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8"/>
  </p:notesMasterIdLst>
  <p:sldIdLst>
    <p:sldId id="257" r:id="rId2"/>
    <p:sldId id="259" r:id="rId3"/>
    <p:sldId id="258" r:id="rId4"/>
    <p:sldId id="342" r:id="rId5"/>
    <p:sldId id="344" r:id="rId6"/>
    <p:sldId id="260" r:id="rId7"/>
    <p:sldId id="261" r:id="rId8"/>
    <p:sldId id="262" r:id="rId9"/>
    <p:sldId id="263" r:id="rId10"/>
    <p:sldId id="264" r:id="rId11"/>
    <p:sldId id="265" r:id="rId12"/>
    <p:sldId id="266" r:id="rId13"/>
    <p:sldId id="267" r:id="rId14"/>
    <p:sldId id="270" r:id="rId15"/>
    <p:sldId id="343"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22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image" Target="../media/image56.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 Id="rId6" Type="http://schemas.openxmlformats.org/officeDocument/2006/relationships/image" Target="../media/image63.wmf"/><Relationship Id="rId5" Type="http://schemas.openxmlformats.org/officeDocument/2006/relationships/image" Target="../media/image62.wmf"/><Relationship Id="rId4" Type="http://schemas.openxmlformats.org/officeDocument/2006/relationships/image" Target="../media/image61.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image" Target="../media/image64.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66.wmf"/><Relationship Id="rId4" Type="http://schemas.openxmlformats.org/officeDocument/2006/relationships/image" Target="../media/image69.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image" Target="../media/image70.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75.wmf"/><Relationship Id="rId4" Type="http://schemas.openxmlformats.org/officeDocument/2006/relationships/image" Target="../media/image78.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80.wmf"/><Relationship Id="rId1" Type="http://schemas.openxmlformats.org/officeDocument/2006/relationships/image" Target="../media/image79.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image" Target="../media/image82.wmf"/><Relationship Id="rId4" Type="http://schemas.openxmlformats.org/officeDocument/2006/relationships/image" Target="../media/image85.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87.wmf"/><Relationship Id="rId1" Type="http://schemas.openxmlformats.org/officeDocument/2006/relationships/image" Target="../media/image86.wmf"/><Relationship Id="rId5" Type="http://schemas.openxmlformats.org/officeDocument/2006/relationships/image" Target="../media/image90.wmf"/><Relationship Id="rId4" Type="http://schemas.openxmlformats.org/officeDocument/2006/relationships/image" Target="../media/image8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5" Type="http://schemas.openxmlformats.org/officeDocument/2006/relationships/image" Target="../media/image8.wmf"/><Relationship Id="rId4" Type="http://schemas.openxmlformats.org/officeDocument/2006/relationships/image" Target="../media/image7.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92.wmf"/><Relationship Id="rId1" Type="http://schemas.openxmlformats.org/officeDocument/2006/relationships/image" Target="../media/image91.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image" Target="../media/image93.wmf"/><Relationship Id="rId5" Type="http://schemas.openxmlformats.org/officeDocument/2006/relationships/image" Target="../media/image97.wmf"/><Relationship Id="rId4" Type="http://schemas.openxmlformats.org/officeDocument/2006/relationships/image" Target="../media/image96.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image" Target="../media/image99.wmf"/><Relationship Id="rId1" Type="http://schemas.openxmlformats.org/officeDocument/2006/relationships/image" Target="../media/image98.wmf"/><Relationship Id="rId6" Type="http://schemas.openxmlformats.org/officeDocument/2006/relationships/image" Target="../media/image102.wmf"/><Relationship Id="rId5" Type="http://schemas.openxmlformats.org/officeDocument/2006/relationships/image" Target="../media/image101.wmf"/><Relationship Id="rId4" Type="http://schemas.openxmlformats.org/officeDocument/2006/relationships/image" Target="../media/image100.wmf"/></Relationships>
</file>

<file path=ppt/drawings/_rels/vmlDrawing23.vml.rels><?xml version="1.0" encoding="UTF-8" standalone="yes"?>
<Relationships xmlns="http://schemas.openxmlformats.org/package/2006/relationships"><Relationship Id="rId8" Type="http://schemas.openxmlformats.org/officeDocument/2006/relationships/image" Target="../media/image110.wmf"/><Relationship Id="rId3" Type="http://schemas.openxmlformats.org/officeDocument/2006/relationships/image" Target="../media/image105.png"/><Relationship Id="rId7" Type="http://schemas.openxmlformats.org/officeDocument/2006/relationships/image" Target="../media/image109.wmf"/><Relationship Id="rId2" Type="http://schemas.openxmlformats.org/officeDocument/2006/relationships/image" Target="../media/image104.png"/><Relationship Id="rId1" Type="http://schemas.openxmlformats.org/officeDocument/2006/relationships/image" Target="../media/image103.png"/><Relationship Id="rId6" Type="http://schemas.openxmlformats.org/officeDocument/2006/relationships/image" Target="../media/image108.wmf"/><Relationship Id="rId5" Type="http://schemas.openxmlformats.org/officeDocument/2006/relationships/image" Target="../media/image107.wmf"/><Relationship Id="rId4" Type="http://schemas.openxmlformats.org/officeDocument/2006/relationships/image" Target="../media/image106.png"/></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image" Target="../media/image112.wmf"/><Relationship Id="rId1" Type="http://schemas.openxmlformats.org/officeDocument/2006/relationships/image" Target="../media/image111.wmf"/><Relationship Id="rId5" Type="http://schemas.openxmlformats.org/officeDocument/2006/relationships/image" Target="../media/image115.wmf"/><Relationship Id="rId4" Type="http://schemas.openxmlformats.org/officeDocument/2006/relationships/image" Target="../media/image114.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image" Target="../media/image116.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27.vml.rels><?xml version="1.0" encoding="UTF-8" standalone="yes"?>
<Relationships xmlns="http://schemas.openxmlformats.org/package/2006/relationships"><Relationship Id="rId8" Type="http://schemas.openxmlformats.org/officeDocument/2006/relationships/image" Target="../media/image125.wmf"/><Relationship Id="rId3" Type="http://schemas.openxmlformats.org/officeDocument/2006/relationships/image" Target="../media/image120.wmf"/><Relationship Id="rId7" Type="http://schemas.openxmlformats.org/officeDocument/2006/relationships/image" Target="../media/image124.wmf"/><Relationship Id="rId2" Type="http://schemas.openxmlformats.org/officeDocument/2006/relationships/image" Target="../media/image119.wmf"/><Relationship Id="rId1" Type="http://schemas.openxmlformats.org/officeDocument/2006/relationships/image" Target="../media/image118.wmf"/><Relationship Id="rId6" Type="http://schemas.openxmlformats.org/officeDocument/2006/relationships/image" Target="../media/image123.wmf"/><Relationship Id="rId5" Type="http://schemas.openxmlformats.org/officeDocument/2006/relationships/image" Target="../media/image122.wmf"/><Relationship Id="rId4" Type="http://schemas.openxmlformats.org/officeDocument/2006/relationships/image" Target="../media/image121.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image" Target="../media/image127.wmf"/><Relationship Id="rId1" Type="http://schemas.openxmlformats.org/officeDocument/2006/relationships/image" Target="../media/image126.wmf"/><Relationship Id="rId4" Type="http://schemas.openxmlformats.org/officeDocument/2006/relationships/image" Target="../media/image129.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131.wmf"/><Relationship Id="rId1" Type="http://schemas.openxmlformats.org/officeDocument/2006/relationships/image" Target="../media/image130.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image" Target="../media/image11.wmf"/><Relationship Id="rId7" Type="http://schemas.openxmlformats.org/officeDocument/2006/relationships/image" Target="../media/image15.wmf"/><Relationship Id="rId12" Type="http://schemas.openxmlformats.org/officeDocument/2006/relationships/image" Target="../media/image20.wmf"/><Relationship Id="rId2" Type="http://schemas.openxmlformats.org/officeDocument/2006/relationships/image" Target="../media/image10.wmf"/><Relationship Id="rId1" Type="http://schemas.openxmlformats.org/officeDocument/2006/relationships/image" Target="../media/image9.wmf"/><Relationship Id="rId6" Type="http://schemas.openxmlformats.org/officeDocument/2006/relationships/image" Target="../media/image14.wmf"/><Relationship Id="rId11" Type="http://schemas.openxmlformats.org/officeDocument/2006/relationships/image" Target="../media/image19.wmf"/><Relationship Id="rId5" Type="http://schemas.openxmlformats.org/officeDocument/2006/relationships/image" Target="../media/image13.wmf"/><Relationship Id="rId10" Type="http://schemas.openxmlformats.org/officeDocument/2006/relationships/image" Target="../media/image18.wmf"/><Relationship Id="rId4" Type="http://schemas.openxmlformats.org/officeDocument/2006/relationships/image" Target="../media/image12.wmf"/><Relationship Id="rId9" Type="http://schemas.openxmlformats.org/officeDocument/2006/relationships/image" Target="../media/image17.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32.wmf"/><Relationship Id="rId1" Type="http://schemas.openxmlformats.org/officeDocument/2006/relationships/image" Target="../media/image127.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134.wmf"/><Relationship Id="rId1" Type="http://schemas.openxmlformats.org/officeDocument/2006/relationships/image" Target="../media/image133.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37.wmf"/><Relationship Id="rId2" Type="http://schemas.openxmlformats.org/officeDocument/2006/relationships/image" Target="../media/image136.wmf"/><Relationship Id="rId1" Type="http://schemas.openxmlformats.org/officeDocument/2006/relationships/image" Target="../media/image135.wmf"/><Relationship Id="rId4" Type="http://schemas.openxmlformats.org/officeDocument/2006/relationships/image" Target="../media/image138.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image" Target="../media/image139.png"/></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44.wmf"/><Relationship Id="rId2" Type="http://schemas.openxmlformats.org/officeDocument/2006/relationships/image" Target="../media/image143.wmf"/><Relationship Id="rId1" Type="http://schemas.openxmlformats.org/officeDocument/2006/relationships/image" Target="../media/image142.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47.wmf"/><Relationship Id="rId2" Type="http://schemas.openxmlformats.org/officeDocument/2006/relationships/image" Target="../media/image146.wmf"/><Relationship Id="rId1" Type="http://schemas.openxmlformats.org/officeDocument/2006/relationships/image" Target="../media/image145.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50.wmf"/><Relationship Id="rId2" Type="http://schemas.openxmlformats.org/officeDocument/2006/relationships/image" Target="../media/image149.wmf"/><Relationship Id="rId1" Type="http://schemas.openxmlformats.org/officeDocument/2006/relationships/image" Target="../media/image148.wmf"/><Relationship Id="rId4" Type="http://schemas.openxmlformats.org/officeDocument/2006/relationships/image" Target="../media/image151.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54.wmf"/><Relationship Id="rId2" Type="http://schemas.openxmlformats.org/officeDocument/2006/relationships/image" Target="../media/image153.wmf"/><Relationship Id="rId1" Type="http://schemas.openxmlformats.org/officeDocument/2006/relationships/image" Target="../media/image152.wmf"/><Relationship Id="rId4" Type="http://schemas.openxmlformats.org/officeDocument/2006/relationships/image" Target="../media/image155.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58.wmf"/><Relationship Id="rId2" Type="http://schemas.openxmlformats.org/officeDocument/2006/relationships/image" Target="../media/image157.wmf"/><Relationship Id="rId1" Type="http://schemas.openxmlformats.org/officeDocument/2006/relationships/image" Target="../media/image156.wmf"/><Relationship Id="rId5" Type="http://schemas.openxmlformats.org/officeDocument/2006/relationships/image" Target="../media/image160.wmf"/><Relationship Id="rId4" Type="http://schemas.openxmlformats.org/officeDocument/2006/relationships/image" Target="../media/image159.wmf"/></Relationships>
</file>

<file path=ppt/drawings/_rels/vmlDrawing39.vml.rels><?xml version="1.0" encoding="UTF-8" standalone="yes"?>
<Relationships xmlns="http://schemas.openxmlformats.org/package/2006/relationships"><Relationship Id="rId2" Type="http://schemas.openxmlformats.org/officeDocument/2006/relationships/image" Target="../media/image162.wmf"/><Relationship Id="rId1" Type="http://schemas.openxmlformats.org/officeDocument/2006/relationships/image" Target="../media/image161.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image" Target="../media/image23.wmf"/><Relationship Id="rId7" Type="http://schemas.openxmlformats.org/officeDocument/2006/relationships/image" Target="../media/image27.wmf"/><Relationship Id="rId2" Type="http://schemas.openxmlformats.org/officeDocument/2006/relationships/image" Target="../media/image22.wmf"/><Relationship Id="rId1" Type="http://schemas.openxmlformats.org/officeDocument/2006/relationships/image" Target="../media/image21.wmf"/><Relationship Id="rId6" Type="http://schemas.openxmlformats.org/officeDocument/2006/relationships/image" Target="../media/image26.wmf"/><Relationship Id="rId5" Type="http://schemas.openxmlformats.org/officeDocument/2006/relationships/image" Target="../media/image25.wmf"/><Relationship Id="rId4" Type="http://schemas.openxmlformats.org/officeDocument/2006/relationships/image" Target="../media/image24.wmf"/><Relationship Id="rId9" Type="http://schemas.openxmlformats.org/officeDocument/2006/relationships/image" Target="../media/image29.w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164.wmf"/><Relationship Id="rId1" Type="http://schemas.openxmlformats.org/officeDocument/2006/relationships/image" Target="../media/image163.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66.wmf"/><Relationship Id="rId2" Type="http://schemas.openxmlformats.org/officeDocument/2006/relationships/image" Target="../media/image38.wmf"/><Relationship Id="rId1" Type="http://schemas.openxmlformats.org/officeDocument/2006/relationships/image" Target="../media/image165.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169.wmf"/><Relationship Id="rId7" Type="http://schemas.openxmlformats.org/officeDocument/2006/relationships/image" Target="../media/image173.wmf"/><Relationship Id="rId2" Type="http://schemas.openxmlformats.org/officeDocument/2006/relationships/image" Target="../media/image168.wmf"/><Relationship Id="rId1" Type="http://schemas.openxmlformats.org/officeDocument/2006/relationships/image" Target="../media/image167.wmf"/><Relationship Id="rId6" Type="http://schemas.openxmlformats.org/officeDocument/2006/relationships/image" Target="../media/image172.wmf"/><Relationship Id="rId5" Type="http://schemas.openxmlformats.org/officeDocument/2006/relationships/image" Target="../media/image171.wmf"/><Relationship Id="rId4" Type="http://schemas.openxmlformats.org/officeDocument/2006/relationships/image" Target="../media/image170.wmf"/></Relationships>
</file>

<file path=ppt/drawings/_rels/vmlDrawing43.vml.rels><?xml version="1.0" encoding="UTF-8" standalone="yes"?>
<Relationships xmlns="http://schemas.openxmlformats.org/package/2006/relationships"><Relationship Id="rId8" Type="http://schemas.openxmlformats.org/officeDocument/2006/relationships/image" Target="../media/image181.wmf"/><Relationship Id="rId3" Type="http://schemas.openxmlformats.org/officeDocument/2006/relationships/image" Target="../media/image176.wmf"/><Relationship Id="rId7" Type="http://schemas.openxmlformats.org/officeDocument/2006/relationships/image" Target="../media/image180.wmf"/><Relationship Id="rId2" Type="http://schemas.openxmlformats.org/officeDocument/2006/relationships/image" Target="../media/image175.wmf"/><Relationship Id="rId1" Type="http://schemas.openxmlformats.org/officeDocument/2006/relationships/image" Target="../media/image174.wmf"/><Relationship Id="rId6" Type="http://schemas.openxmlformats.org/officeDocument/2006/relationships/image" Target="../media/image179.wmf"/><Relationship Id="rId11" Type="http://schemas.openxmlformats.org/officeDocument/2006/relationships/image" Target="../media/image184.wmf"/><Relationship Id="rId5" Type="http://schemas.openxmlformats.org/officeDocument/2006/relationships/image" Target="../media/image178.wmf"/><Relationship Id="rId10" Type="http://schemas.openxmlformats.org/officeDocument/2006/relationships/image" Target="../media/image183.wmf"/><Relationship Id="rId4" Type="http://schemas.openxmlformats.org/officeDocument/2006/relationships/image" Target="../media/image177.wmf"/><Relationship Id="rId9" Type="http://schemas.openxmlformats.org/officeDocument/2006/relationships/image" Target="../media/image182.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187.wmf"/><Relationship Id="rId2" Type="http://schemas.openxmlformats.org/officeDocument/2006/relationships/image" Target="../media/image186.wmf"/><Relationship Id="rId1" Type="http://schemas.openxmlformats.org/officeDocument/2006/relationships/image" Target="../media/image185.wmf"/><Relationship Id="rId4" Type="http://schemas.openxmlformats.org/officeDocument/2006/relationships/image" Target="../media/image188.wmf"/></Relationships>
</file>

<file path=ppt/drawings/_rels/vmlDrawing45.vml.rels><?xml version="1.0" encoding="UTF-8" standalone="yes"?>
<Relationships xmlns="http://schemas.openxmlformats.org/package/2006/relationships"><Relationship Id="rId8" Type="http://schemas.openxmlformats.org/officeDocument/2006/relationships/image" Target="../media/image196.wmf"/><Relationship Id="rId3" Type="http://schemas.openxmlformats.org/officeDocument/2006/relationships/image" Target="../media/image191.wmf"/><Relationship Id="rId7" Type="http://schemas.openxmlformats.org/officeDocument/2006/relationships/image" Target="../media/image195.wmf"/><Relationship Id="rId2" Type="http://schemas.openxmlformats.org/officeDocument/2006/relationships/image" Target="../media/image190.wmf"/><Relationship Id="rId1" Type="http://schemas.openxmlformats.org/officeDocument/2006/relationships/image" Target="../media/image189.wmf"/><Relationship Id="rId6" Type="http://schemas.openxmlformats.org/officeDocument/2006/relationships/image" Target="../media/image194.wmf"/><Relationship Id="rId5" Type="http://schemas.openxmlformats.org/officeDocument/2006/relationships/image" Target="../media/image193.wmf"/><Relationship Id="rId4" Type="http://schemas.openxmlformats.org/officeDocument/2006/relationships/image" Target="../media/image192.wmf"/></Relationships>
</file>

<file path=ppt/drawings/_rels/vmlDrawing46.vml.rels><?xml version="1.0" encoding="UTF-8" standalone="yes"?>
<Relationships xmlns="http://schemas.openxmlformats.org/package/2006/relationships"><Relationship Id="rId2" Type="http://schemas.openxmlformats.org/officeDocument/2006/relationships/image" Target="../media/image198.wmf"/><Relationship Id="rId1" Type="http://schemas.openxmlformats.org/officeDocument/2006/relationships/image" Target="../media/image197.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201.wmf"/><Relationship Id="rId2" Type="http://schemas.openxmlformats.org/officeDocument/2006/relationships/image" Target="../media/image200.wmf"/><Relationship Id="rId1" Type="http://schemas.openxmlformats.org/officeDocument/2006/relationships/image" Target="../media/image199.wmf"/></Relationships>
</file>

<file path=ppt/drawings/_rels/vmlDrawing48.vml.rels><?xml version="1.0" encoding="UTF-8" standalone="yes"?>
<Relationships xmlns="http://schemas.openxmlformats.org/package/2006/relationships"><Relationship Id="rId8" Type="http://schemas.openxmlformats.org/officeDocument/2006/relationships/image" Target="../media/image209.wmf"/><Relationship Id="rId3" Type="http://schemas.openxmlformats.org/officeDocument/2006/relationships/image" Target="../media/image204.wmf"/><Relationship Id="rId7" Type="http://schemas.openxmlformats.org/officeDocument/2006/relationships/image" Target="../media/image208.wmf"/><Relationship Id="rId2" Type="http://schemas.openxmlformats.org/officeDocument/2006/relationships/image" Target="../media/image203.wmf"/><Relationship Id="rId1" Type="http://schemas.openxmlformats.org/officeDocument/2006/relationships/image" Target="../media/image202.wmf"/><Relationship Id="rId6" Type="http://schemas.openxmlformats.org/officeDocument/2006/relationships/image" Target="../media/image207.wmf"/><Relationship Id="rId11" Type="http://schemas.openxmlformats.org/officeDocument/2006/relationships/image" Target="../media/image212.wmf"/><Relationship Id="rId5" Type="http://schemas.openxmlformats.org/officeDocument/2006/relationships/image" Target="../media/image206.wmf"/><Relationship Id="rId10" Type="http://schemas.openxmlformats.org/officeDocument/2006/relationships/image" Target="../media/image211.wmf"/><Relationship Id="rId4" Type="http://schemas.openxmlformats.org/officeDocument/2006/relationships/image" Target="../media/image205.wmf"/><Relationship Id="rId9" Type="http://schemas.openxmlformats.org/officeDocument/2006/relationships/image" Target="../media/image210.wmf"/></Relationships>
</file>

<file path=ppt/drawings/_rels/vmlDrawing49.vml.rels><?xml version="1.0" encoding="UTF-8" standalone="yes"?>
<Relationships xmlns="http://schemas.openxmlformats.org/package/2006/relationships"><Relationship Id="rId8" Type="http://schemas.openxmlformats.org/officeDocument/2006/relationships/image" Target="../media/image220.wmf"/><Relationship Id="rId3" Type="http://schemas.openxmlformats.org/officeDocument/2006/relationships/image" Target="../media/image215.wmf"/><Relationship Id="rId7" Type="http://schemas.openxmlformats.org/officeDocument/2006/relationships/image" Target="../media/image219.wmf"/><Relationship Id="rId2" Type="http://schemas.openxmlformats.org/officeDocument/2006/relationships/image" Target="../media/image214.wmf"/><Relationship Id="rId1" Type="http://schemas.openxmlformats.org/officeDocument/2006/relationships/image" Target="../media/image213.wmf"/><Relationship Id="rId6" Type="http://schemas.openxmlformats.org/officeDocument/2006/relationships/image" Target="../media/image218.wmf"/><Relationship Id="rId5" Type="http://schemas.openxmlformats.org/officeDocument/2006/relationships/image" Target="../media/image217.wmf"/><Relationship Id="rId4" Type="http://schemas.openxmlformats.org/officeDocument/2006/relationships/image" Target="../media/image216.wmf"/><Relationship Id="rId9" Type="http://schemas.openxmlformats.org/officeDocument/2006/relationships/image" Target="../media/image221.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12.wmf"/><Relationship Id="rId4" Type="http://schemas.openxmlformats.org/officeDocument/2006/relationships/image" Target="../media/image30.wmf"/></Relationships>
</file>

<file path=ppt/drawings/_rels/vmlDrawing50.vml.rels><?xml version="1.0" encoding="UTF-8" standalone="yes"?>
<Relationships xmlns="http://schemas.openxmlformats.org/package/2006/relationships"><Relationship Id="rId8" Type="http://schemas.openxmlformats.org/officeDocument/2006/relationships/image" Target="../media/image203.wmf"/><Relationship Id="rId13" Type="http://schemas.openxmlformats.org/officeDocument/2006/relationships/image" Target="../media/image211.wmf"/><Relationship Id="rId3" Type="http://schemas.openxmlformats.org/officeDocument/2006/relationships/image" Target="../media/image224.wmf"/><Relationship Id="rId7" Type="http://schemas.openxmlformats.org/officeDocument/2006/relationships/image" Target="../media/image202.wmf"/><Relationship Id="rId12" Type="http://schemas.openxmlformats.org/officeDocument/2006/relationships/image" Target="../media/image210.wmf"/><Relationship Id="rId2" Type="http://schemas.openxmlformats.org/officeDocument/2006/relationships/image" Target="../media/image223.wmf"/><Relationship Id="rId1" Type="http://schemas.openxmlformats.org/officeDocument/2006/relationships/image" Target="../media/image222.wmf"/><Relationship Id="rId6" Type="http://schemas.openxmlformats.org/officeDocument/2006/relationships/image" Target="../media/image227.wmf"/><Relationship Id="rId11" Type="http://schemas.openxmlformats.org/officeDocument/2006/relationships/image" Target="../media/image209.wmf"/><Relationship Id="rId5" Type="http://schemas.openxmlformats.org/officeDocument/2006/relationships/image" Target="../media/image226.wmf"/><Relationship Id="rId10" Type="http://schemas.openxmlformats.org/officeDocument/2006/relationships/image" Target="../media/image208.wmf"/><Relationship Id="rId4" Type="http://schemas.openxmlformats.org/officeDocument/2006/relationships/image" Target="../media/image225.wmf"/><Relationship Id="rId9" Type="http://schemas.openxmlformats.org/officeDocument/2006/relationships/image" Target="../media/image207.wmf"/><Relationship Id="rId14" Type="http://schemas.openxmlformats.org/officeDocument/2006/relationships/image" Target="../media/image212.w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228.w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229.wmf"/></Relationships>
</file>

<file path=ppt/drawings/_rels/vmlDrawing53.vml.rels><?xml version="1.0" encoding="UTF-8" standalone="yes"?>
<Relationships xmlns="http://schemas.openxmlformats.org/package/2006/relationships"><Relationship Id="rId2" Type="http://schemas.openxmlformats.org/officeDocument/2006/relationships/image" Target="../media/image231.wmf"/><Relationship Id="rId1" Type="http://schemas.openxmlformats.org/officeDocument/2006/relationships/image" Target="../media/image230.wmf"/></Relationships>
</file>

<file path=ppt/drawings/_rels/vmlDrawing54.vml.rels><?xml version="1.0" encoding="UTF-8" standalone="yes"?>
<Relationships xmlns="http://schemas.openxmlformats.org/package/2006/relationships"><Relationship Id="rId8" Type="http://schemas.openxmlformats.org/officeDocument/2006/relationships/image" Target="../media/image239.wmf"/><Relationship Id="rId3" Type="http://schemas.openxmlformats.org/officeDocument/2006/relationships/image" Target="../media/image234.wmf"/><Relationship Id="rId7" Type="http://schemas.openxmlformats.org/officeDocument/2006/relationships/image" Target="../media/image238.wmf"/><Relationship Id="rId12" Type="http://schemas.openxmlformats.org/officeDocument/2006/relationships/image" Target="../media/image243.wmf"/><Relationship Id="rId2" Type="http://schemas.openxmlformats.org/officeDocument/2006/relationships/image" Target="../media/image233.wmf"/><Relationship Id="rId1" Type="http://schemas.openxmlformats.org/officeDocument/2006/relationships/image" Target="../media/image232.wmf"/><Relationship Id="rId6" Type="http://schemas.openxmlformats.org/officeDocument/2006/relationships/image" Target="../media/image237.wmf"/><Relationship Id="rId11" Type="http://schemas.openxmlformats.org/officeDocument/2006/relationships/image" Target="../media/image242.wmf"/><Relationship Id="rId5" Type="http://schemas.openxmlformats.org/officeDocument/2006/relationships/image" Target="../media/image236.wmf"/><Relationship Id="rId10" Type="http://schemas.openxmlformats.org/officeDocument/2006/relationships/image" Target="../media/image241.wmf"/><Relationship Id="rId4" Type="http://schemas.openxmlformats.org/officeDocument/2006/relationships/image" Target="../media/image235.wmf"/><Relationship Id="rId9" Type="http://schemas.openxmlformats.org/officeDocument/2006/relationships/image" Target="../media/image240.w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246.wmf"/><Relationship Id="rId2" Type="http://schemas.openxmlformats.org/officeDocument/2006/relationships/image" Target="../media/image245.wmf"/><Relationship Id="rId1" Type="http://schemas.openxmlformats.org/officeDocument/2006/relationships/image" Target="../media/image244.w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249.wmf"/><Relationship Id="rId2" Type="http://schemas.openxmlformats.org/officeDocument/2006/relationships/image" Target="../media/image248.wmf"/><Relationship Id="rId1" Type="http://schemas.openxmlformats.org/officeDocument/2006/relationships/image" Target="../media/image247.wmf"/><Relationship Id="rId6" Type="http://schemas.openxmlformats.org/officeDocument/2006/relationships/image" Target="../media/image252.wmf"/><Relationship Id="rId5" Type="http://schemas.openxmlformats.org/officeDocument/2006/relationships/image" Target="../media/image251.wmf"/><Relationship Id="rId4" Type="http://schemas.openxmlformats.org/officeDocument/2006/relationships/image" Target="../media/image250.w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255.wmf"/><Relationship Id="rId2" Type="http://schemas.openxmlformats.org/officeDocument/2006/relationships/image" Target="../media/image254.wmf"/><Relationship Id="rId1" Type="http://schemas.openxmlformats.org/officeDocument/2006/relationships/image" Target="../media/image253.wmf"/><Relationship Id="rId5" Type="http://schemas.openxmlformats.org/officeDocument/2006/relationships/image" Target="../media/image257.wmf"/><Relationship Id="rId4" Type="http://schemas.openxmlformats.org/officeDocument/2006/relationships/image" Target="../media/image256.wmf"/></Relationships>
</file>

<file path=ppt/drawings/_rels/vmlDrawing58.vml.rels><?xml version="1.0" encoding="UTF-8" standalone="yes"?>
<Relationships xmlns="http://schemas.openxmlformats.org/package/2006/relationships"><Relationship Id="rId3" Type="http://schemas.openxmlformats.org/officeDocument/2006/relationships/image" Target="../media/image260.wmf"/><Relationship Id="rId2" Type="http://schemas.openxmlformats.org/officeDocument/2006/relationships/image" Target="../media/image259.wmf"/><Relationship Id="rId1" Type="http://schemas.openxmlformats.org/officeDocument/2006/relationships/image" Target="../media/image258.wmf"/></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263.wmf"/><Relationship Id="rId2" Type="http://schemas.openxmlformats.org/officeDocument/2006/relationships/image" Target="../media/image262.wmf"/><Relationship Id="rId1" Type="http://schemas.openxmlformats.org/officeDocument/2006/relationships/image" Target="../media/image261.wmf"/><Relationship Id="rId4" Type="http://schemas.openxmlformats.org/officeDocument/2006/relationships/image" Target="../media/image264.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image" Target="../media/image33.wmf"/><Relationship Id="rId7" Type="http://schemas.openxmlformats.org/officeDocument/2006/relationships/image" Target="../media/image37.wmf"/><Relationship Id="rId2" Type="http://schemas.openxmlformats.org/officeDocument/2006/relationships/image" Target="../media/image32.wmf"/><Relationship Id="rId1" Type="http://schemas.openxmlformats.org/officeDocument/2006/relationships/image" Target="../media/image31.wmf"/><Relationship Id="rId6" Type="http://schemas.openxmlformats.org/officeDocument/2006/relationships/image" Target="../media/image36.wmf"/><Relationship Id="rId5" Type="http://schemas.openxmlformats.org/officeDocument/2006/relationships/image" Target="../media/image35.wmf"/><Relationship Id="rId4" Type="http://schemas.openxmlformats.org/officeDocument/2006/relationships/image" Target="../media/image34.w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262.wmf"/><Relationship Id="rId2" Type="http://schemas.openxmlformats.org/officeDocument/2006/relationships/image" Target="../media/image261.wmf"/><Relationship Id="rId1" Type="http://schemas.openxmlformats.org/officeDocument/2006/relationships/image" Target="../media/image265.wmf"/></Relationships>
</file>

<file path=ppt/drawings/_rels/vmlDrawing61.vml.rels><?xml version="1.0" encoding="UTF-8" standalone="yes"?>
<Relationships xmlns="http://schemas.openxmlformats.org/package/2006/relationships"><Relationship Id="rId3" Type="http://schemas.openxmlformats.org/officeDocument/2006/relationships/image" Target="../media/image268.wmf"/><Relationship Id="rId2" Type="http://schemas.openxmlformats.org/officeDocument/2006/relationships/image" Target="../media/image267.wmf"/><Relationship Id="rId1" Type="http://schemas.openxmlformats.org/officeDocument/2006/relationships/image" Target="../media/image266.wmf"/><Relationship Id="rId5" Type="http://schemas.openxmlformats.org/officeDocument/2006/relationships/image" Target="../media/image270.wmf"/><Relationship Id="rId4" Type="http://schemas.openxmlformats.org/officeDocument/2006/relationships/image" Target="../media/image269.wmf"/></Relationships>
</file>

<file path=ppt/drawings/_rels/vmlDrawing62.vml.rels><?xml version="1.0" encoding="UTF-8" standalone="yes"?>
<Relationships xmlns="http://schemas.openxmlformats.org/package/2006/relationships"><Relationship Id="rId8" Type="http://schemas.openxmlformats.org/officeDocument/2006/relationships/image" Target="../media/image269.wmf"/><Relationship Id="rId13" Type="http://schemas.openxmlformats.org/officeDocument/2006/relationships/image" Target="../media/image270.wmf"/><Relationship Id="rId3" Type="http://schemas.openxmlformats.org/officeDocument/2006/relationships/image" Target="../media/image273.wmf"/><Relationship Id="rId7" Type="http://schemas.openxmlformats.org/officeDocument/2006/relationships/image" Target="../media/image268.wmf"/><Relationship Id="rId12" Type="http://schemas.openxmlformats.org/officeDocument/2006/relationships/image" Target="../media/image278.wmf"/><Relationship Id="rId2" Type="http://schemas.openxmlformats.org/officeDocument/2006/relationships/image" Target="../media/image272.wmf"/><Relationship Id="rId1" Type="http://schemas.openxmlformats.org/officeDocument/2006/relationships/image" Target="../media/image271.wmf"/><Relationship Id="rId6" Type="http://schemas.openxmlformats.org/officeDocument/2006/relationships/image" Target="../media/image267.wmf"/><Relationship Id="rId11" Type="http://schemas.openxmlformats.org/officeDocument/2006/relationships/image" Target="../media/image277.wmf"/><Relationship Id="rId5" Type="http://schemas.openxmlformats.org/officeDocument/2006/relationships/image" Target="../media/image266.wmf"/><Relationship Id="rId10" Type="http://schemas.openxmlformats.org/officeDocument/2006/relationships/image" Target="../media/image276.wmf"/><Relationship Id="rId4" Type="http://schemas.openxmlformats.org/officeDocument/2006/relationships/image" Target="../media/image274.wmf"/><Relationship Id="rId9" Type="http://schemas.openxmlformats.org/officeDocument/2006/relationships/image" Target="../media/image275.wmf"/></Relationships>
</file>

<file path=ppt/drawings/_rels/vmlDrawing63.vml.rels><?xml version="1.0" encoding="UTF-8" standalone="yes"?>
<Relationships xmlns="http://schemas.openxmlformats.org/package/2006/relationships"><Relationship Id="rId3" Type="http://schemas.openxmlformats.org/officeDocument/2006/relationships/image" Target="../media/image281.wmf"/><Relationship Id="rId2" Type="http://schemas.openxmlformats.org/officeDocument/2006/relationships/image" Target="../media/image280.wmf"/><Relationship Id="rId1" Type="http://schemas.openxmlformats.org/officeDocument/2006/relationships/image" Target="../media/image279.w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283.wmf"/></Relationships>
</file>

<file path=ppt/drawings/_rels/vmlDrawing65.vml.rels><?xml version="1.0" encoding="UTF-8" standalone="yes"?>
<Relationships xmlns="http://schemas.openxmlformats.org/package/2006/relationships"><Relationship Id="rId3" Type="http://schemas.openxmlformats.org/officeDocument/2006/relationships/image" Target="../media/image286.wmf"/><Relationship Id="rId2" Type="http://schemas.openxmlformats.org/officeDocument/2006/relationships/image" Target="../media/image285.wmf"/><Relationship Id="rId1" Type="http://schemas.openxmlformats.org/officeDocument/2006/relationships/image" Target="../media/image284.wmf"/><Relationship Id="rId5" Type="http://schemas.openxmlformats.org/officeDocument/2006/relationships/image" Target="../media/image288.wmf"/><Relationship Id="rId4" Type="http://schemas.openxmlformats.org/officeDocument/2006/relationships/image" Target="../media/image287.wmf"/></Relationships>
</file>

<file path=ppt/drawings/_rels/vmlDrawing66.vml.rels><?xml version="1.0" encoding="UTF-8" standalone="yes"?>
<Relationships xmlns="http://schemas.openxmlformats.org/package/2006/relationships"><Relationship Id="rId8" Type="http://schemas.openxmlformats.org/officeDocument/2006/relationships/image" Target="../media/image296.wmf"/><Relationship Id="rId3" Type="http://schemas.openxmlformats.org/officeDocument/2006/relationships/image" Target="../media/image291.wmf"/><Relationship Id="rId7" Type="http://schemas.openxmlformats.org/officeDocument/2006/relationships/image" Target="../media/image295.wmf"/><Relationship Id="rId2" Type="http://schemas.openxmlformats.org/officeDocument/2006/relationships/image" Target="../media/image290.wmf"/><Relationship Id="rId1" Type="http://schemas.openxmlformats.org/officeDocument/2006/relationships/image" Target="../media/image289.wmf"/><Relationship Id="rId6" Type="http://schemas.openxmlformats.org/officeDocument/2006/relationships/image" Target="../media/image294.wmf"/><Relationship Id="rId5" Type="http://schemas.openxmlformats.org/officeDocument/2006/relationships/image" Target="../media/image293.wmf"/><Relationship Id="rId4" Type="http://schemas.openxmlformats.org/officeDocument/2006/relationships/image" Target="../media/image292.wmf"/></Relationships>
</file>

<file path=ppt/drawings/_rels/vmlDrawing67.vml.rels><?xml version="1.0" encoding="UTF-8" standalone="yes"?>
<Relationships xmlns="http://schemas.openxmlformats.org/package/2006/relationships"><Relationship Id="rId3" Type="http://schemas.openxmlformats.org/officeDocument/2006/relationships/image" Target="../media/image299.wmf"/><Relationship Id="rId2" Type="http://schemas.openxmlformats.org/officeDocument/2006/relationships/image" Target="../media/image298.wmf"/><Relationship Id="rId1" Type="http://schemas.openxmlformats.org/officeDocument/2006/relationships/image" Target="../media/image297.wmf"/><Relationship Id="rId6" Type="http://schemas.openxmlformats.org/officeDocument/2006/relationships/image" Target="../media/image302.wmf"/><Relationship Id="rId5" Type="http://schemas.openxmlformats.org/officeDocument/2006/relationships/image" Target="../media/image301.wmf"/><Relationship Id="rId4" Type="http://schemas.openxmlformats.org/officeDocument/2006/relationships/image" Target="../media/image300.wmf"/></Relationships>
</file>

<file path=ppt/drawings/_rels/vmlDrawing68.v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image" Target="../media/image305.wmf"/><Relationship Id="rId7" Type="http://schemas.openxmlformats.org/officeDocument/2006/relationships/image" Target="../media/image309.wmf"/><Relationship Id="rId2" Type="http://schemas.openxmlformats.org/officeDocument/2006/relationships/image" Target="../media/image304.wmf"/><Relationship Id="rId1" Type="http://schemas.openxmlformats.org/officeDocument/2006/relationships/image" Target="../media/image303.wmf"/><Relationship Id="rId6" Type="http://schemas.openxmlformats.org/officeDocument/2006/relationships/image" Target="../media/image308.wmf"/><Relationship Id="rId5" Type="http://schemas.openxmlformats.org/officeDocument/2006/relationships/image" Target="../media/image307.wmf"/><Relationship Id="rId10" Type="http://schemas.openxmlformats.org/officeDocument/2006/relationships/image" Target="../media/image312.png"/><Relationship Id="rId4" Type="http://schemas.openxmlformats.org/officeDocument/2006/relationships/image" Target="../media/image306.wmf"/><Relationship Id="rId9" Type="http://schemas.openxmlformats.org/officeDocument/2006/relationships/image" Target="../media/image311.w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313.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image" Target="../media/image41.wmf"/><Relationship Id="rId7" Type="http://schemas.openxmlformats.org/officeDocument/2006/relationships/image" Target="../media/image45.wmf"/><Relationship Id="rId2" Type="http://schemas.openxmlformats.org/officeDocument/2006/relationships/image" Target="../media/image40.wmf"/><Relationship Id="rId1" Type="http://schemas.openxmlformats.org/officeDocument/2006/relationships/image" Target="../media/image39.wmf"/><Relationship Id="rId6" Type="http://schemas.openxmlformats.org/officeDocument/2006/relationships/image" Target="../media/image44.wmf"/><Relationship Id="rId5" Type="http://schemas.openxmlformats.org/officeDocument/2006/relationships/image" Target="../media/image43.wmf"/><Relationship Id="rId4" Type="http://schemas.openxmlformats.org/officeDocument/2006/relationships/image" Target="../media/image42.wmf"/><Relationship Id="rId9" Type="http://schemas.openxmlformats.org/officeDocument/2006/relationships/image" Target="../media/image46.wmf"/></Relationships>
</file>

<file path=ppt/drawings/_rels/vmlDrawing70.vml.rels><?xml version="1.0" encoding="UTF-8" standalone="yes"?>
<Relationships xmlns="http://schemas.openxmlformats.org/package/2006/relationships"><Relationship Id="rId3" Type="http://schemas.openxmlformats.org/officeDocument/2006/relationships/image" Target="../media/image316.wmf"/><Relationship Id="rId2" Type="http://schemas.openxmlformats.org/officeDocument/2006/relationships/image" Target="../media/image315.wmf"/><Relationship Id="rId1" Type="http://schemas.openxmlformats.org/officeDocument/2006/relationships/image" Target="../media/image314.wmf"/><Relationship Id="rId4" Type="http://schemas.openxmlformats.org/officeDocument/2006/relationships/image" Target="../media/image317.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0.wmf"/><Relationship Id="rId1" Type="http://schemas.openxmlformats.org/officeDocument/2006/relationships/image" Target="../media/image39.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 Id="rId4" Type="http://schemas.openxmlformats.org/officeDocument/2006/relationships/image" Target="../media/image5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C3FBB4-796C-4659-8125-458416CADB0C}" type="datetimeFigureOut">
              <a:rPr lang="zh-CN" altLang="en-US" smtClean="0"/>
              <a:t>2019/4/11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C84933-2FEF-4A86-991B-3E8C6A4BB564}" type="slidenum">
              <a:rPr lang="zh-CN" altLang="en-US" smtClean="0"/>
              <a:t>‹#›</a:t>
            </a:fld>
            <a:endParaRPr lang="zh-CN" altLang="en-US"/>
          </a:p>
        </p:txBody>
      </p:sp>
    </p:spTree>
    <p:extLst>
      <p:ext uri="{BB962C8B-B14F-4D97-AF65-F5344CB8AC3E}">
        <p14:creationId xmlns:p14="http://schemas.microsoft.com/office/powerpoint/2010/main" val="58133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347853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DC84933-2FEF-4A86-991B-3E8C6A4BB564}" type="slidenum">
              <a:rPr lang="zh-CN" altLang="en-US" smtClean="0"/>
              <a:t>67</a:t>
            </a:fld>
            <a:endParaRPr lang="zh-CN" altLang="en-US"/>
          </a:p>
        </p:txBody>
      </p:sp>
    </p:spTree>
    <p:extLst>
      <p:ext uri="{BB962C8B-B14F-4D97-AF65-F5344CB8AC3E}">
        <p14:creationId xmlns:p14="http://schemas.microsoft.com/office/powerpoint/2010/main" val="83901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2777992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0F4F7E5B-533A-44AC-BF8E-891370FBA039}" type="datetimeFigureOut">
              <a:rPr lang="zh-CN" altLang="en-US" smtClean="0"/>
              <a:t>2019/4/11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4C401CA0-05D5-46BF-8685-4EC5C8108825}" type="slidenum">
              <a:rPr lang="zh-CN" altLang="en-US" smtClean="0"/>
              <a:t>‹#›</a:t>
            </a:fld>
            <a:endParaRPr lang="zh-CN" altLang="en-US"/>
          </a:p>
        </p:txBody>
      </p:sp>
    </p:spTree>
    <p:extLst>
      <p:ext uri="{BB962C8B-B14F-4D97-AF65-F5344CB8AC3E}">
        <p14:creationId xmlns:p14="http://schemas.microsoft.com/office/powerpoint/2010/main" val="543913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0F4F7E5B-533A-44AC-BF8E-891370FBA039}" type="datetimeFigureOut">
              <a:rPr lang="zh-CN" altLang="en-US" smtClean="0"/>
              <a:t>2019/4/11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C401CA0-05D5-46BF-8685-4EC5C8108825}" type="slidenum">
              <a:rPr lang="zh-CN" altLang="en-US" smtClean="0"/>
              <a:t>‹#›</a:t>
            </a:fld>
            <a:endParaRPr lang="zh-CN" altLang="en-US"/>
          </a:p>
        </p:txBody>
      </p:sp>
    </p:spTree>
    <p:extLst>
      <p:ext uri="{BB962C8B-B14F-4D97-AF65-F5344CB8AC3E}">
        <p14:creationId xmlns:p14="http://schemas.microsoft.com/office/powerpoint/2010/main" val="3766082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smtClean="0"/>
              <a:t>单击此处编辑母版标题样式</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0F4F7E5B-533A-44AC-BF8E-891370FBA039}" type="datetimeFigureOut">
              <a:rPr lang="zh-CN" altLang="en-US" smtClean="0"/>
              <a:t>2019/4/11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C401CA0-05D5-46BF-8685-4EC5C8108825}" type="slidenum">
              <a:rPr lang="zh-CN" altLang="en-US" smtClean="0"/>
              <a:t>‹#›</a:t>
            </a:fld>
            <a:endParaRPr lang="zh-CN" alt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45352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smtClean="0"/>
              <a:t>单击此处编辑母版文本样式</a:t>
            </a:r>
          </a:p>
        </p:txBody>
      </p:sp>
      <p:sp>
        <p:nvSpPr>
          <p:cNvPr id="5" name="Date Placeholder 4"/>
          <p:cNvSpPr>
            <a:spLocks noGrp="1"/>
          </p:cNvSpPr>
          <p:nvPr>
            <p:ph type="dt" sz="half" idx="10"/>
          </p:nvPr>
        </p:nvSpPr>
        <p:spPr/>
        <p:txBody>
          <a:bodyPr/>
          <a:lstStyle/>
          <a:p>
            <a:fld id="{0F4F7E5B-533A-44AC-BF8E-891370FBA039}" type="datetimeFigureOut">
              <a:rPr lang="zh-CN" altLang="en-US" smtClean="0"/>
              <a:t>2019/4/11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C401CA0-05D5-46BF-8685-4EC5C8108825}" type="slidenum">
              <a:rPr lang="zh-CN" altLang="en-US" smtClean="0"/>
              <a:t>‹#›</a:t>
            </a:fld>
            <a:endParaRPr lang="zh-CN" altLang="en-US"/>
          </a:p>
        </p:txBody>
      </p:sp>
    </p:spTree>
    <p:extLst>
      <p:ext uri="{BB962C8B-B14F-4D97-AF65-F5344CB8AC3E}">
        <p14:creationId xmlns:p14="http://schemas.microsoft.com/office/powerpoint/2010/main" val="1029282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smtClean="0"/>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smtClean="0"/>
              <a:t>单击此处编辑母版文本样式</a:t>
            </a:r>
          </a:p>
        </p:txBody>
      </p:sp>
      <p:sp>
        <p:nvSpPr>
          <p:cNvPr id="5" name="Date Placeholder 4"/>
          <p:cNvSpPr>
            <a:spLocks noGrp="1"/>
          </p:cNvSpPr>
          <p:nvPr>
            <p:ph type="dt" sz="half" idx="10"/>
          </p:nvPr>
        </p:nvSpPr>
        <p:spPr/>
        <p:txBody>
          <a:bodyPr/>
          <a:lstStyle/>
          <a:p>
            <a:fld id="{0F4F7E5B-533A-44AC-BF8E-891370FBA039}" type="datetimeFigureOut">
              <a:rPr lang="zh-CN" altLang="en-US" smtClean="0"/>
              <a:t>2019/4/11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C401CA0-05D5-46BF-8685-4EC5C8108825}" type="slidenum">
              <a:rPr lang="zh-CN" altLang="en-US" smtClean="0"/>
              <a:t>‹#›</a:t>
            </a:fld>
            <a:endParaRPr lang="zh-CN" alt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8051258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zh-CN" altLang="en-US" smtClean="0"/>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smtClean="0"/>
              <a:t>单击此处编辑母版文本样式</a:t>
            </a:r>
          </a:p>
        </p:txBody>
      </p:sp>
      <p:sp>
        <p:nvSpPr>
          <p:cNvPr id="5" name="Date Placeholder 4"/>
          <p:cNvSpPr>
            <a:spLocks noGrp="1"/>
          </p:cNvSpPr>
          <p:nvPr>
            <p:ph type="dt" sz="half" idx="10"/>
          </p:nvPr>
        </p:nvSpPr>
        <p:spPr/>
        <p:txBody>
          <a:bodyPr/>
          <a:lstStyle/>
          <a:p>
            <a:fld id="{0F4F7E5B-533A-44AC-BF8E-891370FBA039}" type="datetimeFigureOut">
              <a:rPr lang="zh-CN" altLang="en-US" smtClean="0"/>
              <a:t>2019/4/11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C401CA0-05D5-46BF-8685-4EC5C8108825}" type="slidenum">
              <a:rPr lang="zh-CN" altLang="en-US" smtClean="0"/>
              <a:t>‹#›</a:t>
            </a:fld>
            <a:endParaRPr lang="zh-CN" altLang="en-US"/>
          </a:p>
        </p:txBody>
      </p:sp>
    </p:spTree>
    <p:extLst>
      <p:ext uri="{BB962C8B-B14F-4D97-AF65-F5344CB8AC3E}">
        <p14:creationId xmlns:p14="http://schemas.microsoft.com/office/powerpoint/2010/main" val="14529873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0F4F7E5B-533A-44AC-BF8E-891370FBA039}" type="datetimeFigureOut">
              <a:rPr lang="zh-CN" altLang="en-US" smtClean="0"/>
              <a:t>2019/4/11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C401CA0-05D5-46BF-8685-4EC5C8108825}" type="slidenum">
              <a:rPr lang="zh-CN" altLang="en-US" smtClean="0"/>
              <a:t>‹#›</a:t>
            </a:fld>
            <a:endParaRPr lang="zh-CN" altLang="en-US"/>
          </a:p>
        </p:txBody>
      </p:sp>
    </p:spTree>
    <p:extLst>
      <p:ext uri="{BB962C8B-B14F-4D97-AF65-F5344CB8AC3E}">
        <p14:creationId xmlns:p14="http://schemas.microsoft.com/office/powerpoint/2010/main" val="22744104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0F4F7E5B-533A-44AC-BF8E-891370FBA039}" type="datetimeFigureOut">
              <a:rPr lang="zh-CN" altLang="en-US" smtClean="0"/>
              <a:t>2019/4/11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C401CA0-05D5-46BF-8685-4EC5C8108825}" type="slidenum">
              <a:rPr lang="zh-CN" altLang="en-US" smtClean="0"/>
              <a:t>‹#›</a:t>
            </a:fld>
            <a:endParaRPr lang="zh-CN" altLang="en-US"/>
          </a:p>
        </p:txBody>
      </p:sp>
    </p:spTree>
    <p:extLst>
      <p:ext uri="{BB962C8B-B14F-4D97-AF65-F5344CB8AC3E}">
        <p14:creationId xmlns:p14="http://schemas.microsoft.com/office/powerpoint/2010/main" val="3564959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0F4F7E5B-533A-44AC-BF8E-891370FBA039}" type="datetimeFigureOut">
              <a:rPr lang="zh-CN" altLang="en-US" smtClean="0"/>
              <a:t>2019/4/11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C401CA0-05D5-46BF-8685-4EC5C8108825}" type="slidenum">
              <a:rPr lang="zh-CN" altLang="en-US" smtClean="0"/>
              <a:t>‹#›</a:t>
            </a:fld>
            <a:endParaRPr lang="zh-CN" altLang="en-US"/>
          </a:p>
        </p:txBody>
      </p:sp>
    </p:spTree>
    <p:extLst>
      <p:ext uri="{BB962C8B-B14F-4D97-AF65-F5344CB8AC3E}">
        <p14:creationId xmlns:p14="http://schemas.microsoft.com/office/powerpoint/2010/main" val="28657697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0F4F7E5B-533A-44AC-BF8E-891370FBA039}" type="datetimeFigureOut">
              <a:rPr lang="zh-CN" altLang="en-US" smtClean="0"/>
              <a:t>2019/4/11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C401CA0-05D5-46BF-8685-4EC5C8108825}" type="slidenum">
              <a:rPr lang="zh-CN" altLang="en-US" smtClean="0"/>
              <a:t>‹#›</a:t>
            </a:fld>
            <a:endParaRPr lang="zh-CN" altLang="en-US"/>
          </a:p>
        </p:txBody>
      </p:sp>
    </p:spTree>
    <p:extLst>
      <p:ext uri="{BB962C8B-B14F-4D97-AF65-F5344CB8AC3E}">
        <p14:creationId xmlns:p14="http://schemas.microsoft.com/office/powerpoint/2010/main" val="3826193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0F4F7E5B-533A-44AC-BF8E-891370FBA039}" type="datetimeFigureOut">
              <a:rPr lang="zh-CN" altLang="en-US" smtClean="0"/>
              <a:t>2019/4/11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4C401CA0-05D5-46BF-8685-4EC5C8108825}" type="slidenum">
              <a:rPr lang="zh-CN" altLang="en-US" smtClean="0"/>
              <a:t>‹#›</a:t>
            </a:fld>
            <a:endParaRPr lang="zh-CN" altLang="en-US"/>
          </a:p>
        </p:txBody>
      </p:sp>
    </p:spTree>
    <p:extLst>
      <p:ext uri="{BB962C8B-B14F-4D97-AF65-F5344CB8AC3E}">
        <p14:creationId xmlns:p14="http://schemas.microsoft.com/office/powerpoint/2010/main" val="949602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0F4F7E5B-533A-44AC-BF8E-891370FBA039}" type="datetimeFigureOut">
              <a:rPr lang="zh-CN" altLang="en-US" smtClean="0"/>
              <a:t>2019/4/11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4C401CA0-05D5-46BF-8685-4EC5C8108825}" type="slidenum">
              <a:rPr lang="zh-CN" altLang="en-US" smtClean="0"/>
              <a:t>‹#›</a:t>
            </a:fld>
            <a:endParaRPr lang="zh-CN" altLang="en-US"/>
          </a:p>
        </p:txBody>
      </p:sp>
    </p:spTree>
    <p:extLst>
      <p:ext uri="{BB962C8B-B14F-4D97-AF65-F5344CB8AC3E}">
        <p14:creationId xmlns:p14="http://schemas.microsoft.com/office/powerpoint/2010/main" val="2828803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0F4F7E5B-533A-44AC-BF8E-891370FBA039}" type="datetimeFigureOut">
              <a:rPr lang="zh-CN" altLang="en-US" smtClean="0"/>
              <a:t>2019/4/11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4C401CA0-05D5-46BF-8685-4EC5C8108825}" type="slidenum">
              <a:rPr lang="zh-CN" altLang="en-US" smtClean="0"/>
              <a:t>‹#›</a:t>
            </a:fld>
            <a:endParaRPr lang="zh-CN" altLang="en-US"/>
          </a:p>
        </p:txBody>
      </p:sp>
    </p:spTree>
    <p:extLst>
      <p:ext uri="{BB962C8B-B14F-4D97-AF65-F5344CB8AC3E}">
        <p14:creationId xmlns:p14="http://schemas.microsoft.com/office/powerpoint/2010/main" val="2349402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4F7E5B-533A-44AC-BF8E-891370FBA039}" type="datetimeFigureOut">
              <a:rPr lang="zh-CN" altLang="en-US" smtClean="0"/>
              <a:t>2019/4/11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4C401CA0-05D5-46BF-8685-4EC5C8108825}" type="slidenum">
              <a:rPr lang="zh-CN" altLang="en-US" smtClean="0"/>
              <a:t>‹#›</a:t>
            </a:fld>
            <a:endParaRPr lang="zh-CN" altLang="en-US"/>
          </a:p>
        </p:txBody>
      </p:sp>
    </p:spTree>
    <p:extLst>
      <p:ext uri="{BB962C8B-B14F-4D97-AF65-F5344CB8AC3E}">
        <p14:creationId xmlns:p14="http://schemas.microsoft.com/office/powerpoint/2010/main" val="20419234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0F4F7E5B-533A-44AC-BF8E-891370FBA039}" type="datetimeFigureOut">
              <a:rPr lang="zh-CN" altLang="en-US" smtClean="0"/>
              <a:t>2019/4/11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4C401CA0-05D5-46BF-8685-4EC5C8108825}" type="slidenum">
              <a:rPr lang="zh-CN" altLang="en-US" smtClean="0"/>
              <a:t>‹#›</a:t>
            </a:fld>
            <a:endParaRPr lang="zh-CN" altLang="en-US"/>
          </a:p>
        </p:txBody>
      </p:sp>
    </p:spTree>
    <p:extLst>
      <p:ext uri="{BB962C8B-B14F-4D97-AF65-F5344CB8AC3E}">
        <p14:creationId xmlns:p14="http://schemas.microsoft.com/office/powerpoint/2010/main" val="2077971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0F4F7E5B-533A-44AC-BF8E-891370FBA039}" type="datetimeFigureOut">
              <a:rPr lang="zh-CN" altLang="en-US" smtClean="0"/>
              <a:t>2019/4/11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C401CA0-05D5-46BF-8685-4EC5C8108825}" type="slidenum">
              <a:rPr lang="zh-CN" altLang="en-US" smtClean="0"/>
              <a:t>‹#›</a:t>
            </a:fld>
            <a:endParaRPr lang="zh-CN" altLang="en-US"/>
          </a:p>
        </p:txBody>
      </p:sp>
    </p:spTree>
    <p:extLst>
      <p:ext uri="{BB962C8B-B14F-4D97-AF65-F5344CB8AC3E}">
        <p14:creationId xmlns:p14="http://schemas.microsoft.com/office/powerpoint/2010/main" val="3175709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0F4F7E5B-533A-44AC-BF8E-891370FBA039}" type="datetimeFigureOut">
              <a:rPr lang="zh-CN" altLang="en-US" smtClean="0"/>
              <a:t>2019/4/11</a:t>
            </a:fld>
            <a:endParaRPr lang="zh-CN" alt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4C401CA0-05D5-46BF-8685-4EC5C8108825}" type="slidenum">
              <a:rPr lang="zh-CN" altLang="en-US" smtClean="0"/>
              <a:t>‹#›</a:t>
            </a:fld>
            <a:endParaRPr lang="zh-CN" altLang="en-US"/>
          </a:p>
        </p:txBody>
      </p:sp>
    </p:spTree>
    <p:extLst>
      <p:ext uri="{BB962C8B-B14F-4D97-AF65-F5344CB8AC3E}">
        <p14:creationId xmlns:p14="http://schemas.microsoft.com/office/powerpoint/2010/main" val="32286428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oleObject" Target="../embeddings/oleObject28.bin"/><Relationship Id="rId7"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23.wmf"/><Relationship Id="rId5" Type="http://schemas.openxmlformats.org/officeDocument/2006/relationships/oleObject" Target="../embeddings/oleObject29.bin"/><Relationship Id="rId10" Type="http://schemas.openxmlformats.org/officeDocument/2006/relationships/image" Target="../media/image30.wmf"/><Relationship Id="rId4" Type="http://schemas.openxmlformats.org/officeDocument/2006/relationships/image" Target="../media/image12.wmf"/><Relationship Id="rId9" Type="http://schemas.openxmlformats.org/officeDocument/2006/relationships/oleObject" Target="../embeddings/oleObject31.bin"/></Relationships>
</file>

<file path=ppt/slides/_rels/slide11.xml.rels><?xml version="1.0" encoding="UTF-8" standalone="yes"?>
<Relationships xmlns="http://schemas.openxmlformats.org/package/2006/relationships"><Relationship Id="rId8" Type="http://schemas.openxmlformats.org/officeDocument/2006/relationships/image" Target="../media/image33.wmf"/><Relationship Id="rId13" Type="http://schemas.openxmlformats.org/officeDocument/2006/relationships/oleObject" Target="../embeddings/oleObject37.bin"/><Relationship Id="rId18" Type="http://schemas.openxmlformats.org/officeDocument/2006/relationships/image" Target="../media/image38.wmf"/><Relationship Id="rId3" Type="http://schemas.openxmlformats.org/officeDocument/2006/relationships/oleObject" Target="../embeddings/oleObject32.bin"/><Relationship Id="rId7" Type="http://schemas.openxmlformats.org/officeDocument/2006/relationships/oleObject" Target="../embeddings/oleObject34.bin"/><Relationship Id="rId12" Type="http://schemas.openxmlformats.org/officeDocument/2006/relationships/image" Target="../media/image35.wmf"/><Relationship Id="rId17" Type="http://schemas.openxmlformats.org/officeDocument/2006/relationships/oleObject" Target="../embeddings/oleObject39.bin"/><Relationship Id="rId2" Type="http://schemas.openxmlformats.org/officeDocument/2006/relationships/slideLayout" Target="../slideLayouts/slideLayout7.xml"/><Relationship Id="rId16" Type="http://schemas.openxmlformats.org/officeDocument/2006/relationships/image" Target="../media/image37.wmf"/><Relationship Id="rId1" Type="http://schemas.openxmlformats.org/officeDocument/2006/relationships/vmlDrawing" Target="../drawings/vmlDrawing6.vml"/><Relationship Id="rId6" Type="http://schemas.openxmlformats.org/officeDocument/2006/relationships/image" Target="../media/image32.wmf"/><Relationship Id="rId11" Type="http://schemas.openxmlformats.org/officeDocument/2006/relationships/oleObject" Target="../embeddings/oleObject36.bin"/><Relationship Id="rId5" Type="http://schemas.openxmlformats.org/officeDocument/2006/relationships/oleObject" Target="../embeddings/oleObject33.bin"/><Relationship Id="rId15" Type="http://schemas.openxmlformats.org/officeDocument/2006/relationships/oleObject" Target="../embeddings/oleObject38.bin"/><Relationship Id="rId10" Type="http://schemas.openxmlformats.org/officeDocument/2006/relationships/image" Target="../media/image34.wmf"/><Relationship Id="rId4" Type="http://schemas.openxmlformats.org/officeDocument/2006/relationships/image" Target="../media/image31.wmf"/><Relationship Id="rId9" Type="http://schemas.openxmlformats.org/officeDocument/2006/relationships/oleObject" Target="../embeddings/oleObject35.bin"/><Relationship Id="rId14" Type="http://schemas.openxmlformats.org/officeDocument/2006/relationships/image" Target="../media/image36.wmf"/></Relationships>
</file>

<file path=ppt/slides/_rels/slide12.xml.rels><?xml version="1.0" encoding="UTF-8" standalone="yes"?>
<Relationships xmlns="http://schemas.openxmlformats.org/package/2006/relationships"><Relationship Id="rId8" Type="http://schemas.openxmlformats.org/officeDocument/2006/relationships/image" Target="../media/image41.wmf"/><Relationship Id="rId13" Type="http://schemas.openxmlformats.org/officeDocument/2006/relationships/oleObject" Target="../embeddings/oleObject45.bin"/><Relationship Id="rId18" Type="http://schemas.openxmlformats.org/officeDocument/2006/relationships/image" Target="../media/image33.wmf"/><Relationship Id="rId3" Type="http://schemas.openxmlformats.org/officeDocument/2006/relationships/oleObject" Target="../embeddings/oleObject40.bin"/><Relationship Id="rId7" Type="http://schemas.openxmlformats.org/officeDocument/2006/relationships/oleObject" Target="../embeddings/oleObject42.bin"/><Relationship Id="rId12" Type="http://schemas.openxmlformats.org/officeDocument/2006/relationships/image" Target="../media/image43.wmf"/><Relationship Id="rId17" Type="http://schemas.openxmlformats.org/officeDocument/2006/relationships/oleObject" Target="../embeddings/oleObject47.bin"/><Relationship Id="rId2" Type="http://schemas.openxmlformats.org/officeDocument/2006/relationships/slideLayout" Target="../slideLayouts/slideLayout7.xml"/><Relationship Id="rId16" Type="http://schemas.openxmlformats.org/officeDocument/2006/relationships/image" Target="../media/image45.wmf"/><Relationship Id="rId20" Type="http://schemas.openxmlformats.org/officeDocument/2006/relationships/image" Target="../media/image46.wmf"/><Relationship Id="rId1" Type="http://schemas.openxmlformats.org/officeDocument/2006/relationships/vmlDrawing" Target="../drawings/vmlDrawing7.vml"/><Relationship Id="rId6" Type="http://schemas.openxmlformats.org/officeDocument/2006/relationships/image" Target="../media/image40.wmf"/><Relationship Id="rId11" Type="http://schemas.openxmlformats.org/officeDocument/2006/relationships/oleObject" Target="../embeddings/oleObject44.bin"/><Relationship Id="rId5" Type="http://schemas.openxmlformats.org/officeDocument/2006/relationships/oleObject" Target="../embeddings/oleObject41.bin"/><Relationship Id="rId15" Type="http://schemas.openxmlformats.org/officeDocument/2006/relationships/oleObject" Target="../embeddings/oleObject46.bin"/><Relationship Id="rId10" Type="http://schemas.openxmlformats.org/officeDocument/2006/relationships/image" Target="../media/image42.wmf"/><Relationship Id="rId19" Type="http://schemas.openxmlformats.org/officeDocument/2006/relationships/oleObject" Target="../embeddings/oleObject48.bin"/><Relationship Id="rId4" Type="http://schemas.openxmlformats.org/officeDocument/2006/relationships/image" Target="../media/image39.wmf"/><Relationship Id="rId9" Type="http://schemas.openxmlformats.org/officeDocument/2006/relationships/oleObject" Target="../embeddings/oleObject43.bin"/><Relationship Id="rId14" Type="http://schemas.openxmlformats.org/officeDocument/2006/relationships/image" Target="../media/image44.wmf"/></Relationships>
</file>

<file path=ppt/slides/_rels/slide13.x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oleObject" Target="../embeddings/oleObject49.bin"/><Relationship Id="rId7" Type="http://schemas.openxmlformats.org/officeDocument/2006/relationships/oleObject" Target="../embeddings/oleObject51.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40.wmf"/><Relationship Id="rId5" Type="http://schemas.openxmlformats.org/officeDocument/2006/relationships/oleObject" Target="../embeddings/oleObject50.bin"/><Relationship Id="rId4" Type="http://schemas.openxmlformats.org/officeDocument/2006/relationships/image" Target="../media/image39.wmf"/></Relationships>
</file>

<file path=ppt/slides/_rels/slide14.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image" Target="../media/image48.gif"/><Relationship Id="rId1" Type="http://schemas.openxmlformats.org/officeDocument/2006/relationships/slideLayout" Target="../slideLayouts/slideLayout7.xml"/><Relationship Id="rId5" Type="http://schemas.openxmlformats.org/officeDocument/2006/relationships/image" Target="../media/image51.gif"/><Relationship Id="rId4" Type="http://schemas.openxmlformats.org/officeDocument/2006/relationships/image" Target="../media/image50.gif"/></Relationships>
</file>

<file path=ppt/slides/_rels/slide15.x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oleObject" Target="../embeddings/oleObject52.bin"/><Relationship Id="rId7" Type="http://schemas.openxmlformats.org/officeDocument/2006/relationships/oleObject" Target="../embeddings/oleObject54.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53.wmf"/><Relationship Id="rId5" Type="http://schemas.openxmlformats.org/officeDocument/2006/relationships/oleObject" Target="../embeddings/oleObject53.bin"/><Relationship Id="rId10" Type="http://schemas.openxmlformats.org/officeDocument/2006/relationships/image" Target="../media/image55.wmf"/><Relationship Id="rId4" Type="http://schemas.openxmlformats.org/officeDocument/2006/relationships/image" Target="../media/image52.wmf"/><Relationship Id="rId9" Type="http://schemas.openxmlformats.org/officeDocument/2006/relationships/oleObject" Target="../embeddings/oleObject55.bin"/></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57.wmf"/><Relationship Id="rId5" Type="http://schemas.openxmlformats.org/officeDocument/2006/relationships/oleObject" Target="../embeddings/oleObject57.bin"/><Relationship Id="rId4" Type="http://schemas.openxmlformats.org/officeDocument/2006/relationships/image" Target="../media/image56.wmf"/></Relationships>
</file>

<file path=ppt/slides/_rels/slide17.xml.rels><?xml version="1.0" encoding="UTF-8" standalone="yes"?>
<Relationships xmlns="http://schemas.openxmlformats.org/package/2006/relationships"><Relationship Id="rId8" Type="http://schemas.openxmlformats.org/officeDocument/2006/relationships/image" Target="../media/image60.wmf"/><Relationship Id="rId13" Type="http://schemas.openxmlformats.org/officeDocument/2006/relationships/oleObject" Target="../embeddings/oleObject63.bin"/><Relationship Id="rId3" Type="http://schemas.openxmlformats.org/officeDocument/2006/relationships/oleObject" Target="../embeddings/oleObject58.bin"/><Relationship Id="rId7" Type="http://schemas.openxmlformats.org/officeDocument/2006/relationships/oleObject" Target="../embeddings/oleObject60.bin"/><Relationship Id="rId12" Type="http://schemas.openxmlformats.org/officeDocument/2006/relationships/image" Target="../media/image62.wmf"/><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59.wmf"/><Relationship Id="rId11" Type="http://schemas.openxmlformats.org/officeDocument/2006/relationships/oleObject" Target="../embeddings/oleObject62.bin"/><Relationship Id="rId5" Type="http://schemas.openxmlformats.org/officeDocument/2006/relationships/oleObject" Target="../embeddings/oleObject59.bin"/><Relationship Id="rId10" Type="http://schemas.openxmlformats.org/officeDocument/2006/relationships/image" Target="../media/image61.wmf"/><Relationship Id="rId4" Type="http://schemas.openxmlformats.org/officeDocument/2006/relationships/image" Target="../media/image58.wmf"/><Relationship Id="rId9" Type="http://schemas.openxmlformats.org/officeDocument/2006/relationships/oleObject" Target="../embeddings/oleObject61.bin"/><Relationship Id="rId14" Type="http://schemas.openxmlformats.org/officeDocument/2006/relationships/image" Target="../media/image63.w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65.wmf"/><Relationship Id="rId5" Type="http://schemas.openxmlformats.org/officeDocument/2006/relationships/oleObject" Target="../embeddings/oleObject65.bin"/><Relationship Id="rId4" Type="http://schemas.openxmlformats.org/officeDocument/2006/relationships/image" Target="../media/image64.wmf"/></Relationships>
</file>

<file path=ppt/slides/_rels/slide19.xml.rels><?xml version="1.0" encoding="UTF-8" standalone="yes"?>
<Relationships xmlns="http://schemas.openxmlformats.org/package/2006/relationships"><Relationship Id="rId8" Type="http://schemas.openxmlformats.org/officeDocument/2006/relationships/image" Target="../media/image68.wmf"/><Relationship Id="rId3" Type="http://schemas.openxmlformats.org/officeDocument/2006/relationships/oleObject" Target="../embeddings/oleObject66.bin"/><Relationship Id="rId7" Type="http://schemas.openxmlformats.org/officeDocument/2006/relationships/oleObject" Target="../embeddings/oleObject68.bin"/><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67.wmf"/><Relationship Id="rId5" Type="http://schemas.openxmlformats.org/officeDocument/2006/relationships/oleObject" Target="../embeddings/oleObject67.bin"/><Relationship Id="rId10" Type="http://schemas.openxmlformats.org/officeDocument/2006/relationships/image" Target="../media/image69.wmf"/><Relationship Id="rId4" Type="http://schemas.openxmlformats.org/officeDocument/2006/relationships/image" Target="../media/image66.wmf"/><Relationship Id="rId9" Type="http://schemas.openxmlformats.org/officeDocument/2006/relationships/oleObject" Target="../embeddings/oleObject69.bin"/></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72.wmf"/><Relationship Id="rId3" Type="http://schemas.openxmlformats.org/officeDocument/2006/relationships/oleObject" Target="../embeddings/oleObject70.bin"/><Relationship Id="rId7" Type="http://schemas.openxmlformats.org/officeDocument/2006/relationships/oleObject" Target="../embeddings/oleObject72.bin"/><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71.wmf"/><Relationship Id="rId5" Type="http://schemas.openxmlformats.org/officeDocument/2006/relationships/oleObject" Target="../embeddings/oleObject71.bin"/><Relationship Id="rId4" Type="http://schemas.openxmlformats.org/officeDocument/2006/relationships/image" Target="../media/image70.w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7.xml"/><Relationship Id="rId1" Type="http://schemas.openxmlformats.org/officeDocument/2006/relationships/vmlDrawing" Target="../drawings/vmlDrawing15.vml"/><Relationship Id="rId5" Type="http://schemas.openxmlformats.org/officeDocument/2006/relationships/image" Target="../media/image74.png"/><Relationship Id="rId4" Type="http://schemas.openxmlformats.org/officeDocument/2006/relationships/image" Target="../media/image73.wmf"/></Relationships>
</file>

<file path=ppt/slides/_rels/slide22.xml.rels><?xml version="1.0" encoding="UTF-8" standalone="yes"?>
<Relationships xmlns="http://schemas.openxmlformats.org/package/2006/relationships"><Relationship Id="rId8" Type="http://schemas.openxmlformats.org/officeDocument/2006/relationships/image" Target="../media/image77.wmf"/><Relationship Id="rId3" Type="http://schemas.openxmlformats.org/officeDocument/2006/relationships/oleObject" Target="../embeddings/oleObject74.bin"/><Relationship Id="rId7" Type="http://schemas.openxmlformats.org/officeDocument/2006/relationships/oleObject" Target="../embeddings/oleObject76.bin"/><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76.wmf"/><Relationship Id="rId11" Type="http://schemas.openxmlformats.org/officeDocument/2006/relationships/oleObject" Target="../embeddings/oleObject78.bin"/><Relationship Id="rId5" Type="http://schemas.openxmlformats.org/officeDocument/2006/relationships/oleObject" Target="../embeddings/oleObject75.bin"/><Relationship Id="rId10" Type="http://schemas.openxmlformats.org/officeDocument/2006/relationships/image" Target="../media/image78.wmf"/><Relationship Id="rId4" Type="http://schemas.openxmlformats.org/officeDocument/2006/relationships/image" Target="../media/image75.wmf"/><Relationship Id="rId9" Type="http://schemas.openxmlformats.org/officeDocument/2006/relationships/oleObject" Target="../embeddings/oleObject77.bin"/></Relationships>
</file>

<file path=ppt/slides/_rels/slide23.xml.rels><?xml version="1.0" encoding="UTF-8" standalone="yes"?>
<Relationships xmlns="http://schemas.openxmlformats.org/package/2006/relationships"><Relationship Id="rId8" Type="http://schemas.openxmlformats.org/officeDocument/2006/relationships/image" Target="../media/image81.wmf"/><Relationship Id="rId3" Type="http://schemas.openxmlformats.org/officeDocument/2006/relationships/oleObject" Target="../embeddings/oleObject79.bin"/><Relationship Id="rId7" Type="http://schemas.openxmlformats.org/officeDocument/2006/relationships/oleObject" Target="../embeddings/oleObject81.bin"/><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80.wmf"/><Relationship Id="rId5" Type="http://schemas.openxmlformats.org/officeDocument/2006/relationships/oleObject" Target="../embeddings/oleObject80.bin"/><Relationship Id="rId4" Type="http://schemas.openxmlformats.org/officeDocument/2006/relationships/image" Target="../media/image79.wmf"/><Relationship Id="rId9" Type="http://schemas.openxmlformats.org/officeDocument/2006/relationships/image" Target="../media/image82.png"/></Relationships>
</file>

<file path=ppt/slides/_rels/slide24.xml.rels><?xml version="1.0" encoding="UTF-8" standalone="yes"?>
<Relationships xmlns="http://schemas.openxmlformats.org/package/2006/relationships"><Relationship Id="rId8" Type="http://schemas.openxmlformats.org/officeDocument/2006/relationships/image" Target="../media/image84.wmf"/><Relationship Id="rId3" Type="http://schemas.openxmlformats.org/officeDocument/2006/relationships/oleObject" Target="../embeddings/oleObject82.bin"/><Relationship Id="rId7" Type="http://schemas.openxmlformats.org/officeDocument/2006/relationships/oleObject" Target="../embeddings/oleObject84.bin"/><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image" Target="../media/image83.wmf"/><Relationship Id="rId5" Type="http://schemas.openxmlformats.org/officeDocument/2006/relationships/oleObject" Target="../embeddings/oleObject83.bin"/><Relationship Id="rId10" Type="http://schemas.openxmlformats.org/officeDocument/2006/relationships/image" Target="../media/image85.wmf"/><Relationship Id="rId4" Type="http://schemas.openxmlformats.org/officeDocument/2006/relationships/image" Target="../media/image82.wmf"/><Relationship Id="rId9" Type="http://schemas.openxmlformats.org/officeDocument/2006/relationships/oleObject" Target="../embeddings/oleObject85.bin"/></Relationships>
</file>

<file path=ppt/slides/_rels/slide25.xml.rels><?xml version="1.0" encoding="UTF-8" standalone="yes"?>
<Relationships xmlns="http://schemas.openxmlformats.org/package/2006/relationships"><Relationship Id="rId8" Type="http://schemas.openxmlformats.org/officeDocument/2006/relationships/image" Target="../media/image88.wmf"/><Relationship Id="rId3" Type="http://schemas.openxmlformats.org/officeDocument/2006/relationships/oleObject" Target="../embeddings/oleObject86.bin"/><Relationship Id="rId7" Type="http://schemas.openxmlformats.org/officeDocument/2006/relationships/oleObject" Target="../embeddings/oleObject88.bin"/><Relationship Id="rId12" Type="http://schemas.openxmlformats.org/officeDocument/2006/relationships/image" Target="../media/image90.wmf"/><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image" Target="../media/image87.wmf"/><Relationship Id="rId11" Type="http://schemas.openxmlformats.org/officeDocument/2006/relationships/oleObject" Target="../embeddings/oleObject90.bin"/><Relationship Id="rId5" Type="http://schemas.openxmlformats.org/officeDocument/2006/relationships/oleObject" Target="../embeddings/oleObject87.bin"/><Relationship Id="rId10" Type="http://schemas.openxmlformats.org/officeDocument/2006/relationships/image" Target="../media/image89.wmf"/><Relationship Id="rId4" Type="http://schemas.openxmlformats.org/officeDocument/2006/relationships/image" Target="../media/image86.wmf"/><Relationship Id="rId9" Type="http://schemas.openxmlformats.org/officeDocument/2006/relationships/oleObject" Target="../embeddings/oleObject89.bin"/></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91.bin"/><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image" Target="../media/image92.wmf"/><Relationship Id="rId5" Type="http://schemas.openxmlformats.org/officeDocument/2006/relationships/oleObject" Target="../embeddings/oleObject92.bin"/><Relationship Id="rId4" Type="http://schemas.openxmlformats.org/officeDocument/2006/relationships/image" Target="../media/image91.wmf"/></Relationships>
</file>

<file path=ppt/slides/_rels/slide28.xml.rels><?xml version="1.0" encoding="UTF-8" standalone="yes"?>
<Relationships xmlns="http://schemas.openxmlformats.org/package/2006/relationships"><Relationship Id="rId8" Type="http://schemas.openxmlformats.org/officeDocument/2006/relationships/image" Target="../media/image95.wmf"/><Relationship Id="rId3" Type="http://schemas.openxmlformats.org/officeDocument/2006/relationships/oleObject" Target="../embeddings/oleObject93.bin"/><Relationship Id="rId7" Type="http://schemas.openxmlformats.org/officeDocument/2006/relationships/oleObject" Target="../embeddings/oleObject95.bin"/><Relationship Id="rId12" Type="http://schemas.openxmlformats.org/officeDocument/2006/relationships/image" Target="../media/image97.wmf"/><Relationship Id="rId2" Type="http://schemas.openxmlformats.org/officeDocument/2006/relationships/slideLayout" Target="../slideLayouts/slideLayout7.xml"/><Relationship Id="rId1" Type="http://schemas.openxmlformats.org/officeDocument/2006/relationships/vmlDrawing" Target="../drawings/vmlDrawing21.vml"/><Relationship Id="rId6" Type="http://schemas.openxmlformats.org/officeDocument/2006/relationships/image" Target="../media/image94.wmf"/><Relationship Id="rId11" Type="http://schemas.openxmlformats.org/officeDocument/2006/relationships/oleObject" Target="../embeddings/oleObject97.bin"/><Relationship Id="rId5" Type="http://schemas.openxmlformats.org/officeDocument/2006/relationships/oleObject" Target="../embeddings/oleObject94.bin"/><Relationship Id="rId10" Type="http://schemas.openxmlformats.org/officeDocument/2006/relationships/image" Target="../media/image96.wmf"/><Relationship Id="rId4" Type="http://schemas.openxmlformats.org/officeDocument/2006/relationships/image" Target="../media/image93.wmf"/><Relationship Id="rId9" Type="http://schemas.openxmlformats.org/officeDocument/2006/relationships/oleObject" Target="../embeddings/oleObject96.bin"/></Relationships>
</file>

<file path=ppt/slides/_rels/slide29.xml.rels><?xml version="1.0" encoding="UTF-8" standalone="yes"?>
<Relationships xmlns="http://schemas.openxmlformats.org/package/2006/relationships"><Relationship Id="rId8" Type="http://schemas.openxmlformats.org/officeDocument/2006/relationships/image" Target="../media/image96.wmf"/><Relationship Id="rId13" Type="http://schemas.openxmlformats.org/officeDocument/2006/relationships/oleObject" Target="../embeddings/oleObject103.bin"/><Relationship Id="rId3" Type="http://schemas.openxmlformats.org/officeDocument/2006/relationships/oleObject" Target="../embeddings/oleObject98.bin"/><Relationship Id="rId7" Type="http://schemas.openxmlformats.org/officeDocument/2006/relationships/oleObject" Target="../embeddings/oleObject100.bin"/><Relationship Id="rId12" Type="http://schemas.openxmlformats.org/officeDocument/2006/relationships/image" Target="../media/image101.wmf"/><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image" Target="../media/image99.wmf"/><Relationship Id="rId11" Type="http://schemas.openxmlformats.org/officeDocument/2006/relationships/oleObject" Target="../embeddings/oleObject102.bin"/><Relationship Id="rId5" Type="http://schemas.openxmlformats.org/officeDocument/2006/relationships/oleObject" Target="../embeddings/oleObject99.bin"/><Relationship Id="rId10" Type="http://schemas.openxmlformats.org/officeDocument/2006/relationships/image" Target="../media/image100.wmf"/><Relationship Id="rId4" Type="http://schemas.openxmlformats.org/officeDocument/2006/relationships/image" Target="../media/image98.wmf"/><Relationship Id="rId9" Type="http://schemas.openxmlformats.org/officeDocument/2006/relationships/oleObject" Target="../embeddings/oleObject101.bin"/><Relationship Id="rId14" Type="http://schemas.openxmlformats.org/officeDocument/2006/relationships/image" Target="../media/image102.wmf"/></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oleObject" Target="../embeddings/oleObject109.bin"/><Relationship Id="rId18" Type="http://schemas.openxmlformats.org/officeDocument/2006/relationships/image" Target="../media/image110.wmf"/><Relationship Id="rId3" Type="http://schemas.openxmlformats.org/officeDocument/2006/relationships/oleObject" Target="../embeddings/oleObject104.bin"/><Relationship Id="rId7" Type="http://schemas.openxmlformats.org/officeDocument/2006/relationships/oleObject" Target="../embeddings/oleObject106.bin"/><Relationship Id="rId12" Type="http://schemas.openxmlformats.org/officeDocument/2006/relationships/image" Target="../media/image107.wmf"/><Relationship Id="rId17" Type="http://schemas.openxmlformats.org/officeDocument/2006/relationships/oleObject" Target="../embeddings/oleObject111.bin"/><Relationship Id="rId2" Type="http://schemas.openxmlformats.org/officeDocument/2006/relationships/slideLayout" Target="../slideLayouts/slideLayout7.xml"/><Relationship Id="rId16" Type="http://schemas.openxmlformats.org/officeDocument/2006/relationships/image" Target="../media/image109.wmf"/><Relationship Id="rId1" Type="http://schemas.openxmlformats.org/officeDocument/2006/relationships/vmlDrawing" Target="../drawings/vmlDrawing23.vml"/><Relationship Id="rId6" Type="http://schemas.openxmlformats.org/officeDocument/2006/relationships/image" Target="../media/image104.png"/><Relationship Id="rId11" Type="http://schemas.openxmlformats.org/officeDocument/2006/relationships/oleObject" Target="../embeddings/oleObject108.bin"/><Relationship Id="rId5" Type="http://schemas.openxmlformats.org/officeDocument/2006/relationships/oleObject" Target="../embeddings/oleObject105.bin"/><Relationship Id="rId15" Type="http://schemas.openxmlformats.org/officeDocument/2006/relationships/oleObject" Target="../embeddings/oleObject110.bin"/><Relationship Id="rId10" Type="http://schemas.openxmlformats.org/officeDocument/2006/relationships/image" Target="../media/image106.png"/><Relationship Id="rId4" Type="http://schemas.openxmlformats.org/officeDocument/2006/relationships/image" Target="../media/image103.png"/><Relationship Id="rId9" Type="http://schemas.openxmlformats.org/officeDocument/2006/relationships/oleObject" Target="../embeddings/oleObject107.bin"/><Relationship Id="rId14" Type="http://schemas.openxmlformats.org/officeDocument/2006/relationships/image" Target="../media/image108.wmf"/></Relationships>
</file>

<file path=ppt/slides/_rels/slide31.xml.rels><?xml version="1.0" encoding="UTF-8" standalone="yes"?>
<Relationships xmlns="http://schemas.openxmlformats.org/package/2006/relationships"><Relationship Id="rId8" Type="http://schemas.openxmlformats.org/officeDocument/2006/relationships/image" Target="../media/image113.wmf"/><Relationship Id="rId3" Type="http://schemas.openxmlformats.org/officeDocument/2006/relationships/oleObject" Target="../embeddings/oleObject112.bin"/><Relationship Id="rId7" Type="http://schemas.openxmlformats.org/officeDocument/2006/relationships/oleObject" Target="../embeddings/oleObject114.bin"/><Relationship Id="rId12" Type="http://schemas.openxmlformats.org/officeDocument/2006/relationships/image" Target="../media/image115.wmf"/><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image" Target="../media/image112.wmf"/><Relationship Id="rId11" Type="http://schemas.openxmlformats.org/officeDocument/2006/relationships/oleObject" Target="../embeddings/oleObject116.bin"/><Relationship Id="rId5" Type="http://schemas.openxmlformats.org/officeDocument/2006/relationships/oleObject" Target="../embeddings/oleObject113.bin"/><Relationship Id="rId10" Type="http://schemas.openxmlformats.org/officeDocument/2006/relationships/image" Target="../media/image114.wmf"/><Relationship Id="rId4" Type="http://schemas.openxmlformats.org/officeDocument/2006/relationships/image" Target="../media/image111.wmf"/><Relationship Id="rId9" Type="http://schemas.openxmlformats.org/officeDocument/2006/relationships/oleObject" Target="../embeddings/oleObject115.bin"/></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17.bin"/><Relationship Id="rId2" Type="http://schemas.openxmlformats.org/officeDocument/2006/relationships/slideLayout" Target="../slideLayouts/slideLayout7.xml"/><Relationship Id="rId1" Type="http://schemas.openxmlformats.org/officeDocument/2006/relationships/vmlDrawing" Target="../drawings/vmlDrawing25.vml"/><Relationship Id="rId6" Type="http://schemas.openxmlformats.org/officeDocument/2006/relationships/image" Target="../media/image103.png"/><Relationship Id="rId5" Type="http://schemas.openxmlformats.org/officeDocument/2006/relationships/oleObject" Target="../embeddings/oleObject118.bin"/><Relationship Id="rId4" Type="http://schemas.openxmlformats.org/officeDocument/2006/relationships/image" Target="../media/image116.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19.bin"/><Relationship Id="rId2" Type="http://schemas.openxmlformats.org/officeDocument/2006/relationships/slideLayout" Target="../slideLayouts/slideLayout7.xml"/><Relationship Id="rId1" Type="http://schemas.openxmlformats.org/officeDocument/2006/relationships/vmlDrawing" Target="../drawings/vmlDrawing26.vml"/><Relationship Id="rId4" Type="http://schemas.openxmlformats.org/officeDocument/2006/relationships/image" Target="../media/image117.wmf"/></Relationships>
</file>

<file path=ppt/slides/_rels/slide35.xml.rels><?xml version="1.0" encoding="UTF-8" standalone="yes"?>
<Relationships xmlns="http://schemas.openxmlformats.org/package/2006/relationships"><Relationship Id="rId8" Type="http://schemas.openxmlformats.org/officeDocument/2006/relationships/image" Target="../media/image120.wmf"/><Relationship Id="rId13" Type="http://schemas.openxmlformats.org/officeDocument/2006/relationships/oleObject" Target="../embeddings/oleObject125.bin"/><Relationship Id="rId18" Type="http://schemas.openxmlformats.org/officeDocument/2006/relationships/image" Target="../media/image125.wmf"/><Relationship Id="rId3" Type="http://schemas.openxmlformats.org/officeDocument/2006/relationships/oleObject" Target="../embeddings/oleObject120.bin"/><Relationship Id="rId7" Type="http://schemas.openxmlformats.org/officeDocument/2006/relationships/oleObject" Target="../embeddings/oleObject122.bin"/><Relationship Id="rId12" Type="http://schemas.openxmlformats.org/officeDocument/2006/relationships/image" Target="../media/image122.wmf"/><Relationship Id="rId17" Type="http://schemas.openxmlformats.org/officeDocument/2006/relationships/oleObject" Target="../embeddings/oleObject127.bin"/><Relationship Id="rId2" Type="http://schemas.openxmlformats.org/officeDocument/2006/relationships/slideLayout" Target="../slideLayouts/slideLayout7.xml"/><Relationship Id="rId16" Type="http://schemas.openxmlformats.org/officeDocument/2006/relationships/image" Target="../media/image124.wmf"/><Relationship Id="rId1" Type="http://schemas.openxmlformats.org/officeDocument/2006/relationships/vmlDrawing" Target="../drawings/vmlDrawing27.vml"/><Relationship Id="rId6" Type="http://schemas.openxmlformats.org/officeDocument/2006/relationships/image" Target="../media/image119.wmf"/><Relationship Id="rId11" Type="http://schemas.openxmlformats.org/officeDocument/2006/relationships/oleObject" Target="../embeddings/oleObject124.bin"/><Relationship Id="rId5" Type="http://schemas.openxmlformats.org/officeDocument/2006/relationships/oleObject" Target="../embeddings/oleObject121.bin"/><Relationship Id="rId15" Type="http://schemas.openxmlformats.org/officeDocument/2006/relationships/oleObject" Target="../embeddings/oleObject126.bin"/><Relationship Id="rId10" Type="http://schemas.openxmlformats.org/officeDocument/2006/relationships/image" Target="../media/image121.wmf"/><Relationship Id="rId4" Type="http://schemas.openxmlformats.org/officeDocument/2006/relationships/image" Target="../media/image118.wmf"/><Relationship Id="rId9" Type="http://schemas.openxmlformats.org/officeDocument/2006/relationships/oleObject" Target="../embeddings/oleObject123.bin"/><Relationship Id="rId14" Type="http://schemas.openxmlformats.org/officeDocument/2006/relationships/image" Target="../media/image123.wmf"/></Relationships>
</file>

<file path=ppt/slides/_rels/slide36.xml.rels><?xml version="1.0" encoding="UTF-8" standalone="yes"?>
<Relationships xmlns="http://schemas.openxmlformats.org/package/2006/relationships"><Relationship Id="rId8" Type="http://schemas.openxmlformats.org/officeDocument/2006/relationships/image" Target="../media/image128.wmf"/><Relationship Id="rId3" Type="http://schemas.openxmlformats.org/officeDocument/2006/relationships/oleObject" Target="../embeddings/oleObject128.bin"/><Relationship Id="rId7" Type="http://schemas.openxmlformats.org/officeDocument/2006/relationships/oleObject" Target="../embeddings/oleObject130.bin"/><Relationship Id="rId2" Type="http://schemas.openxmlformats.org/officeDocument/2006/relationships/slideLayout" Target="../slideLayouts/slideLayout7.xml"/><Relationship Id="rId1" Type="http://schemas.openxmlformats.org/officeDocument/2006/relationships/vmlDrawing" Target="../drawings/vmlDrawing28.vml"/><Relationship Id="rId6" Type="http://schemas.openxmlformats.org/officeDocument/2006/relationships/image" Target="../media/image127.wmf"/><Relationship Id="rId5" Type="http://schemas.openxmlformats.org/officeDocument/2006/relationships/oleObject" Target="../embeddings/oleObject129.bin"/><Relationship Id="rId10" Type="http://schemas.openxmlformats.org/officeDocument/2006/relationships/image" Target="../media/image129.wmf"/><Relationship Id="rId4" Type="http://schemas.openxmlformats.org/officeDocument/2006/relationships/image" Target="../media/image126.wmf"/><Relationship Id="rId9" Type="http://schemas.openxmlformats.org/officeDocument/2006/relationships/oleObject" Target="../embeddings/oleObject131.bin"/></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32.bin"/><Relationship Id="rId2" Type="http://schemas.openxmlformats.org/officeDocument/2006/relationships/slideLayout" Target="../slideLayouts/slideLayout7.xml"/><Relationship Id="rId1" Type="http://schemas.openxmlformats.org/officeDocument/2006/relationships/vmlDrawing" Target="../drawings/vmlDrawing29.vml"/><Relationship Id="rId6" Type="http://schemas.openxmlformats.org/officeDocument/2006/relationships/image" Target="../media/image131.wmf"/><Relationship Id="rId5" Type="http://schemas.openxmlformats.org/officeDocument/2006/relationships/oleObject" Target="../embeddings/oleObject133.bin"/><Relationship Id="rId4" Type="http://schemas.openxmlformats.org/officeDocument/2006/relationships/image" Target="../media/image130.w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34.bin"/><Relationship Id="rId2" Type="http://schemas.openxmlformats.org/officeDocument/2006/relationships/slideLayout" Target="../slideLayouts/slideLayout7.xml"/><Relationship Id="rId1" Type="http://schemas.openxmlformats.org/officeDocument/2006/relationships/vmlDrawing" Target="../drawings/vmlDrawing30.vml"/><Relationship Id="rId6" Type="http://schemas.openxmlformats.org/officeDocument/2006/relationships/image" Target="../media/image132.wmf"/><Relationship Id="rId5" Type="http://schemas.openxmlformats.org/officeDocument/2006/relationships/oleObject" Target="../embeddings/oleObject135.bin"/><Relationship Id="rId4" Type="http://schemas.openxmlformats.org/officeDocument/2006/relationships/image" Target="../media/image127.w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36.bin"/><Relationship Id="rId2" Type="http://schemas.openxmlformats.org/officeDocument/2006/relationships/slideLayout" Target="../slideLayouts/slideLayout7.xml"/><Relationship Id="rId1" Type="http://schemas.openxmlformats.org/officeDocument/2006/relationships/vmlDrawing" Target="../drawings/vmlDrawing31.vml"/><Relationship Id="rId6" Type="http://schemas.openxmlformats.org/officeDocument/2006/relationships/image" Target="../media/image134.wmf"/><Relationship Id="rId5" Type="http://schemas.openxmlformats.org/officeDocument/2006/relationships/oleObject" Target="../embeddings/oleObject137.bin"/><Relationship Id="rId4" Type="http://schemas.openxmlformats.org/officeDocument/2006/relationships/image" Target="../media/image133.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137.wmf"/><Relationship Id="rId3" Type="http://schemas.openxmlformats.org/officeDocument/2006/relationships/oleObject" Target="../embeddings/oleObject138.bin"/><Relationship Id="rId7" Type="http://schemas.openxmlformats.org/officeDocument/2006/relationships/oleObject" Target="../embeddings/oleObject140.bin"/><Relationship Id="rId2" Type="http://schemas.openxmlformats.org/officeDocument/2006/relationships/slideLayout" Target="../slideLayouts/slideLayout7.xml"/><Relationship Id="rId1" Type="http://schemas.openxmlformats.org/officeDocument/2006/relationships/vmlDrawing" Target="../drawings/vmlDrawing32.vml"/><Relationship Id="rId6" Type="http://schemas.openxmlformats.org/officeDocument/2006/relationships/image" Target="../media/image136.wmf"/><Relationship Id="rId5" Type="http://schemas.openxmlformats.org/officeDocument/2006/relationships/oleObject" Target="../embeddings/oleObject139.bin"/><Relationship Id="rId10" Type="http://schemas.openxmlformats.org/officeDocument/2006/relationships/image" Target="../media/image138.wmf"/><Relationship Id="rId4" Type="http://schemas.openxmlformats.org/officeDocument/2006/relationships/image" Target="../media/image135.wmf"/><Relationship Id="rId9" Type="http://schemas.openxmlformats.org/officeDocument/2006/relationships/oleObject" Target="../embeddings/oleObject141.bin"/></Relationships>
</file>

<file path=ppt/slides/_rels/slide41.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oleObject" Target="../embeddings/oleObject142.bin"/><Relationship Id="rId7" Type="http://schemas.openxmlformats.org/officeDocument/2006/relationships/oleObject" Target="../embeddings/oleObject144.bin"/><Relationship Id="rId2" Type="http://schemas.openxmlformats.org/officeDocument/2006/relationships/slideLayout" Target="../slideLayouts/slideLayout7.xml"/><Relationship Id="rId1" Type="http://schemas.openxmlformats.org/officeDocument/2006/relationships/vmlDrawing" Target="../drawings/vmlDrawing33.vml"/><Relationship Id="rId6" Type="http://schemas.openxmlformats.org/officeDocument/2006/relationships/image" Target="../media/image140.png"/><Relationship Id="rId5" Type="http://schemas.openxmlformats.org/officeDocument/2006/relationships/oleObject" Target="../embeddings/oleObject143.bin"/><Relationship Id="rId4" Type="http://schemas.openxmlformats.org/officeDocument/2006/relationships/image" Target="../media/image139.png"/></Relationships>
</file>

<file path=ppt/slides/_rels/slide42.xml.rels><?xml version="1.0" encoding="UTF-8" standalone="yes"?>
<Relationships xmlns="http://schemas.openxmlformats.org/package/2006/relationships"><Relationship Id="rId8" Type="http://schemas.openxmlformats.org/officeDocument/2006/relationships/image" Target="../media/image144.wmf"/><Relationship Id="rId3" Type="http://schemas.openxmlformats.org/officeDocument/2006/relationships/oleObject" Target="../embeddings/oleObject145.bin"/><Relationship Id="rId7" Type="http://schemas.openxmlformats.org/officeDocument/2006/relationships/oleObject" Target="../embeddings/oleObject147.bin"/><Relationship Id="rId2" Type="http://schemas.openxmlformats.org/officeDocument/2006/relationships/slideLayout" Target="../slideLayouts/slideLayout7.xml"/><Relationship Id="rId1" Type="http://schemas.openxmlformats.org/officeDocument/2006/relationships/vmlDrawing" Target="../drawings/vmlDrawing34.vml"/><Relationship Id="rId6" Type="http://schemas.openxmlformats.org/officeDocument/2006/relationships/image" Target="../media/image143.wmf"/><Relationship Id="rId5" Type="http://schemas.openxmlformats.org/officeDocument/2006/relationships/oleObject" Target="../embeddings/oleObject146.bin"/><Relationship Id="rId4" Type="http://schemas.openxmlformats.org/officeDocument/2006/relationships/image" Target="../media/image142.wmf"/></Relationships>
</file>

<file path=ppt/slides/_rels/slide43.xml.rels><?xml version="1.0" encoding="UTF-8" standalone="yes"?>
<Relationships xmlns="http://schemas.openxmlformats.org/package/2006/relationships"><Relationship Id="rId8" Type="http://schemas.openxmlformats.org/officeDocument/2006/relationships/image" Target="../media/image147.wmf"/><Relationship Id="rId3" Type="http://schemas.openxmlformats.org/officeDocument/2006/relationships/oleObject" Target="../embeddings/oleObject148.bin"/><Relationship Id="rId7" Type="http://schemas.openxmlformats.org/officeDocument/2006/relationships/oleObject" Target="../embeddings/oleObject150.bin"/><Relationship Id="rId2" Type="http://schemas.openxmlformats.org/officeDocument/2006/relationships/slideLayout" Target="../slideLayouts/slideLayout7.xml"/><Relationship Id="rId1" Type="http://schemas.openxmlformats.org/officeDocument/2006/relationships/vmlDrawing" Target="../drawings/vmlDrawing35.vml"/><Relationship Id="rId6" Type="http://schemas.openxmlformats.org/officeDocument/2006/relationships/image" Target="../media/image146.wmf"/><Relationship Id="rId5" Type="http://schemas.openxmlformats.org/officeDocument/2006/relationships/oleObject" Target="../embeddings/oleObject149.bin"/><Relationship Id="rId4" Type="http://schemas.openxmlformats.org/officeDocument/2006/relationships/image" Target="../media/image145.w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image" Target="../media/image150.wmf"/><Relationship Id="rId3" Type="http://schemas.openxmlformats.org/officeDocument/2006/relationships/oleObject" Target="../embeddings/oleObject151.bin"/><Relationship Id="rId7" Type="http://schemas.openxmlformats.org/officeDocument/2006/relationships/oleObject" Target="../embeddings/oleObject153.bin"/><Relationship Id="rId2" Type="http://schemas.openxmlformats.org/officeDocument/2006/relationships/slideLayout" Target="../slideLayouts/slideLayout7.xml"/><Relationship Id="rId1" Type="http://schemas.openxmlformats.org/officeDocument/2006/relationships/vmlDrawing" Target="../drawings/vmlDrawing36.vml"/><Relationship Id="rId6" Type="http://schemas.openxmlformats.org/officeDocument/2006/relationships/image" Target="../media/image149.wmf"/><Relationship Id="rId11" Type="http://schemas.openxmlformats.org/officeDocument/2006/relationships/oleObject" Target="../embeddings/oleObject155.bin"/><Relationship Id="rId5" Type="http://schemas.openxmlformats.org/officeDocument/2006/relationships/oleObject" Target="../embeddings/oleObject152.bin"/><Relationship Id="rId10" Type="http://schemas.openxmlformats.org/officeDocument/2006/relationships/image" Target="../media/image151.wmf"/><Relationship Id="rId4" Type="http://schemas.openxmlformats.org/officeDocument/2006/relationships/image" Target="../media/image148.wmf"/><Relationship Id="rId9" Type="http://schemas.openxmlformats.org/officeDocument/2006/relationships/oleObject" Target="../embeddings/oleObject154.bin"/></Relationships>
</file>

<file path=ppt/slides/_rels/slide46.xml.rels><?xml version="1.0" encoding="UTF-8" standalone="yes"?>
<Relationships xmlns="http://schemas.openxmlformats.org/package/2006/relationships"><Relationship Id="rId8" Type="http://schemas.openxmlformats.org/officeDocument/2006/relationships/image" Target="../media/image154.wmf"/><Relationship Id="rId3" Type="http://schemas.openxmlformats.org/officeDocument/2006/relationships/oleObject" Target="../embeddings/oleObject156.bin"/><Relationship Id="rId7" Type="http://schemas.openxmlformats.org/officeDocument/2006/relationships/oleObject" Target="../embeddings/oleObject158.bin"/><Relationship Id="rId2" Type="http://schemas.openxmlformats.org/officeDocument/2006/relationships/slideLayout" Target="../slideLayouts/slideLayout7.xml"/><Relationship Id="rId1" Type="http://schemas.openxmlformats.org/officeDocument/2006/relationships/vmlDrawing" Target="../drawings/vmlDrawing37.vml"/><Relationship Id="rId6" Type="http://schemas.openxmlformats.org/officeDocument/2006/relationships/image" Target="../media/image153.wmf"/><Relationship Id="rId5" Type="http://schemas.openxmlformats.org/officeDocument/2006/relationships/oleObject" Target="../embeddings/oleObject157.bin"/><Relationship Id="rId10" Type="http://schemas.openxmlformats.org/officeDocument/2006/relationships/image" Target="../media/image155.wmf"/><Relationship Id="rId4" Type="http://schemas.openxmlformats.org/officeDocument/2006/relationships/image" Target="../media/image152.wmf"/><Relationship Id="rId9" Type="http://schemas.openxmlformats.org/officeDocument/2006/relationships/oleObject" Target="../embeddings/oleObject159.bin"/></Relationships>
</file>

<file path=ppt/slides/_rels/slide47.xml.rels><?xml version="1.0" encoding="UTF-8" standalone="yes"?>
<Relationships xmlns="http://schemas.openxmlformats.org/package/2006/relationships"><Relationship Id="rId8" Type="http://schemas.openxmlformats.org/officeDocument/2006/relationships/image" Target="../media/image158.wmf"/><Relationship Id="rId3" Type="http://schemas.openxmlformats.org/officeDocument/2006/relationships/oleObject" Target="../embeddings/oleObject160.bin"/><Relationship Id="rId7" Type="http://schemas.openxmlformats.org/officeDocument/2006/relationships/oleObject" Target="../embeddings/oleObject162.bin"/><Relationship Id="rId12" Type="http://schemas.openxmlformats.org/officeDocument/2006/relationships/image" Target="../media/image160.wmf"/><Relationship Id="rId2" Type="http://schemas.openxmlformats.org/officeDocument/2006/relationships/slideLayout" Target="../slideLayouts/slideLayout7.xml"/><Relationship Id="rId1" Type="http://schemas.openxmlformats.org/officeDocument/2006/relationships/vmlDrawing" Target="../drawings/vmlDrawing38.vml"/><Relationship Id="rId6" Type="http://schemas.openxmlformats.org/officeDocument/2006/relationships/image" Target="../media/image157.wmf"/><Relationship Id="rId11" Type="http://schemas.openxmlformats.org/officeDocument/2006/relationships/oleObject" Target="../embeddings/oleObject164.bin"/><Relationship Id="rId5" Type="http://schemas.openxmlformats.org/officeDocument/2006/relationships/oleObject" Target="../embeddings/oleObject161.bin"/><Relationship Id="rId10" Type="http://schemas.openxmlformats.org/officeDocument/2006/relationships/image" Target="../media/image159.wmf"/><Relationship Id="rId4" Type="http://schemas.openxmlformats.org/officeDocument/2006/relationships/image" Target="../media/image156.wmf"/><Relationship Id="rId9" Type="http://schemas.openxmlformats.org/officeDocument/2006/relationships/oleObject" Target="../embeddings/oleObject163.bin"/></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65.bin"/><Relationship Id="rId2" Type="http://schemas.openxmlformats.org/officeDocument/2006/relationships/slideLayout" Target="../slideLayouts/slideLayout7.xml"/><Relationship Id="rId1" Type="http://schemas.openxmlformats.org/officeDocument/2006/relationships/vmlDrawing" Target="../drawings/vmlDrawing39.vml"/><Relationship Id="rId6" Type="http://schemas.openxmlformats.org/officeDocument/2006/relationships/image" Target="../media/image162.wmf"/><Relationship Id="rId5" Type="http://schemas.openxmlformats.org/officeDocument/2006/relationships/oleObject" Target="../embeddings/oleObject166.bin"/><Relationship Id="rId4" Type="http://schemas.openxmlformats.org/officeDocument/2006/relationships/image" Target="../media/image161.w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67.bin"/><Relationship Id="rId2" Type="http://schemas.openxmlformats.org/officeDocument/2006/relationships/slideLayout" Target="../slideLayouts/slideLayout7.xml"/><Relationship Id="rId1" Type="http://schemas.openxmlformats.org/officeDocument/2006/relationships/vmlDrawing" Target="../drawings/vmlDrawing40.vml"/><Relationship Id="rId6" Type="http://schemas.openxmlformats.org/officeDocument/2006/relationships/image" Target="../media/image164.wmf"/><Relationship Id="rId5" Type="http://schemas.openxmlformats.org/officeDocument/2006/relationships/oleObject" Target="../embeddings/oleObject168.bin"/><Relationship Id="rId4" Type="http://schemas.openxmlformats.org/officeDocument/2006/relationships/image" Target="../media/image163.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172.bin"/><Relationship Id="rId3" Type="http://schemas.openxmlformats.org/officeDocument/2006/relationships/oleObject" Target="../embeddings/oleObject169.bin"/><Relationship Id="rId7" Type="http://schemas.openxmlformats.org/officeDocument/2006/relationships/oleObject" Target="../embeddings/oleObject171.bin"/><Relationship Id="rId2" Type="http://schemas.openxmlformats.org/officeDocument/2006/relationships/slideLayout" Target="../slideLayouts/slideLayout7.xml"/><Relationship Id="rId1" Type="http://schemas.openxmlformats.org/officeDocument/2006/relationships/vmlDrawing" Target="../drawings/vmlDrawing41.vml"/><Relationship Id="rId6" Type="http://schemas.openxmlformats.org/officeDocument/2006/relationships/image" Target="../media/image38.wmf"/><Relationship Id="rId5" Type="http://schemas.openxmlformats.org/officeDocument/2006/relationships/oleObject" Target="../embeddings/oleObject170.bin"/><Relationship Id="rId4" Type="http://schemas.openxmlformats.org/officeDocument/2006/relationships/image" Target="../media/image165.wmf"/><Relationship Id="rId9" Type="http://schemas.openxmlformats.org/officeDocument/2006/relationships/image" Target="../media/image166.wmf"/></Relationships>
</file>

<file path=ppt/slides/_rels/slide51.xml.rels><?xml version="1.0" encoding="UTF-8" standalone="yes"?>
<Relationships xmlns="http://schemas.openxmlformats.org/package/2006/relationships"><Relationship Id="rId8" Type="http://schemas.openxmlformats.org/officeDocument/2006/relationships/image" Target="../media/image169.wmf"/><Relationship Id="rId13" Type="http://schemas.openxmlformats.org/officeDocument/2006/relationships/oleObject" Target="../embeddings/oleObject178.bin"/><Relationship Id="rId3" Type="http://schemas.openxmlformats.org/officeDocument/2006/relationships/oleObject" Target="../embeddings/oleObject173.bin"/><Relationship Id="rId7" Type="http://schemas.openxmlformats.org/officeDocument/2006/relationships/oleObject" Target="../embeddings/oleObject175.bin"/><Relationship Id="rId12" Type="http://schemas.openxmlformats.org/officeDocument/2006/relationships/image" Target="../media/image171.wmf"/><Relationship Id="rId2" Type="http://schemas.openxmlformats.org/officeDocument/2006/relationships/slideLayout" Target="../slideLayouts/slideLayout7.xml"/><Relationship Id="rId16" Type="http://schemas.openxmlformats.org/officeDocument/2006/relationships/image" Target="../media/image173.wmf"/><Relationship Id="rId1" Type="http://schemas.openxmlformats.org/officeDocument/2006/relationships/vmlDrawing" Target="../drawings/vmlDrawing42.vml"/><Relationship Id="rId6" Type="http://schemas.openxmlformats.org/officeDocument/2006/relationships/image" Target="../media/image168.wmf"/><Relationship Id="rId11" Type="http://schemas.openxmlformats.org/officeDocument/2006/relationships/oleObject" Target="../embeddings/oleObject177.bin"/><Relationship Id="rId5" Type="http://schemas.openxmlformats.org/officeDocument/2006/relationships/oleObject" Target="../embeddings/oleObject174.bin"/><Relationship Id="rId15" Type="http://schemas.openxmlformats.org/officeDocument/2006/relationships/oleObject" Target="../embeddings/oleObject179.bin"/><Relationship Id="rId10" Type="http://schemas.openxmlformats.org/officeDocument/2006/relationships/image" Target="../media/image170.wmf"/><Relationship Id="rId4" Type="http://schemas.openxmlformats.org/officeDocument/2006/relationships/image" Target="../media/image167.wmf"/><Relationship Id="rId9" Type="http://schemas.openxmlformats.org/officeDocument/2006/relationships/oleObject" Target="../embeddings/oleObject176.bin"/><Relationship Id="rId14" Type="http://schemas.openxmlformats.org/officeDocument/2006/relationships/image" Target="../media/image172.wmf"/></Relationships>
</file>

<file path=ppt/slides/_rels/slide52.xml.rels><?xml version="1.0" encoding="UTF-8" standalone="yes"?>
<Relationships xmlns="http://schemas.openxmlformats.org/package/2006/relationships"><Relationship Id="rId8" Type="http://schemas.openxmlformats.org/officeDocument/2006/relationships/image" Target="../media/image176.wmf"/><Relationship Id="rId13" Type="http://schemas.openxmlformats.org/officeDocument/2006/relationships/oleObject" Target="../embeddings/oleObject185.bin"/><Relationship Id="rId18" Type="http://schemas.openxmlformats.org/officeDocument/2006/relationships/image" Target="../media/image181.wmf"/><Relationship Id="rId3" Type="http://schemas.openxmlformats.org/officeDocument/2006/relationships/oleObject" Target="../embeddings/oleObject180.bin"/><Relationship Id="rId21" Type="http://schemas.openxmlformats.org/officeDocument/2006/relationships/oleObject" Target="../embeddings/oleObject189.bin"/><Relationship Id="rId7" Type="http://schemas.openxmlformats.org/officeDocument/2006/relationships/oleObject" Target="../embeddings/oleObject182.bin"/><Relationship Id="rId12" Type="http://schemas.openxmlformats.org/officeDocument/2006/relationships/image" Target="../media/image178.wmf"/><Relationship Id="rId17" Type="http://schemas.openxmlformats.org/officeDocument/2006/relationships/oleObject" Target="../embeddings/oleObject187.bin"/><Relationship Id="rId2" Type="http://schemas.openxmlformats.org/officeDocument/2006/relationships/slideLayout" Target="../slideLayouts/slideLayout7.xml"/><Relationship Id="rId16" Type="http://schemas.openxmlformats.org/officeDocument/2006/relationships/image" Target="../media/image180.wmf"/><Relationship Id="rId20" Type="http://schemas.openxmlformats.org/officeDocument/2006/relationships/image" Target="../media/image182.wmf"/><Relationship Id="rId1" Type="http://schemas.openxmlformats.org/officeDocument/2006/relationships/vmlDrawing" Target="../drawings/vmlDrawing43.vml"/><Relationship Id="rId6" Type="http://schemas.openxmlformats.org/officeDocument/2006/relationships/image" Target="../media/image175.wmf"/><Relationship Id="rId11" Type="http://schemas.openxmlformats.org/officeDocument/2006/relationships/oleObject" Target="../embeddings/oleObject184.bin"/><Relationship Id="rId24" Type="http://schemas.openxmlformats.org/officeDocument/2006/relationships/image" Target="../media/image184.wmf"/><Relationship Id="rId5" Type="http://schemas.openxmlformats.org/officeDocument/2006/relationships/oleObject" Target="../embeddings/oleObject181.bin"/><Relationship Id="rId15" Type="http://schemas.openxmlformats.org/officeDocument/2006/relationships/oleObject" Target="../embeddings/oleObject186.bin"/><Relationship Id="rId23" Type="http://schemas.openxmlformats.org/officeDocument/2006/relationships/oleObject" Target="../embeddings/oleObject190.bin"/><Relationship Id="rId10" Type="http://schemas.openxmlformats.org/officeDocument/2006/relationships/image" Target="../media/image177.wmf"/><Relationship Id="rId19" Type="http://schemas.openxmlformats.org/officeDocument/2006/relationships/oleObject" Target="../embeddings/oleObject188.bin"/><Relationship Id="rId4" Type="http://schemas.openxmlformats.org/officeDocument/2006/relationships/image" Target="../media/image174.wmf"/><Relationship Id="rId9" Type="http://schemas.openxmlformats.org/officeDocument/2006/relationships/oleObject" Target="../embeddings/oleObject183.bin"/><Relationship Id="rId14" Type="http://schemas.openxmlformats.org/officeDocument/2006/relationships/image" Target="../media/image179.wmf"/><Relationship Id="rId22" Type="http://schemas.openxmlformats.org/officeDocument/2006/relationships/image" Target="../media/image183.wmf"/></Relationships>
</file>

<file path=ppt/slides/_rels/slide53.xml.rels><?xml version="1.0" encoding="UTF-8" standalone="yes"?>
<Relationships xmlns="http://schemas.openxmlformats.org/package/2006/relationships"><Relationship Id="rId8" Type="http://schemas.openxmlformats.org/officeDocument/2006/relationships/image" Target="../media/image187.wmf"/><Relationship Id="rId3" Type="http://schemas.openxmlformats.org/officeDocument/2006/relationships/oleObject" Target="../embeddings/oleObject191.bin"/><Relationship Id="rId7" Type="http://schemas.openxmlformats.org/officeDocument/2006/relationships/oleObject" Target="../embeddings/oleObject193.bin"/><Relationship Id="rId2" Type="http://schemas.openxmlformats.org/officeDocument/2006/relationships/slideLayout" Target="../slideLayouts/slideLayout7.xml"/><Relationship Id="rId1" Type="http://schemas.openxmlformats.org/officeDocument/2006/relationships/vmlDrawing" Target="../drawings/vmlDrawing44.vml"/><Relationship Id="rId6" Type="http://schemas.openxmlformats.org/officeDocument/2006/relationships/image" Target="../media/image186.wmf"/><Relationship Id="rId5" Type="http://schemas.openxmlformats.org/officeDocument/2006/relationships/oleObject" Target="../embeddings/oleObject192.bin"/><Relationship Id="rId10" Type="http://schemas.openxmlformats.org/officeDocument/2006/relationships/image" Target="../media/image188.wmf"/><Relationship Id="rId4" Type="http://schemas.openxmlformats.org/officeDocument/2006/relationships/image" Target="../media/image185.wmf"/><Relationship Id="rId9" Type="http://schemas.openxmlformats.org/officeDocument/2006/relationships/oleObject" Target="../embeddings/oleObject194.bin"/></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8" Type="http://schemas.openxmlformats.org/officeDocument/2006/relationships/image" Target="../media/image191.wmf"/><Relationship Id="rId13" Type="http://schemas.openxmlformats.org/officeDocument/2006/relationships/oleObject" Target="../embeddings/oleObject200.bin"/><Relationship Id="rId18" Type="http://schemas.openxmlformats.org/officeDocument/2006/relationships/image" Target="../media/image196.wmf"/><Relationship Id="rId3" Type="http://schemas.openxmlformats.org/officeDocument/2006/relationships/oleObject" Target="../embeddings/oleObject195.bin"/><Relationship Id="rId7" Type="http://schemas.openxmlformats.org/officeDocument/2006/relationships/oleObject" Target="../embeddings/oleObject197.bin"/><Relationship Id="rId12" Type="http://schemas.openxmlformats.org/officeDocument/2006/relationships/image" Target="../media/image193.wmf"/><Relationship Id="rId17" Type="http://schemas.openxmlformats.org/officeDocument/2006/relationships/oleObject" Target="../embeddings/oleObject202.bin"/><Relationship Id="rId2" Type="http://schemas.openxmlformats.org/officeDocument/2006/relationships/slideLayout" Target="../slideLayouts/slideLayout7.xml"/><Relationship Id="rId16" Type="http://schemas.openxmlformats.org/officeDocument/2006/relationships/image" Target="../media/image195.wmf"/><Relationship Id="rId1" Type="http://schemas.openxmlformats.org/officeDocument/2006/relationships/vmlDrawing" Target="../drawings/vmlDrawing45.vml"/><Relationship Id="rId6" Type="http://schemas.openxmlformats.org/officeDocument/2006/relationships/image" Target="../media/image190.wmf"/><Relationship Id="rId11" Type="http://schemas.openxmlformats.org/officeDocument/2006/relationships/oleObject" Target="../embeddings/oleObject199.bin"/><Relationship Id="rId5" Type="http://schemas.openxmlformats.org/officeDocument/2006/relationships/oleObject" Target="../embeddings/oleObject196.bin"/><Relationship Id="rId15" Type="http://schemas.openxmlformats.org/officeDocument/2006/relationships/oleObject" Target="../embeddings/oleObject201.bin"/><Relationship Id="rId10" Type="http://schemas.openxmlformats.org/officeDocument/2006/relationships/image" Target="../media/image192.wmf"/><Relationship Id="rId4" Type="http://schemas.openxmlformats.org/officeDocument/2006/relationships/image" Target="../media/image189.wmf"/><Relationship Id="rId9" Type="http://schemas.openxmlformats.org/officeDocument/2006/relationships/oleObject" Target="../embeddings/oleObject198.bin"/><Relationship Id="rId14" Type="http://schemas.openxmlformats.org/officeDocument/2006/relationships/image" Target="../media/image194.w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203.bin"/><Relationship Id="rId2" Type="http://schemas.openxmlformats.org/officeDocument/2006/relationships/slideLayout" Target="../slideLayouts/slideLayout7.xml"/><Relationship Id="rId1" Type="http://schemas.openxmlformats.org/officeDocument/2006/relationships/vmlDrawing" Target="../drawings/vmlDrawing46.vml"/><Relationship Id="rId6" Type="http://schemas.openxmlformats.org/officeDocument/2006/relationships/image" Target="../media/image198.wmf"/><Relationship Id="rId5" Type="http://schemas.openxmlformats.org/officeDocument/2006/relationships/oleObject" Target="../embeddings/oleObject204.bin"/><Relationship Id="rId4" Type="http://schemas.openxmlformats.org/officeDocument/2006/relationships/image" Target="../media/image197.wmf"/></Relationships>
</file>

<file path=ppt/slides/_rels/slide57.xml.rels><?xml version="1.0" encoding="UTF-8" standalone="yes"?>
<Relationships xmlns="http://schemas.openxmlformats.org/package/2006/relationships"><Relationship Id="rId8" Type="http://schemas.openxmlformats.org/officeDocument/2006/relationships/image" Target="../media/image201.wmf"/><Relationship Id="rId3" Type="http://schemas.openxmlformats.org/officeDocument/2006/relationships/oleObject" Target="../embeddings/oleObject205.bin"/><Relationship Id="rId7" Type="http://schemas.openxmlformats.org/officeDocument/2006/relationships/oleObject" Target="../embeddings/oleObject207.bin"/><Relationship Id="rId2" Type="http://schemas.openxmlformats.org/officeDocument/2006/relationships/slideLayout" Target="../slideLayouts/slideLayout7.xml"/><Relationship Id="rId1" Type="http://schemas.openxmlformats.org/officeDocument/2006/relationships/vmlDrawing" Target="../drawings/vmlDrawing47.vml"/><Relationship Id="rId6" Type="http://schemas.openxmlformats.org/officeDocument/2006/relationships/image" Target="../media/image200.wmf"/><Relationship Id="rId5" Type="http://schemas.openxmlformats.org/officeDocument/2006/relationships/oleObject" Target="../embeddings/oleObject206.bin"/><Relationship Id="rId4" Type="http://schemas.openxmlformats.org/officeDocument/2006/relationships/image" Target="../media/image199.wmf"/><Relationship Id="rId9" Type="http://schemas.openxmlformats.org/officeDocument/2006/relationships/image" Target="../media/image202.png"/></Relationships>
</file>

<file path=ppt/slides/_rels/slide58.xml.rels><?xml version="1.0" encoding="UTF-8" standalone="yes"?>
<Relationships xmlns="http://schemas.openxmlformats.org/package/2006/relationships"><Relationship Id="rId8" Type="http://schemas.openxmlformats.org/officeDocument/2006/relationships/image" Target="../media/image204.wmf"/><Relationship Id="rId13" Type="http://schemas.openxmlformats.org/officeDocument/2006/relationships/oleObject" Target="../embeddings/oleObject213.bin"/><Relationship Id="rId18" Type="http://schemas.openxmlformats.org/officeDocument/2006/relationships/image" Target="../media/image209.wmf"/><Relationship Id="rId3" Type="http://schemas.openxmlformats.org/officeDocument/2006/relationships/oleObject" Target="../embeddings/oleObject208.bin"/><Relationship Id="rId21" Type="http://schemas.openxmlformats.org/officeDocument/2006/relationships/oleObject" Target="../embeddings/oleObject217.bin"/><Relationship Id="rId7" Type="http://schemas.openxmlformats.org/officeDocument/2006/relationships/oleObject" Target="../embeddings/oleObject210.bin"/><Relationship Id="rId12" Type="http://schemas.openxmlformats.org/officeDocument/2006/relationships/image" Target="../media/image206.wmf"/><Relationship Id="rId17" Type="http://schemas.openxmlformats.org/officeDocument/2006/relationships/oleObject" Target="../embeddings/oleObject215.bin"/><Relationship Id="rId2" Type="http://schemas.openxmlformats.org/officeDocument/2006/relationships/slideLayout" Target="../slideLayouts/slideLayout7.xml"/><Relationship Id="rId16" Type="http://schemas.openxmlformats.org/officeDocument/2006/relationships/image" Target="../media/image208.wmf"/><Relationship Id="rId20" Type="http://schemas.openxmlformats.org/officeDocument/2006/relationships/image" Target="../media/image210.wmf"/><Relationship Id="rId1" Type="http://schemas.openxmlformats.org/officeDocument/2006/relationships/vmlDrawing" Target="../drawings/vmlDrawing48.vml"/><Relationship Id="rId6" Type="http://schemas.openxmlformats.org/officeDocument/2006/relationships/image" Target="../media/image203.wmf"/><Relationship Id="rId11" Type="http://schemas.openxmlformats.org/officeDocument/2006/relationships/oleObject" Target="../embeddings/oleObject212.bin"/><Relationship Id="rId24" Type="http://schemas.openxmlformats.org/officeDocument/2006/relationships/image" Target="../media/image212.wmf"/><Relationship Id="rId5" Type="http://schemas.openxmlformats.org/officeDocument/2006/relationships/oleObject" Target="../embeddings/oleObject209.bin"/><Relationship Id="rId15" Type="http://schemas.openxmlformats.org/officeDocument/2006/relationships/oleObject" Target="../embeddings/oleObject214.bin"/><Relationship Id="rId23" Type="http://schemas.openxmlformats.org/officeDocument/2006/relationships/oleObject" Target="../embeddings/oleObject218.bin"/><Relationship Id="rId10" Type="http://schemas.openxmlformats.org/officeDocument/2006/relationships/image" Target="../media/image205.wmf"/><Relationship Id="rId19" Type="http://schemas.openxmlformats.org/officeDocument/2006/relationships/oleObject" Target="../embeddings/oleObject216.bin"/><Relationship Id="rId4" Type="http://schemas.openxmlformats.org/officeDocument/2006/relationships/image" Target="../media/image202.wmf"/><Relationship Id="rId9" Type="http://schemas.openxmlformats.org/officeDocument/2006/relationships/oleObject" Target="../embeddings/oleObject211.bin"/><Relationship Id="rId14" Type="http://schemas.openxmlformats.org/officeDocument/2006/relationships/image" Target="../media/image207.wmf"/><Relationship Id="rId22" Type="http://schemas.openxmlformats.org/officeDocument/2006/relationships/image" Target="../media/image211.wmf"/></Relationships>
</file>

<file path=ppt/slides/_rels/slide59.xml.rels><?xml version="1.0" encoding="UTF-8" standalone="yes"?>
<Relationships xmlns="http://schemas.openxmlformats.org/package/2006/relationships"><Relationship Id="rId8" Type="http://schemas.openxmlformats.org/officeDocument/2006/relationships/image" Target="../media/image215.wmf"/><Relationship Id="rId13" Type="http://schemas.openxmlformats.org/officeDocument/2006/relationships/oleObject" Target="../embeddings/oleObject224.bin"/><Relationship Id="rId18" Type="http://schemas.openxmlformats.org/officeDocument/2006/relationships/image" Target="../media/image220.wmf"/><Relationship Id="rId3" Type="http://schemas.openxmlformats.org/officeDocument/2006/relationships/oleObject" Target="../embeddings/oleObject219.bin"/><Relationship Id="rId7" Type="http://schemas.openxmlformats.org/officeDocument/2006/relationships/oleObject" Target="../embeddings/oleObject221.bin"/><Relationship Id="rId12" Type="http://schemas.openxmlformats.org/officeDocument/2006/relationships/image" Target="../media/image217.wmf"/><Relationship Id="rId17" Type="http://schemas.openxmlformats.org/officeDocument/2006/relationships/oleObject" Target="../embeddings/oleObject226.bin"/><Relationship Id="rId2" Type="http://schemas.openxmlformats.org/officeDocument/2006/relationships/slideLayout" Target="../slideLayouts/slideLayout7.xml"/><Relationship Id="rId16" Type="http://schemas.openxmlformats.org/officeDocument/2006/relationships/image" Target="../media/image219.wmf"/><Relationship Id="rId20" Type="http://schemas.openxmlformats.org/officeDocument/2006/relationships/image" Target="../media/image221.wmf"/><Relationship Id="rId1" Type="http://schemas.openxmlformats.org/officeDocument/2006/relationships/vmlDrawing" Target="../drawings/vmlDrawing49.vml"/><Relationship Id="rId6" Type="http://schemas.openxmlformats.org/officeDocument/2006/relationships/image" Target="../media/image214.wmf"/><Relationship Id="rId11" Type="http://schemas.openxmlformats.org/officeDocument/2006/relationships/oleObject" Target="../embeddings/oleObject223.bin"/><Relationship Id="rId5" Type="http://schemas.openxmlformats.org/officeDocument/2006/relationships/oleObject" Target="../embeddings/oleObject220.bin"/><Relationship Id="rId15" Type="http://schemas.openxmlformats.org/officeDocument/2006/relationships/oleObject" Target="../embeddings/oleObject225.bin"/><Relationship Id="rId10" Type="http://schemas.openxmlformats.org/officeDocument/2006/relationships/image" Target="../media/image216.wmf"/><Relationship Id="rId19" Type="http://schemas.openxmlformats.org/officeDocument/2006/relationships/oleObject" Target="../embeddings/oleObject227.bin"/><Relationship Id="rId4" Type="http://schemas.openxmlformats.org/officeDocument/2006/relationships/image" Target="../media/image213.wmf"/><Relationship Id="rId9" Type="http://schemas.openxmlformats.org/officeDocument/2006/relationships/oleObject" Target="../embeddings/oleObject222.bin"/><Relationship Id="rId14" Type="http://schemas.openxmlformats.org/officeDocument/2006/relationships/image" Target="../media/image218.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image" Target="../media/image224.wmf"/><Relationship Id="rId13" Type="http://schemas.openxmlformats.org/officeDocument/2006/relationships/oleObject" Target="../embeddings/oleObject233.bin"/><Relationship Id="rId18" Type="http://schemas.openxmlformats.org/officeDocument/2006/relationships/image" Target="../media/image203.wmf"/><Relationship Id="rId26" Type="http://schemas.openxmlformats.org/officeDocument/2006/relationships/image" Target="../media/image210.wmf"/><Relationship Id="rId3" Type="http://schemas.openxmlformats.org/officeDocument/2006/relationships/oleObject" Target="../embeddings/oleObject228.bin"/><Relationship Id="rId21" Type="http://schemas.openxmlformats.org/officeDocument/2006/relationships/oleObject" Target="../embeddings/oleObject237.bin"/><Relationship Id="rId7" Type="http://schemas.openxmlformats.org/officeDocument/2006/relationships/oleObject" Target="../embeddings/oleObject230.bin"/><Relationship Id="rId12" Type="http://schemas.openxmlformats.org/officeDocument/2006/relationships/image" Target="../media/image226.wmf"/><Relationship Id="rId17" Type="http://schemas.openxmlformats.org/officeDocument/2006/relationships/oleObject" Target="../embeddings/oleObject235.bin"/><Relationship Id="rId25" Type="http://schemas.openxmlformats.org/officeDocument/2006/relationships/oleObject" Target="../embeddings/oleObject239.bin"/><Relationship Id="rId2" Type="http://schemas.openxmlformats.org/officeDocument/2006/relationships/slideLayout" Target="../slideLayouts/slideLayout7.xml"/><Relationship Id="rId16" Type="http://schemas.openxmlformats.org/officeDocument/2006/relationships/image" Target="../media/image202.wmf"/><Relationship Id="rId20" Type="http://schemas.openxmlformats.org/officeDocument/2006/relationships/image" Target="../media/image207.wmf"/><Relationship Id="rId29" Type="http://schemas.openxmlformats.org/officeDocument/2006/relationships/oleObject" Target="../embeddings/oleObject241.bin"/><Relationship Id="rId1" Type="http://schemas.openxmlformats.org/officeDocument/2006/relationships/vmlDrawing" Target="../drawings/vmlDrawing50.vml"/><Relationship Id="rId6" Type="http://schemas.openxmlformats.org/officeDocument/2006/relationships/image" Target="../media/image223.wmf"/><Relationship Id="rId11" Type="http://schemas.openxmlformats.org/officeDocument/2006/relationships/oleObject" Target="../embeddings/oleObject232.bin"/><Relationship Id="rId24" Type="http://schemas.openxmlformats.org/officeDocument/2006/relationships/image" Target="../media/image209.wmf"/><Relationship Id="rId5" Type="http://schemas.openxmlformats.org/officeDocument/2006/relationships/oleObject" Target="../embeddings/oleObject229.bin"/><Relationship Id="rId15" Type="http://schemas.openxmlformats.org/officeDocument/2006/relationships/oleObject" Target="../embeddings/oleObject234.bin"/><Relationship Id="rId23" Type="http://schemas.openxmlformats.org/officeDocument/2006/relationships/oleObject" Target="../embeddings/oleObject238.bin"/><Relationship Id="rId28" Type="http://schemas.openxmlformats.org/officeDocument/2006/relationships/image" Target="../media/image211.wmf"/><Relationship Id="rId10" Type="http://schemas.openxmlformats.org/officeDocument/2006/relationships/image" Target="../media/image225.wmf"/><Relationship Id="rId19" Type="http://schemas.openxmlformats.org/officeDocument/2006/relationships/oleObject" Target="../embeddings/oleObject236.bin"/><Relationship Id="rId4" Type="http://schemas.openxmlformats.org/officeDocument/2006/relationships/image" Target="../media/image222.wmf"/><Relationship Id="rId9" Type="http://schemas.openxmlformats.org/officeDocument/2006/relationships/oleObject" Target="../embeddings/oleObject231.bin"/><Relationship Id="rId14" Type="http://schemas.openxmlformats.org/officeDocument/2006/relationships/image" Target="../media/image227.wmf"/><Relationship Id="rId22" Type="http://schemas.openxmlformats.org/officeDocument/2006/relationships/image" Target="../media/image208.wmf"/><Relationship Id="rId27" Type="http://schemas.openxmlformats.org/officeDocument/2006/relationships/oleObject" Target="../embeddings/oleObject240.bin"/><Relationship Id="rId30" Type="http://schemas.openxmlformats.org/officeDocument/2006/relationships/image" Target="../media/image212.w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242.bin"/><Relationship Id="rId2" Type="http://schemas.openxmlformats.org/officeDocument/2006/relationships/slideLayout" Target="../slideLayouts/slideLayout7.xml"/><Relationship Id="rId1" Type="http://schemas.openxmlformats.org/officeDocument/2006/relationships/vmlDrawing" Target="../drawings/vmlDrawing51.vml"/><Relationship Id="rId4" Type="http://schemas.openxmlformats.org/officeDocument/2006/relationships/image" Target="../media/image228.w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243.bin"/><Relationship Id="rId2" Type="http://schemas.openxmlformats.org/officeDocument/2006/relationships/slideLayout" Target="../slideLayouts/slideLayout7.xml"/><Relationship Id="rId1" Type="http://schemas.openxmlformats.org/officeDocument/2006/relationships/vmlDrawing" Target="../drawings/vmlDrawing52.vml"/><Relationship Id="rId4" Type="http://schemas.openxmlformats.org/officeDocument/2006/relationships/image" Target="../media/image229.w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244.bin"/><Relationship Id="rId2" Type="http://schemas.openxmlformats.org/officeDocument/2006/relationships/slideLayout" Target="../slideLayouts/slideLayout7.xml"/><Relationship Id="rId1" Type="http://schemas.openxmlformats.org/officeDocument/2006/relationships/vmlDrawing" Target="../drawings/vmlDrawing53.vml"/><Relationship Id="rId6" Type="http://schemas.openxmlformats.org/officeDocument/2006/relationships/image" Target="../media/image231.wmf"/><Relationship Id="rId5" Type="http://schemas.openxmlformats.org/officeDocument/2006/relationships/oleObject" Target="../embeddings/oleObject245.bin"/><Relationship Id="rId4" Type="http://schemas.openxmlformats.org/officeDocument/2006/relationships/image" Target="../media/image230.w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8" Type="http://schemas.openxmlformats.org/officeDocument/2006/relationships/image" Target="../media/image234.wmf"/><Relationship Id="rId13" Type="http://schemas.openxmlformats.org/officeDocument/2006/relationships/oleObject" Target="../embeddings/oleObject251.bin"/><Relationship Id="rId18" Type="http://schemas.openxmlformats.org/officeDocument/2006/relationships/image" Target="../media/image239.wmf"/><Relationship Id="rId26" Type="http://schemas.openxmlformats.org/officeDocument/2006/relationships/image" Target="../media/image243.wmf"/><Relationship Id="rId3" Type="http://schemas.openxmlformats.org/officeDocument/2006/relationships/oleObject" Target="../embeddings/oleObject246.bin"/><Relationship Id="rId21" Type="http://schemas.openxmlformats.org/officeDocument/2006/relationships/oleObject" Target="../embeddings/oleObject255.bin"/><Relationship Id="rId7" Type="http://schemas.openxmlformats.org/officeDocument/2006/relationships/oleObject" Target="../embeddings/oleObject248.bin"/><Relationship Id="rId12" Type="http://schemas.openxmlformats.org/officeDocument/2006/relationships/image" Target="../media/image236.wmf"/><Relationship Id="rId17" Type="http://schemas.openxmlformats.org/officeDocument/2006/relationships/oleObject" Target="../embeddings/oleObject253.bin"/><Relationship Id="rId25" Type="http://schemas.openxmlformats.org/officeDocument/2006/relationships/oleObject" Target="../embeddings/oleObject257.bin"/><Relationship Id="rId2" Type="http://schemas.openxmlformats.org/officeDocument/2006/relationships/slideLayout" Target="../slideLayouts/slideLayout7.xml"/><Relationship Id="rId16" Type="http://schemas.openxmlformats.org/officeDocument/2006/relationships/image" Target="../media/image238.wmf"/><Relationship Id="rId20" Type="http://schemas.openxmlformats.org/officeDocument/2006/relationships/image" Target="../media/image240.wmf"/><Relationship Id="rId1" Type="http://schemas.openxmlformats.org/officeDocument/2006/relationships/vmlDrawing" Target="../drawings/vmlDrawing54.vml"/><Relationship Id="rId6" Type="http://schemas.openxmlformats.org/officeDocument/2006/relationships/image" Target="../media/image233.wmf"/><Relationship Id="rId11" Type="http://schemas.openxmlformats.org/officeDocument/2006/relationships/oleObject" Target="../embeddings/oleObject250.bin"/><Relationship Id="rId24" Type="http://schemas.openxmlformats.org/officeDocument/2006/relationships/image" Target="../media/image242.wmf"/><Relationship Id="rId5" Type="http://schemas.openxmlformats.org/officeDocument/2006/relationships/oleObject" Target="../embeddings/oleObject247.bin"/><Relationship Id="rId15" Type="http://schemas.openxmlformats.org/officeDocument/2006/relationships/oleObject" Target="../embeddings/oleObject252.bin"/><Relationship Id="rId23" Type="http://schemas.openxmlformats.org/officeDocument/2006/relationships/oleObject" Target="../embeddings/oleObject256.bin"/><Relationship Id="rId10" Type="http://schemas.openxmlformats.org/officeDocument/2006/relationships/image" Target="../media/image235.wmf"/><Relationship Id="rId19" Type="http://schemas.openxmlformats.org/officeDocument/2006/relationships/oleObject" Target="../embeddings/oleObject254.bin"/><Relationship Id="rId4" Type="http://schemas.openxmlformats.org/officeDocument/2006/relationships/image" Target="../media/image232.wmf"/><Relationship Id="rId9" Type="http://schemas.openxmlformats.org/officeDocument/2006/relationships/oleObject" Target="../embeddings/oleObject249.bin"/><Relationship Id="rId14" Type="http://schemas.openxmlformats.org/officeDocument/2006/relationships/image" Target="../media/image237.wmf"/><Relationship Id="rId22" Type="http://schemas.openxmlformats.org/officeDocument/2006/relationships/image" Target="../media/image241.wmf"/></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260.bin"/><Relationship Id="rId3" Type="http://schemas.openxmlformats.org/officeDocument/2006/relationships/notesSlide" Target="../notesSlides/notesSlide2.xml"/><Relationship Id="rId7" Type="http://schemas.openxmlformats.org/officeDocument/2006/relationships/image" Target="../media/image245.wmf"/><Relationship Id="rId2" Type="http://schemas.openxmlformats.org/officeDocument/2006/relationships/slideLayout" Target="../slideLayouts/slideLayout7.xml"/><Relationship Id="rId1" Type="http://schemas.openxmlformats.org/officeDocument/2006/relationships/vmlDrawing" Target="../drawings/vmlDrawing55.vml"/><Relationship Id="rId6" Type="http://schemas.openxmlformats.org/officeDocument/2006/relationships/oleObject" Target="../embeddings/oleObject259.bin"/><Relationship Id="rId5" Type="http://schemas.openxmlformats.org/officeDocument/2006/relationships/image" Target="../media/image244.wmf"/><Relationship Id="rId4" Type="http://schemas.openxmlformats.org/officeDocument/2006/relationships/oleObject" Target="../embeddings/oleObject258.bin"/><Relationship Id="rId9" Type="http://schemas.openxmlformats.org/officeDocument/2006/relationships/image" Target="../media/image246.wmf"/></Relationships>
</file>

<file path=ppt/slides/_rels/slide68.xml.rels><?xml version="1.0" encoding="UTF-8" standalone="yes"?>
<Relationships xmlns="http://schemas.openxmlformats.org/package/2006/relationships"><Relationship Id="rId8" Type="http://schemas.openxmlformats.org/officeDocument/2006/relationships/image" Target="../media/image249.wmf"/><Relationship Id="rId13" Type="http://schemas.openxmlformats.org/officeDocument/2006/relationships/oleObject" Target="../embeddings/oleObject266.bin"/><Relationship Id="rId3" Type="http://schemas.openxmlformats.org/officeDocument/2006/relationships/oleObject" Target="../embeddings/oleObject261.bin"/><Relationship Id="rId7" Type="http://schemas.openxmlformats.org/officeDocument/2006/relationships/oleObject" Target="../embeddings/oleObject263.bin"/><Relationship Id="rId12" Type="http://schemas.openxmlformats.org/officeDocument/2006/relationships/image" Target="../media/image251.wmf"/><Relationship Id="rId2" Type="http://schemas.openxmlformats.org/officeDocument/2006/relationships/slideLayout" Target="../slideLayouts/slideLayout7.xml"/><Relationship Id="rId1" Type="http://schemas.openxmlformats.org/officeDocument/2006/relationships/vmlDrawing" Target="../drawings/vmlDrawing56.vml"/><Relationship Id="rId6" Type="http://schemas.openxmlformats.org/officeDocument/2006/relationships/image" Target="../media/image248.wmf"/><Relationship Id="rId11" Type="http://schemas.openxmlformats.org/officeDocument/2006/relationships/oleObject" Target="../embeddings/oleObject265.bin"/><Relationship Id="rId5" Type="http://schemas.openxmlformats.org/officeDocument/2006/relationships/oleObject" Target="../embeddings/oleObject262.bin"/><Relationship Id="rId10" Type="http://schemas.openxmlformats.org/officeDocument/2006/relationships/image" Target="../media/image250.wmf"/><Relationship Id="rId4" Type="http://schemas.openxmlformats.org/officeDocument/2006/relationships/image" Target="../media/image247.wmf"/><Relationship Id="rId9" Type="http://schemas.openxmlformats.org/officeDocument/2006/relationships/oleObject" Target="../embeddings/oleObject264.bin"/><Relationship Id="rId14" Type="http://schemas.openxmlformats.org/officeDocument/2006/relationships/image" Target="../media/image252.wmf"/></Relationships>
</file>

<file path=ppt/slides/_rels/slide69.xml.rels><?xml version="1.0" encoding="UTF-8" standalone="yes"?>
<Relationships xmlns="http://schemas.openxmlformats.org/package/2006/relationships"><Relationship Id="rId8" Type="http://schemas.openxmlformats.org/officeDocument/2006/relationships/image" Target="../media/image255.wmf"/><Relationship Id="rId3" Type="http://schemas.openxmlformats.org/officeDocument/2006/relationships/oleObject" Target="../embeddings/oleObject267.bin"/><Relationship Id="rId7" Type="http://schemas.openxmlformats.org/officeDocument/2006/relationships/oleObject" Target="../embeddings/oleObject269.bin"/><Relationship Id="rId12" Type="http://schemas.openxmlformats.org/officeDocument/2006/relationships/image" Target="../media/image257.wmf"/><Relationship Id="rId2" Type="http://schemas.openxmlformats.org/officeDocument/2006/relationships/slideLayout" Target="../slideLayouts/slideLayout7.xml"/><Relationship Id="rId1" Type="http://schemas.openxmlformats.org/officeDocument/2006/relationships/vmlDrawing" Target="../drawings/vmlDrawing57.vml"/><Relationship Id="rId6" Type="http://schemas.openxmlformats.org/officeDocument/2006/relationships/image" Target="../media/image254.wmf"/><Relationship Id="rId11" Type="http://schemas.openxmlformats.org/officeDocument/2006/relationships/oleObject" Target="../embeddings/oleObject271.bin"/><Relationship Id="rId5" Type="http://schemas.openxmlformats.org/officeDocument/2006/relationships/oleObject" Target="../embeddings/oleObject268.bin"/><Relationship Id="rId10" Type="http://schemas.openxmlformats.org/officeDocument/2006/relationships/image" Target="../media/image256.wmf"/><Relationship Id="rId4" Type="http://schemas.openxmlformats.org/officeDocument/2006/relationships/image" Target="../media/image253.wmf"/><Relationship Id="rId9" Type="http://schemas.openxmlformats.org/officeDocument/2006/relationships/oleObject" Target="../embeddings/oleObject270.bin"/></Relationships>
</file>

<file path=ppt/slides/_rels/slide7.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oleObject" Target="../embeddings/oleObject2.bin"/><Relationship Id="rId7" Type="http://schemas.openxmlformats.org/officeDocument/2006/relationships/oleObject" Target="../embeddings/oleObject4.bin"/><Relationship Id="rId12" Type="http://schemas.openxmlformats.org/officeDocument/2006/relationships/image" Target="../media/image8.w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5.wmf"/><Relationship Id="rId11" Type="http://schemas.openxmlformats.org/officeDocument/2006/relationships/oleObject" Target="../embeddings/oleObject6.bin"/><Relationship Id="rId5" Type="http://schemas.openxmlformats.org/officeDocument/2006/relationships/oleObject" Target="../embeddings/oleObject3.bin"/><Relationship Id="rId10" Type="http://schemas.openxmlformats.org/officeDocument/2006/relationships/image" Target="../media/image7.wmf"/><Relationship Id="rId4" Type="http://schemas.openxmlformats.org/officeDocument/2006/relationships/image" Target="../media/image4.wmf"/><Relationship Id="rId9" Type="http://schemas.openxmlformats.org/officeDocument/2006/relationships/oleObject" Target="../embeddings/oleObject5.bin"/></Relationships>
</file>

<file path=ppt/slides/_rels/slide70.xml.rels><?xml version="1.0" encoding="UTF-8" standalone="yes"?>
<Relationships xmlns="http://schemas.openxmlformats.org/package/2006/relationships"><Relationship Id="rId8" Type="http://schemas.openxmlformats.org/officeDocument/2006/relationships/image" Target="../media/image260.wmf"/><Relationship Id="rId3" Type="http://schemas.openxmlformats.org/officeDocument/2006/relationships/oleObject" Target="../embeddings/oleObject272.bin"/><Relationship Id="rId7" Type="http://schemas.openxmlformats.org/officeDocument/2006/relationships/oleObject" Target="../embeddings/oleObject274.bin"/><Relationship Id="rId2" Type="http://schemas.openxmlformats.org/officeDocument/2006/relationships/slideLayout" Target="../slideLayouts/slideLayout7.xml"/><Relationship Id="rId1" Type="http://schemas.openxmlformats.org/officeDocument/2006/relationships/vmlDrawing" Target="../drawings/vmlDrawing58.vml"/><Relationship Id="rId6" Type="http://schemas.openxmlformats.org/officeDocument/2006/relationships/image" Target="../media/image259.wmf"/><Relationship Id="rId5" Type="http://schemas.openxmlformats.org/officeDocument/2006/relationships/oleObject" Target="../embeddings/oleObject273.bin"/><Relationship Id="rId4" Type="http://schemas.openxmlformats.org/officeDocument/2006/relationships/image" Target="../media/image258.wmf"/></Relationships>
</file>

<file path=ppt/slides/_rels/slide71.xml.rels><?xml version="1.0" encoding="UTF-8" standalone="yes"?>
<Relationships xmlns="http://schemas.openxmlformats.org/package/2006/relationships"><Relationship Id="rId8" Type="http://schemas.openxmlformats.org/officeDocument/2006/relationships/image" Target="../media/image263.wmf"/><Relationship Id="rId3" Type="http://schemas.openxmlformats.org/officeDocument/2006/relationships/oleObject" Target="../embeddings/oleObject275.bin"/><Relationship Id="rId7" Type="http://schemas.openxmlformats.org/officeDocument/2006/relationships/oleObject" Target="../embeddings/oleObject277.bin"/><Relationship Id="rId2" Type="http://schemas.openxmlformats.org/officeDocument/2006/relationships/slideLayout" Target="../slideLayouts/slideLayout7.xml"/><Relationship Id="rId1" Type="http://schemas.openxmlformats.org/officeDocument/2006/relationships/vmlDrawing" Target="../drawings/vmlDrawing59.vml"/><Relationship Id="rId6" Type="http://schemas.openxmlformats.org/officeDocument/2006/relationships/image" Target="../media/image262.wmf"/><Relationship Id="rId5" Type="http://schemas.openxmlformats.org/officeDocument/2006/relationships/oleObject" Target="../embeddings/oleObject276.bin"/><Relationship Id="rId10" Type="http://schemas.openxmlformats.org/officeDocument/2006/relationships/image" Target="../media/image264.wmf"/><Relationship Id="rId4" Type="http://schemas.openxmlformats.org/officeDocument/2006/relationships/image" Target="../media/image261.wmf"/><Relationship Id="rId9" Type="http://schemas.openxmlformats.org/officeDocument/2006/relationships/oleObject" Target="../embeddings/oleObject278.bin"/></Relationships>
</file>

<file path=ppt/slides/_rels/slide72.xml.rels><?xml version="1.0" encoding="UTF-8" standalone="yes"?>
<Relationships xmlns="http://schemas.openxmlformats.org/package/2006/relationships"><Relationship Id="rId8" Type="http://schemas.openxmlformats.org/officeDocument/2006/relationships/image" Target="../media/image262.wmf"/><Relationship Id="rId3" Type="http://schemas.openxmlformats.org/officeDocument/2006/relationships/oleObject" Target="../embeddings/oleObject279.bin"/><Relationship Id="rId7" Type="http://schemas.openxmlformats.org/officeDocument/2006/relationships/oleObject" Target="../embeddings/oleObject281.bin"/><Relationship Id="rId2" Type="http://schemas.openxmlformats.org/officeDocument/2006/relationships/slideLayout" Target="../slideLayouts/slideLayout7.xml"/><Relationship Id="rId1" Type="http://schemas.openxmlformats.org/officeDocument/2006/relationships/vmlDrawing" Target="../drawings/vmlDrawing60.vml"/><Relationship Id="rId6" Type="http://schemas.openxmlformats.org/officeDocument/2006/relationships/image" Target="../media/image261.wmf"/><Relationship Id="rId5" Type="http://schemas.openxmlformats.org/officeDocument/2006/relationships/oleObject" Target="../embeddings/oleObject280.bin"/><Relationship Id="rId4" Type="http://schemas.openxmlformats.org/officeDocument/2006/relationships/image" Target="../media/image265.wmf"/></Relationships>
</file>

<file path=ppt/slides/_rels/slide73.xml.rels><?xml version="1.0" encoding="UTF-8" standalone="yes"?>
<Relationships xmlns="http://schemas.openxmlformats.org/package/2006/relationships"><Relationship Id="rId8" Type="http://schemas.openxmlformats.org/officeDocument/2006/relationships/image" Target="../media/image268.wmf"/><Relationship Id="rId3" Type="http://schemas.openxmlformats.org/officeDocument/2006/relationships/oleObject" Target="../embeddings/oleObject282.bin"/><Relationship Id="rId7" Type="http://schemas.openxmlformats.org/officeDocument/2006/relationships/oleObject" Target="../embeddings/oleObject284.bin"/><Relationship Id="rId12" Type="http://schemas.openxmlformats.org/officeDocument/2006/relationships/image" Target="../media/image270.wmf"/><Relationship Id="rId2" Type="http://schemas.openxmlformats.org/officeDocument/2006/relationships/slideLayout" Target="../slideLayouts/slideLayout7.xml"/><Relationship Id="rId1" Type="http://schemas.openxmlformats.org/officeDocument/2006/relationships/vmlDrawing" Target="../drawings/vmlDrawing61.vml"/><Relationship Id="rId6" Type="http://schemas.openxmlformats.org/officeDocument/2006/relationships/image" Target="../media/image267.wmf"/><Relationship Id="rId11" Type="http://schemas.openxmlformats.org/officeDocument/2006/relationships/oleObject" Target="../embeddings/oleObject286.bin"/><Relationship Id="rId5" Type="http://schemas.openxmlformats.org/officeDocument/2006/relationships/oleObject" Target="../embeddings/oleObject283.bin"/><Relationship Id="rId10" Type="http://schemas.openxmlformats.org/officeDocument/2006/relationships/image" Target="../media/image269.wmf"/><Relationship Id="rId4" Type="http://schemas.openxmlformats.org/officeDocument/2006/relationships/image" Target="../media/image266.wmf"/><Relationship Id="rId9" Type="http://schemas.openxmlformats.org/officeDocument/2006/relationships/oleObject" Target="../embeddings/oleObject285.bin"/></Relationships>
</file>

<file path=ppt/slides/_rels/slide74.xml.rels><?xml version="1.0" encoding="UTF-8" standalone="yes"?>
<Relationships xmlns="http://schemas.openxmlformats.org/package/2006/relationships"><Relationship Id="rId8" Type="http://schemas.openxmlformats.org/officeDocument/2006/relationships/image" Target="../media/image273.wmf"/><Relationship Id="rId13" Type="http://schemas.openxmlformats.org/officeDocument/2006/relationships/oleObject" Target="../embeddings/oleObject292.bin"/><Relationship Id="rId18" Type="http://schemas.openxmlformats.org/officeDocument/2006/relationships/image" Target="../media/image269.wmf"/><Relationship Id="rId26" Type="http://schemas.openxmlformats.org/officeDocument/2006/relationships/image" Target="../media/image278.wmf"/><Relationship Id="rId3" Type="http://schemas.openxmlformats.org/officeDocument/2006/relationships/oleObject" Target="../embeddings/oleObject287.bin"/><Relationship Id="rId21" Type="http://schemas.openxmlformats.org/officeDocument/2006/relationships/oleObject" Target="../embeddings/oleObject296.bin"/><Relationship Id="rId7" Type="http://schemas.openxmlformats.org/officeDocument/2006/relationships/oleObject" Target="../embeddings/oleObject289.bin"/><Relationship Id="rId12" Type="http://schemas.openxmlformats.org/officeDocument/2006/relationships/image" Target="../media/image266.wmf"/><Relationship Id="rId17" Type="http://schemas.openxmlformats.org/officeDocument/2006/relationships/oleObject" Target="../embeddings/oleObject294.bin"/><Relationship Id="rId25" Type="http://schemas.openxmlformats.org/officeDocument/2006/relationships/oleObject" Target="../embeddings/oleObject298.bin"/><Relationship Id="rId2" Type="http://schemas.openxmlformats.org/officeDocument/2006/relationships/slideLayout" Target="../slideLayouts/slideLayout7.xml"/><Relationship Id="rId16" Type="http://schemas.openxmlformats.org/officeDocument/2006/relationships/image" Target="../media/image268.wmf"/><Relationship Id="rId20" Type="http://schemas.openxmlformats.org/officeDocument/2006/relationships/image" Target="../media/image275.wmf"/><Relationship Id="rId1" Type="http://schemas.openxmlformats.org/officeDocument/2006/relationships/vmlDrawing" Target="../drawings/vmlDrawing62.vml"/><Relationship Id="rId6" Type="http://schemas.openxmlformats.org/officeDocument/2006/relationships/image" Target="../media/image272.wmf"/><Relationship Id="rId11" Type="http://schemas.openxmlformats.org/officeDocument/2006/relationships/oleObject" Target="../embeddings/oleObject291.bin"/><Relationship Id="rId24" Type="http://schemas.openxmlformats.org/officeDocument/2006/relationships/image" Target="../media/image277.wmf"/><Relationship Id="rId5" Type="http://schemas.openxmlformats.org/officeDocument/2006/relationships/oleObject" Target="../embeddings/oleObject288.bin"/><Relationship Id="rId15" Type="http://schemas.openxmlformats.org/officeDocument/2006/relationships/oleObject" Target="../embeddings/oleObject293.bin"/><Relationship Id="rId23" Type="http://schemas.openxmlformats.org/officeDocument/2006/relationships/oleObject" Target="../embeddings/oleObject297.bin"/><Relationship Id="rId28" Type="http://schemas.openxmlformats.org/officeDocument/2006/relationships/image" Target="../media/image270.wmf"/><Relationship Id="rId10" Type="http://schemas.openxmlformats.org/officeDocument/2006/relationships/image" Target="../media/image274.wmf"/><Relationship Id="rId19" Type="http://schemas.openxmlformats.org/officeDocument/2006/relationships/oleObject" Target="../embeddings/oleObject295.bin"/><Relationship Id="rId4" Type="http://schemas.openxmlformats.org/officeDocument/2006/relationships/image" Target="../media/image271.wmf"/><Relationship Id="rId9" Type="http://schemas.openxmlformats.org/officeDocument/2006/relationships/oleObject" Target="../embeddings/oleObject290.bin"/><Relationship Id="rId14" Type="http://schemas.openxmlformats.org/officeDocument/2006/relationships/image" Target="../media/image267.wmf"/><Relationship Id="rId22" Type="http://schemas.openxmlformats.org/officeDocument/2006/relationships/image" Target="../media/image276.wmf"/><Relationship Id="rId27" Type="http://schemas.openxmlformats.org/officeDocument/2006/relationships/oleObject" Target="../embeddings/oleObject299.bin"/></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8" Type="http://schemas.openxmlformats.org/officeDocument/2006/relationships/image" Target="../media/image281.wmf"/><Relationship Id="rId3" Type="http://schemas.openxmlformats.org/officeDocument/2006/relationships/oleObject" Target="../embeddings/oleObject300.bin"/><Relationship Id="rId7" Type="http://schemas.openxmlformats.org/officeDocument/2006/relationships/oleObject" Target="../embeddings/oleObject302.bin"/><Relationship Id="rId2" Type="http://schemas.openxmlformats.org/officeDocument/2006/relationships/slideLayout" Target="../slideLayouts/slideLayout7.xml"/><Relationship Id="rId1" Type="http://schemas.openxmlformats.org/officeDocument/2006/relationships/vmlDrawing" Target="../drawings/vmlDrawing63.vml"/><Relationship Id="rId6" Type="http://schemas.openxmlformats.org/officeDocument/2006/relationships/image" Target="../media/image280.wmf"/><Relationship Id="rId5" Type="http://schemas.openxmlformats.org/officeDocument/2006/relationships/oleObject" Target="../embeddings/oleObject301.bin"/><Relationship Id="rId4" Type="http://schemas.openxmlformats.org/officeDocument/2006/relationships/image" Target="../media/image279.w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303.bin"/><Relationship Id="rId2" Type="http://schemas.openxmlformats.org/officeDocument/2006/relationships/slideLayout" Target="../slideLayouts/slideLayout7.xml"/><Relationship Id="rId1" Type="http://schemas.openxmlformats.org/officeDocument/2006/relationships/vmlDrawing" Target="../drawings/vmlDrawing64.vml"/><Relationship Id="rId4" Type="http://schemas.openxmlformats.org/officeDocument/2006/relationships/image" Target="../media/image283.wmf"/></Relationships>
</file>

<file path=ppt/slides/_rels/slide8.xml.rels><?xml version="1.0" encoding="UTF-8" standalone="yes"?>
<Relationships xmlns="http://schemas.openxmlformats.org/package/2006/relationships"><Relationship Id="rId8" Type="http://schemas.openxmlformats.org/officeDocument/2006/relationships/image" Target="../media/image11.wmf"/><Relationship Id="rId13" Type="http://schemas.openxmlformats.org/officeDocument/2006/relationships/oleObject" Target="../embeddings/oleObject12.bin"/><Relationship Id="rId18" Type="http://schemas.openxmlformats.org/officeDocument/2006/relationships/image" Target="../media/image16.wmf"/><Relationship Id="rId26" Type="http://schemas.openxmlformats.org/officeDocument/2006/relationships/image" Target="../media/image20.wmf"/><Relationship Id="rId3" Type="http://schemas.openxmlformats.org/officeDocument/2006/relationships/oleObject" Target="../embeddings/oleObject7.bin"/><Relationship Id="rId21" Type="http://schemas.openxmlformats.org/officeDocument/2006/relationships/oleObject" Target="../embeddings/oleObject16.bin"/><Relationship Id="rId7" Type="http://schemas.openxmlformats.org/officeDocument/2006/relationships/oleObject" Target="../embeddings/oleObject9.bin"/><Relationship Id="rId12" Type="http://schemas.openxmlformats.org/officeDocument/2006/relationships/image" Target="../media/image13.wmf"/><Relationship Id="rId17" Type="http://schemas.openxmlformats.org/officeDocument/2006/relationships/oleObject" Target="../embeddings/oleObject14.bin"/><Relationship Id="rId25" Type="http://schemas.openxmlformats.org/officeDocument/2006/relationships/oleObject" Target="../embeddings/oleObject18.bin"/><Relationship Id="rId2" Type="http://schemas.openxmlformats.org/officeDocument/2006/relationships/slideLayout" Target="../slideLayouts/slideLayout7.xml"/><Relationship Id="rId16" Type="http://schemas.openxmlformats.org/officeDocument/2006/relationships/image" Target="../media/image15.wmf"/><Relationship Id="rId20" Type="http://schemas.openxmlformats.org/officeDocument/2006/relationships/image" Target="../media/image17.wmf"/><Relationship Id="rId1" Type="http://schemas.openxmlformats.org/officeDocument/2006/relationships/vmlDrawing" Target="../drawings/vmlDrawing3.vml"/><Relationship Id="rId6" Type="http://schemas.openxmlformats.org/officeDocument/2006/relationships/image" Target="../media/image10.wmf"/><Relationship Id="rId11" Type="http://schemas.openxmlformats.org/officeDocument/2006/relationships/oleObject" Target="../embeddings/oleObject11.bin"/><Relationship Id="rId24" Type="http://schemas.openxmlformats.org/officeDocument/2006/relationships/image" Target="../media/image19.wmf"/><Relationship Id="rId5" Type="http://schemas.openxmlformats.org/officeDocument/2006/relationships/oleObject" Target="../embeddings/oleObject8.bin"/><Relationship Id="rId15" Type="http://schemas.openxmlformats.org/officeDocument/2006/relationships/oleObject" Target="../embeddings/oleObject13.bin"/><Relationship Id="rId23" Type="http://schemas.openxmlformats.org/officeDocument/2006/relationships/oleObject" Target="../embeddings/oleObject17.bin"/><Relationship Id="rId10" Type="http://schemas.openxmlformats.org/officeDocument/2006/relationships/image" Target="../media/image12.wmf"/><Relationship Id="rId19" Type="http://schemas.openxmlformats.org/officeDocument/2006/relationships/oleObject" Target="../embeddings/oleObject15.bin"/><Relationship Id="rId4" Type="http://schemas.openxmlformats.org/officeDocument/2006/relationships/image" Target="../media/image9.wmf"/><Relationship Id="rId9" Type="http://schemas.openxmlformats.org/officeDocument/2006/relationships/oleObject" Target="../embeddings/oleObject10.bin"/><Relationship Id="rId14" Type="http://schemas.openxmlformats.org/officeDocument/2006/relationships/image" Target="../media/image14.wmf"/><Relationship Id="rId22" Type="http://schemas.openxmlformats.org/officeDocument/2006/relationships/image" Target="../media/image18.wmf"/></Relationships>
</file>

<file path=ppt/slides/_rels/slide80.xml.rels><?xml version="1.0" encoding="UTF-8" standalone="yes"?>
<Relationships xmlns="http://schemas.openxmlformats.org/package/2006/relationships"><Relationship Id="rId8" Type="http://schemas.openxmlformats.org/officeDocument/2006/relationships/image" Target="../media/image286.wmf"/><Relationship Id="rId3" Type="http://schemas.openxmlformats.org/officeDocument/2006/relationships/oleObject" Target="../embeddings/oleObject304.bin"/><Relationship Id="rId7" Type="http://schemas.openxmlformats.org/officeDocument/2006/relationships/oleObject" Target="../embeddings/oleObject306.bin"/><Relationship Id="rId12" Type="http://schemas.openxmlformats.org/officeDocument/2006/relationships/image" Target="../media/image288.wmf"/><Relationship Id="rId2" Type="http://schemas.openxmlformats.org/officeDocument/2006/relationships/slideLayout" Target="../slideLayouts/slideLayout7.xml"/><Relationship Id="rId1" Type="http://schemas.openxmlformats.org/officeDocument/2006/relationships/vmlDrawing" Target="../drawings/vmlDrawing65.vml"/><Relationship Id="rId6" Type="http://schemas.openxmlformats.org/officeDocument/2006/relationships/image" Target="../media/image285.wmf"/><Relationship Id="rId11" Type="http://schemas.openxmlformats.org/officeDocument/2006/relationships/oleObject" Target="../embeddings/oleObject308.bin"/><Relationship Id="rId5" Type="http://schemas.openxmlformats.org/officeDocument/2006/relationships/oleObject" Target="../embeddings/oleObject305.bin"/><Relationship Id="rId10" Type="http://schemas.openxmlformats.org/officeDocument/2006/relationships/image" Target="../media/image287.wmf"/><Relationship Id="rId4" Type="http://schemas.openxmlformats.org/officeDocument/2006/relationships/image" Target="../media/image284.wmf"/><Relationship Id="rId9" Type="http://schemas.openxmlformats.org/officeDocument/2006/relationships/oleObject" Target="../embeddings/oleObject307.bin"/></Relationships>
</file>

<file path=ppt/slides/_rels/slide81.xml.rels><?xml version="1.0" encoding="UTF-8" standalone="yes"?>
<Relationships xmlns="http://schemas.openxmlformats.org/package/2006/relationships"><Relationship Id="rId8" Type="http://schemas.openxmlformats.org/officeDocument/2006/relationships/image" Target="../media/image291.wmf"/><Relationship Id="rId13" Type="http://schemas.openxmlformats.org/officeDocument/2006/relationships/oleObject" Target="../embeddings/oleObject314.bin"/><Relationship Id="rId18" Type="http://schemas.openxmlformats.org/officeDocument/2006/relationships/image" Target="../media/image296.wmf"/><Relationship Id="rId3" Type="http://schemas.openxmlformats.org/officeDocument/2006/relationships/oleObject" Target="../embeddings/oleObject309.bin"/><Relationship Id="rId7" Type="http://schemas.openxmlformats.org/officeDocument/2006/relationships/oleObject" Target="../embeddings/oleObject311.bin"/><Relationship Id="rId12" Type="http://schemas.openxmlformats.org/officeDocument/2006/relationships/image" Target="../media/image293.wmf"/><Relationship Id="rId17" Type="http://schemas.openxmlformats.org/officeDocument/2006/relationships/oleObject" Target="../embeddings/oleObject316.bin"/><Relationship Id="rId2" Type="http://schemas.openxmlformats.org/officeDocument/2006/relationships/slideLayout" Target="../slideLayouts/slideLayout7.xml"/><Relationship Id="rId16" Type="http://schemas.openxmlformats.org/officeDocument/2006/relationships/image" Target="../media/image295.wmf"/><Relationship Id="rId1" Type="http://schemas.openxmlformats.org/officeDocument/2006/relationships/vmlDrawing" Target="../drawings/vmlDrawing66.vml"/><Relationship Id="rId6" Type="http://schemas.openxmlformats.org/officeDocument/2006/relationships/image" Target="../media/image290.wmf"/><Relationship Id="rId11" Type="http://schemas.openxmlformats.org/officeDocument/2006/relationships/oleObject" Target="../embeddings/oleObject313.bin"/><Relationship Id="rId5" Type="http://schemas.openxmlformats.org/officeDocument/2006/relationships/oleObject" Target="../embeddings/oleObject310.bin"/><Relationship Id="rId15" Type="http://schemas.openxmlformats.org/officeDocument/2006/relationships/oleObject" Target="../embeddings/oleObject315.bin"/><Relationship Id="rId10" Type="http://schemas.openxmlformats.org/officeDocument/2006/relationships/image" Target="../media/image292.wmf"/><Relationship Id="rId4" Type="http://schemas.openxmlformats.org/officeDocument/2006/relationships/image" Target="../media/image289.wmf"/><Relationship Id="rId9" Type="http://schemas.openxmlformats.org/officeDocument/2006/relationships/oleObject" Target="../embeddings/oleObject312.bin"/><Relationship Id="rId14" Type="http://schemas.openxmlformats.org/officeDocument/2006/relationships/image" Target="../media/image294.wmf"/></Relationships>
</file>

<file path=ppt/slides/_rels/slide82.xml.rels><?xml version="1.0" encoding="UTF-8" standalone="yes"?>
<Relationships xmlns="http://schemas.openxmlformats.org/package/2006/relationships"><Relationship Id="rId8" Type="http://schemas.openxmlformats.org/officeDocument/2006/relationships/image" Target="../media/image299.wmf"/><Relationship Id="rId13" Type="http://schemas.openxmlformats.org/officeDocument/2006/relationships/oleObject" Target="../embeddings/oleObject322.bin"/><Relationship Id="rId3" Type="http://schemas.openxmlformats.org/officeDocument/2006/relationships/oleObject" Target="../embeddings/oleObject317.bin"/><Relationship Id="rId7" Type="http://schemas.openxmlformats.org/officeDocument/2006/relationships/oleObject" Target="../embeddings/oleObject319.bin"/><Relationship Id="rId12" Type="http://schemas.openxmlformats.org/officeDocument/2006/relationships/image" Target="../media/image301.wmf"/><Relationship Id="rId2" Type="http://schemas.openxmlformats.org/officeDocument/2006/relationships/slideLayout" Target="../slideLayouts/slideLayout7.xml"/><Relationship Id="rId1" Type="http://schemas.openxmlformats.org/officeDocument/2006/relationships/vmlDrawing" Target="../drawings/vmlDrawing67.vml"/><Relationship Id="rId6" Type="http://schemas.openxmlformats.org/officeDocument/2006/relationships/image" Target="../media/image298.wmf"/><Relationship Id="rId11" Type="http://schemas.openxmlformats.org/officeDocument/2006/relationships/oleObject" Target="../embeddings/oleObject321.bin"/><Relationship Id="rId5" Type="http://schemas.openxmlformats.org/officeDocument/2006/relationships/oleObject" Target="../embeddings/oleObject318.bin"/><Relationship Id="rId10" Type="http://schemas.openxmlformats.org/officeDocument/2006/relationships/image" Target="../media/image300.wmf"/><Relationship Id="rId4" Type="http://schemas.openxmlformats.org/officeDocument/2006/relationships/image" Target="../media/image297.wmf"/><Relationship Id="rId9" Type="http://schemas.openxmlformats.org/officeDocument/2006/relationships/oleObject" Target="../embeddings/oleObject320.bin"/><Relationship Id="rId14" Type="http://schemas.openxmlformats.org/officeDocument/2006/relationships/image" Target="../media/image302.wmf"/></Relationships>
</file>

<file path=ppt/slides/_rels/slide83.xml.rels><?xml version="1.0" encoding="UTF-8" standalone="yes"?>
<Relationships xmlns="http://schemas.openxmlformats.org/package/2006/relationships"><Relationship Id="rId8" Type="http://schemas.openxmlformats.org/officeDocument/2006/relationships/image" Target="../media/image305.wmf"/><Relationship Id="rId13" Type="http://schemas.openxmlformats.org/officeDocument/2006/relationships/oleObject" Target="../embeddings/oleObject328.bin"/><Relationship Id="rId18" Type="http://schemas.openxmlformats.org/officeDocument/2006/relationships/image" Target="../media/image310.png"/><Relationship Id="rId3" Type="http://schemas.openxmlformats.org/officeDocument/2006/relationships/oleObject" Target="../embeddings/oleObject323.bin"/><Relationship Id="rId21" Type="http://schemas.openxmlformats.org/officeDocument/2006/relationships/oleObject" Target="../embeddings/oleObject332.bin"/><Relationship Id="rId7" Type="http://schemas.openxmlformats.org/officeDocument/2006/relationships/oleObject" Target="../embeddings/oleObject325.bin"/><Relationship Id="rId12" Type="http://schemas.openxmlformats.org/officeDocument/2006/relationships/image" Target="../media/image307.wmf"/><Relationship Id="rId17" Type="http://schemas.openxmlformats.org/officeDocument/2006/relationships/oleObject" Target="../embeddings/oleObject330.bin"/><Relationship Id="rId2" Type="http://schemas.openxmlformats.org/officeDocument/2006/relationships/slideLayout" Target="../slideLayouts/slideLayout7.xml"/><Relationship Id="rId16" Type="http://schemas.openxmlformats.org/officeDocument/2006/relationships/image" Target="../media/image309.wmf"/><Relationship Id="rId20" Type="http://schemas.openxmlformats.org/officeDocument/2006/relationships/image" Target="../media/image311.wmf"/><Relationship Id="rId1" Type="http://schemas.openxmlformats.org/officeDocument/2006/relationships/vmlDrawing" Target="../drawings/vmlDrawing68.vml"/><Relationship Id="rId6" Type="http://schemas.openxmlformats.org/officeDocument/2006/relationships/image" Target="../media/image304.wmf"/><Relationship Id="rId11" Type="http://schemas.openxmlformats.org/officeDocument/2006/relationships/oleObject" Target="../embeddings/oleObject327.bin"/><Relationship Id="rId5" Type="http://schemas.openxmlformats.org/officeDocument/2006/relationships/oleObject" Target="../embeddings/oleObject324.bin"/><Relationship Id="rId15" Type="http://schemas.openxmlformats.org/officeDocument/2006/relationships/oleObject" Target="../embeddings/oleObject329.bin"/><Relationship Id="rId10" Type="http://schemas.openxmlformats.org/officeDocument/2006/relationships/image" Target="../media/image306.wmf"/><Relationship Id="rId19" Type="http://schemas.openxmlformats.org/officeDocument/2006/relationships/oleObject" Target="../embeddings/oleObject331.bin"/><Relationship Id="rId4" Type="http://schemas.openxmlformats.org/officeDocument/2006/relationships/image" Target="../media/image303.wmf"/><Relationship Id="rId9" Type="http://schemas.openxmlformats.org/officeDocument/2006/relationships/oleObject" Target="../embeddings/oleObject326.bin"/><Relationship Id="rId14" Type="http://schemas.openxmlformats.org/officeDocument/2006/relationships/image" Target="../media/image308.wmf"/><Relationship Id="rId22" Type="http://schemas.openxmlformats.org/officeDocument/2006/relationships/image" Target="../media/image312.png"/></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333.bin"/><Relationship Id="rId2" Type="http://schemas.openxmlformats.org/officeDocument/2006/relationships/slideLayout" Target="../slideLayouts/slideLayout7.xml"/><Relationship Id="rId1" Type="http://schemas.openxmlformats.org/officeDocument/2006/relationships/vmlDrawing" Target="../drawings/vmlDrawing69.vml"/><Relationship Id="rId4" Type="http://schemas.openxmlformats.org/officeDocument/2006/relationships/image" Target="../media/image313.wmf"/></Relationships>
</file>

<file path=ppt/slides/_rels/slide85.xml.rels><?xml version="1.0" encoding="UTF-8" standalone="yes"?>
<Relationships xmlns="http://schemas.openxmlformats.org/package/2006/relationships"><Relationship Id="rId8" Type="http://schemas.openxmlformats.org/officeDocument/2006/relationships/image" Target="../media/image316.wmf"/><Relationship Id="rId3" Type="http://schemas.openxmlformats.org/officeDocument/2006/relationships/oleObject" Target="../embeddings/oleObject334.bin"/><Relationship Id="rId7" Type="http://schemas.openxmlformats.org/officeDocument/2006/relationships/oleObject" Target="../embeddings/oleObject336.bin"/><Relationship Id="rId2" Type="http://schemas.openxmlformats.org/officeDocument/2006/relationships/slideLayout" Target="../slideLayouts/slideLayout7.xml"/><Relationship Id="rId1" Type="http://schemas.openxmlformats.org/officeDocument/2006/relationships/vmlDrawing" Target="../drawings/vmlDrawing70.vml"/><Relationship Id="rId6" Type="http://schemas.openxmlformats.org/officeDocument/2006/relationships/image" Target="../media/image315.wmf"/><Relationship Id="rId5" Type="http://schemas.openxmlformats.org/officeDocument/2006/relationships/oleObject" Target="../embeddings/oleObject335.bin"/><Relationship Id="rId10" Type="http://schemas.openxmlformats.org/officeDocument/2006/relationships/image" Target="../media/image317.wmf"/><Relationship Id="rId4" Type="http://schemas.openxmlformats.org/officeDocument/2006/relationships/image" Target="../media/image314.wmf"/><Relationship Id="rId9" Type="http://schemas.openxmlformats.org/officeDocument/2006/relationships/oleObject" Target="../embeddings/oleObject337.bin"/></Relationships>
</file>

<file path=ppt/slides/_rels/slide86.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3.wmf"/><Relationship Id="rId13" Type="http://schemas.openxmlformats.org/officeDocument/2006/relationships/oleObject" Target="../embeddings/oleObject24.bin"/><Relationship Id="rId18" Type="http://schemas.openxmlformats.org/officeDocument/2006/relationships/image" Target="../media/image28.wmf"/><Relationship Id="rId3" Type="http://schemas.openxmlformats.org/officeDocument/2006/relationships/oleObject" Target="../embeddings/oleObject19.bin"/><Relationship Id="rId7" Type="http://schemas.openxmlformats.org/officeDocument/2006/relationships/oleObject" Target="../embeddings/oleObject21.bin"/><Relationship Id="rId12" Type="http://schemas.openxmlformats.org/officeDocument/2006/relationships/image" Target="../media/image25.wmf"/><Relationship Id="rId17" Type="http://schemas.openxmlformats.org/officeDocument/2006/relationships/oleObject" Target="../embeddings/oleObject26.bin"/><Relationship Id="rId2" Type="http://schemas.openxmlformats.org/officeDocument/2006/relationships/slideLayout" Target="../slideLayouts/slideLayout7.xml"/><Relationship Id="rId16" Type="http://schemas.openxmlformats.org/officeDocument/2006/relationships/image" Target="../media/image27.wmf"/><Relationship Id="rId20" Type="http://schemas.openxmlformats.org/officeDocument/2006/relationships/image" Target="../media/image29.wmf"/><Relationship Id="rId1" Type="http://schemas.openxmlformats.org/officeDocument/2006/relationships/vmlDrawing" Target="../drawings/vmlDrawing4.vml"/><Relationship Id="rId6" Type="http://schemas.openxmlformats.org/officeDocument/2006/relationships/image" Target="../media/image22.wmf"/><Relationship Id="rId11" Type="http://schemas.openxmlformats.org/officeDocument/2006/relationships/oleObject" Target="../embeddings/oleObject23.bin"/><Relationship Id="rId5" Type="http://schemas.openxmlformats.org/officeDocument/2006/relationships/oleObject" Target="../embeddings/oleObject20.bin"/><Relationship Id="rId15" Type="http://schemas.openxmlformats.org/officeDocument/2006/relationships/oleObject" Target="../embeddings/oleObject25.bin"/><Relationship Id="rId10" Type="http://schemas.openxmlformats.org/officeDocument/2006/relationships/image" Target="../media/image24.wmf"/><Relationship Id="rId19" Type="http://schemas.openxmlformats.org/officeDocument/2006/relationships/oleObject" Target="../embeddings/oleObject27.bin"/><Relationship Id="rId4" Type="http://schemas.openxmlformats.org/officeDocument/2006/relationships/image" Target="../media/image21.wmf"/><Relationship Id="rId9" Type="http://schemas.openxmlformats.org/officeDocument/2006/relationships/oleObject" Target="../embeddings/oleObject22.bin"/><Relationship Id="rId14" Type="http://schemas.openxmlformats.org/officeDocument/2006/relationships/image" Target="../media/image26.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1588"/>
            <a:ext cx="9142413" cy="685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1" name="Rectangle 7"/>
          <p:cNvSpPr>
            <a:spLocks noChangeArrowheads="1"/>
          </p:cNvSpPr>
          <p:nvPr/>
        </p:nvSpPr>
        <p:spPr bwMode="auto">
          <a:xfrm>
            <a:off x="1919289" y="2349501"/>
            <a:ext cx="8569325" cy="147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1"/>
                </a:solidFill>
                <a:latin typeface="Calibri" panose="020F0502020204030204" pitchFamily="34" charset="0"/>
                <a:ea typeface="宋体" panose="02010600030101010101" pitchFamily="2" charset="-122"/>
              </a:defRPr>
            </a:lvl1pPr>
            <a:lvl2pPr algn="ctr">
              <a:defRPr sz="4400">
                <a:solidFill>
                  <a:schemeClr val="tx1"/>
                </a:solidFill>
                <a:latin typeface="Calibri" panose="020F0502020204030204" pitchFamily="34" charset="0"/>
                <a:ea typeface="宋体" panose="02010600030101010101" pitchFamily="2" charset="-122"/>
              </a:defRPr>
            </a:lvl2pPr>
            <a:lvl3pPr algn="ctr">
              <a:defRPr sz="4400">
                <a:solidFill>
                  <a:schemeClr val="tx1"/>
                </a:solidFill>
                <a:latin typeface="Calibri" panose="020F0502020204030204" pitchFamily="34" charset="0"/>
                <a:ea typeface="宋体" panose="02010600030101010101" pitchFamily="2" charset="-122"/>
              </a:defRPr>
            </a:lvl3pPr>
            <a:lvl4pPr algn="ctr">
              <a:defRPr sz="4400">
                <a:solidFill>
                  <a:schemeClr val="tx1"/>
                </a:solidFill>
                <a:latin typeface="Calibri" panose="020F0502020204030204" pitchFamily="34" charset="0"/>
                <a:ea typeface="宋体" panose="02010600030101010101" pitchFamily="2" charset="-122"/>
              </a:defRPr>
            </a:lvl4pPr>
            <a:lvl5pPr algn="ctr">
              <a:defRPr sz="4400">
                <a:solidFill>
                  <a:schemeClr val="tx1"/>
                </a:solidFill>
                <a:latin typeface="Calibri" panose="020F0502020204030204" pitchFamily="34" charset="0"/>
                <a:ea typeface="宋体" panose="02010600030101010101" pitchFamily="2" charset="-122"/>
              </a:defRPr>
            </a:lvl5pPr>
            <a:lvl6pPr marL="457200" algn="ctr"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r>
              <a:rPr lang="en-US" altLang="zh-CN" sz="5400">
                <a:solidFill>
                  <a:srgbClr val="0000CC"/>
                </a:solidFill>
                <a:latin typeface="Arial" panose="020B0604020202020204" pitchFamily="34" charset="0"/>
              </a:rPr>
              <a:t>Chapter 10</a:t>
            </a:r>
            <a:br>
              <a:rPr lang="en-US" altLang="zh-CN" sz="5400">
                <a:solidFill>
                  <a:srgbClr val="0000CC"/>
                </a:solidFill>
                <a:latin typeface="Arial" panose="020B0604020202020204" pitchFamily="34" charset="0"/>
              </a:rPr>
            </a:br>
            <a:r>
              <a:rPr lang="en-US" altLang="zh-CN" sz="5400">
                <a:solidFill>
                  <a:srgbClr val="0000CC"/>
                </a:solidFill>
                <a:latin typeface="Arial" panose="020B0604020202020204" pitchFamily="34" charset="0"/>
              </a:rPr>
              <a:t>Electromagnetic Radiation and Principle</a:t>
            </a:r>
          </a:p>
        </p:txBody>
      </p:sp>
      <p:sp>
        <p:nvSpPr>
          <p:cNvPr id="6152" name="Text Box 8"/>
          <p:cNvSpPr txBox="1">
            <a:spLocks noChangeArrowheads="1"/>
          </p:cNvSpPr>
          <p:nvPr/>
        </p:nvSpPr>
        <p:spPr bwMode="auto">
          <a:xfrm>
            <a:off x="1774825" y="622617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zh-CN" sz="2400">
              <a:latin typeface="Verdana" panose="020B0604030504040204" pitchFamily="34" charset="0"/>
            </a:endParaRPr>
          </a:p>
        </p:txBody>
      </p:sp>
      <p:sp>
        <p:nvSpPr>
          <p:cNvPr id="6153" name="Text Box 9"/>
          <p:cNvSpPr txBox="1">
            <a:spLocks noChangeArrowheads="1"/>
          </p:cNvSpPr>
          <p:nvPr/>
        </p:nvSpPr>
        <p:spPr bwMode="auto">
          <a:xfrm>
            <a:off x="4440239" y="4652963"/>
            <a:ext cx="3457575" cy="703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2800" dirty="0" err="1" smtClean="0"/>
              <a:t>Wuqiong</a:t>
            </a:r>
            <a:r>
              <a:rPr lang="en-US" altLang="zh-CN" sz="2800" smtClean="0"/>
              <a:t> Luo</a:t>
            </a:r>
            <a:endParaRPr lang="en-US" altLang="zh-CN" sz="2800" dirty="0"/>
          </a:p>
          <a:p>
            <a:pPr algn="ctr">
              <a:spcBef>
                <a:spcPct val="50000"/>
              </a:spcBef>
            </a:pPr>
            <a:endParaRPr lang="en-US" altLang="zh-CN" sz="800" dirty="0"/>
          </a:p>
        </p:txBody>
      </p:sp>
    </p:spTree>
    <p:extLst>
      <p:ext uri="{BB962C8B-B14F-4D97-AF65-F5344CB8AC3E}">
        <p14:creationId xmlns:p14="http://schemas.microsoft.com/office/powerpoint/2010/main" val="17794724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002" name="Group 2"/>
          <p:cNvGrpSpPr>
            <a:grpSpLocks/>
          </p:cNvGrpSpPr>
          <p:nvPr/>
        </p:nvGrpSpPr>
        <p:grpSpPr bwMode="auto">
          <a:xfrm>
            <a:off x="5715000" y="381001"/>
            <a:ext cx="4222750" cy="3038475"/>
            <a:chOff x="2640" y="192"/>
            <a:chExt cx="2660" cy="1914"/>
          </a:xfrm>
        </p:grpSpPr>
        <p:graphicFrame>
          <p:nvGraphicFramePr>
            <p:cNvPr id="128003" name="Object 3"/>
            <p:cNvGraphicFramePr>
              <a:graphicFrameLocks noChangeAspect="1"/>
            </p:cNvGraphicFramePr>
            <p:nvPr/>
          </p:nvGraphicFramePr>
          <p:xfrm>
            <a:off x="2640" y="1248"/>
            <a:ext cx="1955" cy="433"/>
          </p:xfrm>
          <a:graphic>
            <a:graphicData uri="http://schemas.openxmlformats.org/presentationml/2006/ole">
              <mc:AlternateContent xmlns:mc="http://schemas.openxmlformats.org/markup-compatibility/2006">
                <mc:Choice xmlns:v="urn:schemas-microsoft-com:vml" Requires="v">
                  <p:oleObj spid="_x0000_s363634" name="Equation" r:id="rId3" imgW="2019240" imgH="444240" progId="Equation.3">
                    <p:embed/>
                  </p:oleObj>
                </mc:Choice>
                <mc:Fallback>
                  <p:oleObj name="Equation" r:id="rId3" imgW="2019240" imgH="4442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0" y="1248"/>
                          <a:ext cx="1955" cy="4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8004" name="Object 4"/>
            <p:cNvGraphicFramePr>
              <a:graphicFrameLocks noChangeAspect="1"/>
            </p:cNvGraphicFramePr>
            <p:nvPr/>
          </p:nvGraphicFramePr>
          <p:xfrm>
            <a:off x="2640" y="192"/>
            <a:ext cx="2320" cy="444"/>
          </p:xfrm>
          <a:graphic>
            <a:graphicData uri="http://schemas.openxmlformats.org/presentationml/2006/ole">
              <mc:AlternateContent xmlns:mc="http://schemas.openxmlformats.org/markup-compatibility/2006">
                <mc:Choice xmlns:v="urn:schemas-microsoft-com:vml" Requires="v">
                  <p:oleObj spid="_x0000_s363635" name="Equation" r:id="rId5" imgW="2336760" imgH="444240" progId="Equation.3">
                    <p:embed/>
                  </p:oleObj>
                </mc:Choice>
                <mc:Fallback>
                  <p:oleObj name="Equation" r:id="rId5" imgW="2336760" imgH="4442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0" y="192"/>
                          <a:ext cx="2320" cy="4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8005" name="Object 5"/>
            <p:cNvGraphicFramePr>
              <a:graphicFrameLocks noChangeAspect="1"/>
            </p:cNvGraphicFramePr>
            <p:nvPr/>
          </p:nvGraphicFramePr>
          <p:xfrm>
            <a:off x="2640" y="672"/>
            <a:ext cx="2660" cy="444"/>
          </p:xfrm>
          <a:graphic>
            <a:graphicData uri="http://schemas.openxmlformats.org/presentationml/2006/ole">
              <mc:AlternateContent xmlns:mc="http://schemas.openxmlformats.org/markup-compatibility/2006">
                <mc:Choice xmlns:v="urn:schemas-microsoft-com:vml" Requires="v">
                  <p:oleObj spid="_x0000_s363636" name="Equation" r:id="rId7" imgW="2679480" imgH="444240" progId="Equation.3">
                    <p:embed/>
                  </p:oleObj>
                </mc:Choice>
                <mc:Fallback>
                  <p:oleObj name="Equation" r:id="rId7" imgW="2679480" imgH="4442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40" y="672"/>
                          <a:ext cx="2660" cy="4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8006" name="Object 6"/>
            <p:cNvGraphicFramePr>
              <a:graphicFrameLocks noChangeAspect="1"/>
            </p:cNvGraphicFramePr>
            <p:nvPr/>
          </p:nvGraphicFramePr>
          <p:xfrm>
            <a:off x="2656" y="1872"/>
            <a:ext cx="1097" cy="234"/>
          </p:xfrm>
          <a:graphic>
            <a:graphicData uri="http://schemas.openxmlformats.org/presentationml/2006/ole">
              <mc:AlternateContent xmlns:mc="http://schemas.openxmlformats.org/markup-compatibility/2006">
                <mc:Choice xmlns:v="urn:schemas-microsoft-com:vml" Requires="v">
                  <p:oleObj spid="_x0000_s363637" name="Equation" r:id="rId9" imgW="1130040" imgH="241200" progId="Equation.3">
                    <p:embed/>
                  </p:oleObj>
                </mc:Choice>
                <mc:Fallback>
                  <p:oleObj name="Equation" r:id="rId9" imgW="1130040" imgH="241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56" y="1872"/>
                          <a:ext cx="1097" cy="23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28007" name="Group 7"/>
          <p:cNvGrpSpPr>
            <a:grpSpLocks/>
          </p:cNvGrpSpPr>
          <p:nvPr/>
        </p:nvGrpSpPr>
        <p:grpSpPr bwMode="auto">
          <a:xfrm>
            <a:off x="2590800" y="762000"/>
            <a:ext cx="2895600" cy="2667000"/>
            <a:chOff x="528" y="528"/>
            <a:chExt cx="1824" cy="1680"/>
          </a:xfrm>
        </p:grpSpPr>
        <p:sp>
          <p:nvSpPr>
            <p:cNvPr id="128008" name="Rectangle 8"/>
            <p:cNvSpPr>
              <a:spLocks noChangeArrowheads="1"/>
            </p:cNvSpPr>
            <p:nvPr/>
          </p:nvSpPr>
          <p:spPr bwMode="auto">
            <a:xfrm>
              <a:off x="528" y="1300"/>
              <a:ext cx="116" cy="23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128009" name="Group 9"/>
            <p:cNvGrpSpPr>
              <a:grpSpLocks/>
            </p:cNvGrpSpPr>
            <p:nvPr/>
          </p:nvGrpSpPr>
          <p:grpSpPr bwMode="auto">
            <a:xfrm>
              <a:off x="544" y="528"/>
              <a:ext cx="1808" cy="1680"/>
              <a:chOff x="544" y="912"/>
              <a:chExt cx="1808" cy="1680"/>
            </a:xfrm>
          </p:grpSpPr>
          <p:grpSp>
            <p:nvGrpSpPr>
              <p:cNvPr id="128010" name="Group 10"/>
              <p:cNvGrpSpPr>
                <a:grpSpLocks/>
              </p:cNvGrpSpPr>
              <p:nvPr/>
            </p:nvGrpSpPr>
            <p:grpSpPr bwMode="auto">
              <a:xfrm>
                <a:off x="544" y="912"/>
                <a:ext cx="1808" cy="1680"/>
                <a:chOff x="576" y="1968"/>
                <a:chExt cx="1808" cy="1680"/>
              </a:xfrm>
            </p:grpSpPr>
            <p:sp>
              <p:nvSpPr>
                <p:cNvPr id="128011" name="Line 11"/>
                <p:cNvSpPr>
                  <a:spLocks noChangeShapeType="1"/>
                </p:cNvSpPr>
                <p:nvPr/>
              </p:nvSpPr>
              <p:spPr bwMode="auto">
                <a:xfrm>
                  <a:off x="1331" y="3088"/>
                  <a:ext cx="847"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8012" name="Line 12"/>
                <p:cNvSpPr>
                  <a:spLocks noChangeShapeType="1"/>
                </p:cNvSpPr>
                <p:nvPr/>
              </p:nvSpPr>
              <p:spPr bwMode="auto">
                <a:xfrm flipH="1">
                  <a:off x="760" y="3088"/>
                  <a:ext cx="571" cy="366"/>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8013" name="Oval 13"/>
                <p:cNvSpPr>
                  <a:spLocks noChangeArrowheads="1"/>
                </p:cNvSpPr>
                <p:nvPr/>
              </p:nvSpPr>
              <p:spPr bwMode="auto">
                <a:xfrm>
                  <a:off x="709" y="2237"/>
                  <a:ext cx="1235" cy="420"/>
                </a:xfrm>
                <a:prstGeom prst="ellipse">
                  <a:avLst/>
                </a:prstGeom>
                <a:noFill/>
                <a:ln w="9525">
                  <a:solidFill>
                    <a:srgbClr val="000000"/>
                  </a:solidFill>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8014" name="Rectangle 14"/>
                <p:cNvSpPr>
                  <a:spLocks noChangeArrowheads="1"/>
                </p:cNvSpPr>
                <p:nvPr/>
              </p:nvSpPr>
              <p:spPr bwMode="auto">
                <a:xfrm>
                  <a:off x="668" y="2216"/>
                  <a:ext cx="1327" cy="269"/>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8015" name="Line 15"/>
                <p:cNvSpPr>
                  <a:spLocks noChangeShapeType="1"/>
                </p:cNvSpPr>
                <p:nvPr/>
              </p:nvSpPr>
              <p:spPr bwMode="auto">
                <a:xfrm flipV="1">
                  <a:off x="1331" y="2086"/>
                  <a:ext cx="0" cy="1002"/>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8016" name="Line 16"/>
                <p:cNvSpPr>
                  <a:spLocks noChangeShapeType="1"/>
                </p:cNvSpPr>
                <p:nvPr/>
              </p:nvSpPr>
              <p:spPr bwMode="auto">
                <a:xfrm flipV="1">
                  <a:off x="1331" y="2592"/>
                  <a:ext cx="301" cy="496"/>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8017" name="Line 17"/>
                <p:cNvSpPr>
                  <a:spLocks noChangeShapeType="1"/>
                </p:cNvSpPr>
                <p:nvPr/>
              </p:nvSpPr>
              <p:spPr bwMode="auto">
                <a:xfrm>
                  <a:off x="1321" y="3088"/>
                  <a:ext cx="521" cy="549"/>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8018" name="Freeform 18"/>
                <p:cNvSpPr>
                  <a:spLocks/>
                </p:cNvSpPr>
                <p:nvPr/>
              </p:nvSpPr>
              <p:spPr bwMode="auto">
                <a:xfrm>
                  <a:off x="1331" y="2280"/>
                  <a:ext cx="511" cy="1368"/>
                </a:xfrm>
                <a:custGeom>
                  <a:avLst/>
                  <a:gdLst>
                    <a:gd name="T0" fmla="*/ 0 w 1000"/>
                    <a:gd name="T1" fmla="*/ 0 h 2460"/>
                    <a:gd name="T2" fmla="*/ 260 w 1000"/>
                    <a:gd name="T3" fmla="*/ 260 h 2460"/>
                    <a:gd name="T4" fmla="*/ 400 w 1000"/>
                    <a:gd name="T5" fmla="*/ 440 h 2460"/>
                    <a:gd name="T6" fmla="*/ 560 w 1000"/>
                    <a:gd name="T7" fmla="*/ 660 h 2460"/>
                    <a:gd name="T8" fmla="*/ 780 w 1000"/>
                    <a:gd name="T9" fmla="*/ 1200 h 2460"/>
                    <a:gd name="T10" fmla="*/ 960 w 1000"/>
                    <a:gd name="T11" fmla="*/ 1980 h 2460"/>
                    <a:gd name="T12" fmla="*/ 1000 w 1000"/>
                    <a:gd name="T13" fmla="*/ 2460 h 2460"/>
                  </a:gdLst>
                  <a:ahLst/>
                  <a:cxnLst>
                    <a:cxn ang="0">
                      <a:pos x="T0" y="T1"/>
                    </a:cxn>
                    <a:cxn ang="0">
                      <a:pos x="T2" y="T3"/>
                    </a:cxn>
                    <a:cxn ang="0">
                      <a:pos x="T4" y="T5"/>
                    </a:cxn>
                    <a:cxn ang="0">
                      <a:pos x="T6" y="T7"/>
                    </a:cxn>
                    <a:cxn ang="0">
                      <a:pos x="T8" y="T9"/>
                    </a:cxn>
                    <a:cxn ang="0">
                      <a:pos x="T10" y="T11"/>
                    </a:cxn>
                    <a:cxn ang="0">
                      <a:pos x="T12" y="T13"/>
                    </a:cxn>
                  </a:cxnLst>
                  <a:rect l="0" t="0" r="r" b="b"/>
                  <a:pathLst>
                    <a:path w="1000" h="2460">
                      <a:moveTo>
                        <a:pt x="0" y="0"/>
                      </a:moveTo>
                      <a:cubicBezTo>
                        <a:pt x="96" y="93"/>
                        <a:pt x="193" y="187"/>
                        <a:pt x="260" y="260"/>
                      </a:cubicBezTo>
                      <a:cubicBezTo>
                        <a:pt x="327" y="333"/>
                        <a:pt x="350" y="373"/>
                        <a:pt x="400" y="440"/>
                      </a:cubicBezTo>
                      <a:cubicBezTo>
                        <a:pt x="450" y="507"/>
                        <a:pt x="497" y="533"/>
                        <a:pt x="560" y="660"/>
                      </a:cubicBezTo>
                      <a:cubicBezTo>
                        <a:pt x="623" y="787"/>
                        <a:pt x="713" y="980"/>
                        <a:pt x="780" y="1200"/>
                      </a:cubicBezTo>
                      <a:cubicBezTo>
                        <a:pt x="847" y="1420"/>
                        <a:pt x="923" y="1770"/>
                        <a:pt x="960" y="1980"/>
                      </a:cubicBezTo>
                      <a:cubicBezTo>
                        <a:pt x="997" y="2190"/>
                        <a:pt x="993" y="2380"/>
                        <a:pt x="1000" y="2460"/>
                      </a:cubicBezTo>
                    </a:path>
                  </a:pathLst>
                </a:custGeom>
                <a:noFill/>
                <a:ln w="9525" cap="flat" cmpd="sng">
                  <a:solidFill>
                    <a:srgbClr val="000000"/>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8019" name="Text Box 19"/>
                <p:cNvSpPr txBox="1">
                  <a:spLocks noChangeArrowheads="1"/>
                </p:cNvSpPr>
                <p:nvPr/>
              </p:nvSpPr>
              <p:spPr bwMode="auto">
                <a:xfrm>
                  <a:off x="1178" y="3206"/>
                  <a:ext cx="245"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i="1">
                      <a:latin typeface="Times New Roman" panose="02020603050405020304" pitchFamily="18" charset="0"/>
                      <a:sym typeface="Symbol" panose="05050102010706020507" pitchFamily="18" charset="2"/>
                    </a:rPr>
                    <a:t></a:t>
                  </a:r>
                  <a:endParaRPr lang="zh-CN" altLang="en-US" sz="1600" i="1">
                    <a:latin typeface="Times New Roman" panose="02020603050405020304" pitchFamily="18" charset="0"/>
                  </a:endParaRPr>
                </a:p>
              </p:txBody>
            </p:sp>
            <p:sp>
              <p:nvSpPr>
                <p:cNvPr id="128020" name="Text Box 20"/>
                <p:cNvSpPr txBox="1">
                  <a:spLocks noChangeArrowheads="1"/>
                </p:cNvSpPr>
                <p:nvPr/>
              </p:nvSpPr>
              <p:spPr bwMode="auto">
                <a:xfrm>
                  <a:off x="1427" y="2786"/>
                  <a:ext cx="245"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r</a:t>
                  </a:r>
                </a:p>
              </p:txBody>
            </p:sp>
            <p:sp>
              <p:nvSpPr>
                <p:cNvPr id="128021" name="Text Box 21"/>
                <p:cNvSpPr txBox="1">
                  <a:spLocks noChangeArrowheads="1"/>
                </p:cNvSpPr>
                <p:nvPr/>
              </p:nvSpPr>
              <p:spPr bwMode="auto">
                <a:xfrm>
                  <a:off x="1131" y="2957"/>
                  <a:ext cx="245"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solidFill>
                        <a:srgbClr val="FF0000"/>
                      </a:solidFill>
                      <a:latin typeface="Times New Roman" panose="02020603050405020304" pitchFamily="18" charset="0"/>
                    </a:rPr>
                    <a:t>Il</a:t>
                  </a:r>
                </a:p>
              </p:txBody>
            </p:sp>
            <p:sp>
              <p:nvSpPr>
                <p:cNvPr id="128022" name="Text Box 22"/>
                <p:cNvSpPr txBox="1">
                  <a:spLocks noChangeArrowheads="1"/>
                </p:cNvSpPr>
                <p:nvPr/>
              </p:nvSpPr>
              <p:spPr bwMode="auto">
                <a:xfrm>
                  <a:off x="1127" y="1968"/>
                  <a:ext cx="245"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2000" i="1">
                      <a:latin typeface="Times New Roman" panose="02020603050405020304" pitchFamily="18" charset="0"/>
                    </a:rPr>
                    <a:t>z</a:t>
                  </a:r>
                </a:p>
              </p:txBody>
            </p:sp>
            <p:sp>
              <p:nvSpPr>
                <p:cNvPr id="128023" name="Text Box 23"/>
                <p:cNvSpPr txBox="1">
                  <a:spLocks noChangeArrowheads="1"/>
                </p:cNvSpPr>
                <p:nvPr/>
              </p:nvSpPr>
              <p:spPr bwMode="auto">
                <a:xfrm>
                  <a:off x="2139" y="2986"/>
                  <a:ext cx="245"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y</a:t>
                  </a:r>
                </a:p>
              </p:txBody>
            </p:sp>
            <p:sp>
              <p:nvSpPr>
                <p:cNvPr id="128024" name="Text Box 24"/>
                <p:cNvSpPr txBox="1">
                  <a:spLocks noChangeArrowheads="1"/>
                </p:cNvSpPr>
                <p:nvPr/>
              </p:nvSpPr>
              <p:spPr bwMode="auto">
                <a:xfrm>
                  <a:off x="576" y="3325"/>
                  <a:ext cx="245"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x</a:t>
                  </a:r>
                </a:p>
              </p:txBody>
            </p:sp>
            <p:sp>
              <p:nvSpPr>
                <p:cNvPr id="128025" name="Text Box 25"/>
                <p:cNvSpPr txBox="1">
                  <a:spLocks noChangeArrowheads="1"/>
                </p:cNvSpPr>
                <p:nvPr/>
              </p:nvSpPr>
              <p:spPr bwMode="auto">
                <a:xfrm>
                  <a:off x="1290" y="2668"/>
                  <a:ext cx="245"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i="1">
                      <a:latin typeface="Times New Roman" panose="02020603050405020304" pitchFamily="18" charset="0"/>
                      <a:sym typeface="Symbol" panose="05050102010706020507" pitchFamily="18" charset="2"/>
                    </a:rPr>
                    <a:t></a:t>
                  </a:r>
                  <a:endParaRPr lang="zh-CN" altLang="en-US" sz="1600" i="1">
                    <a:latin typeface="Times New Roman" panose="02020603050405020304" pitchFamily="18" charset="0"/>
                  </a:endParaRPr>
                </a:p>
              </p:txBody>
            </p:sp>
            <p:sp>
              <p:nvSpPr>
                <p:cNvPr id="128026" name="Freeform 26"/>
                <p:cNvSpPr>
                  <a:spLocks/>
                </p:cNvSpPr>
                <p:nvPr/>
              </p:nvSpPr>
              <p:spPr bwMode="auto">
                <a:xfrm>
                  <a:off x="1127" y="3217"/>
                  <a:ext cx="337" cy="65"/>
                </a:xfrm>
                <a:custGeom>
                  <a:avLst/>
                  <a:gdLst>
                    <a:gd name="T0" fmla="*/ 0 w 580"/>
                    <a:gd name="T1" fmla="*/ 0 h 127"/>
                    <a:gd name="T2" fmla="*/ 120 w 580"/>
                    <a:gd name="T3" fmla="*/ 80 h 127"/>
                    <a:gd name="T4" fmla="*/ 280 w 580"/>
                    <a:gd name="T5" fmla="*/ 120 h 127"/>
                    <a:gd name="T6" fmla="*/ 440 w 580"/>
                    <a:gd name="T7" fmla="*/ 120 h 127"/>
                    <a:gd name="T8" fmla="*/ 580 w 580"/>
                    <a:gd name="T9" fmla="*/ 80 h 127"/>
                  </a:gdLst>
                  <a:ahLst/>
                  <a:cxnLst>
                    <a:cxn ang="0">
                      <a:pos x="T0" y="T1"/>
                    </a:cxn>
                    <a:cxn ang="0">
                      <a:pos x="T2" y="T3"/>
                    </a:cxn>
                    <a:cxn ang="0">
                      <a:pos x="T4" y="T5"/>
                    </a:cxn>
                    <a:cxn ang="0">
                      <a:pos x="T6" y="T7"/>
                    </a:cxn>
                    <a:cxn ang="0">
                      <a:pos x="T8" y="T9"/>
                    </a:cxn>
                  </a:cxnLst>
                  <a:rect l="0" t="0" r="r" b="b"/>
                  <a:pathLst>
                    <a:path w="580" h="127">
                      <a:moveTo>
                        <a:pt x="0" y="0"/>
                      </a:moveTo>
                      <a:cubicBezTo>
                        <a:pt x="36" y="30"/>
                        <a:pt x="73" y="60"/>
                        <a:pt x="120" y="80"/>
                      </a:cubicBezTo>
                      <a:cubicBezTo>
                        <a:pt x="167" y="100"/>
                        <a:pt x="227" y="113"/>
                        <a:pt x="280" y="120"/>
                      </a:cubicBezTo>
                      <a:cubicBezTo>
                        <a:pt x="333" y="127"/>
                        <a:pt x="390" y="127"/>
                        <a:pt x="440" y="120"/>
                      </a:cubicBezTo>
                      <a:cubicBezTo>
                        <a:pt x="490" y="113"/>
                        <a:pt x="543" y="90"/>
                        <a:pt x="580" y="80"/>
                      </a:cubicBezTo>
                    </a:path>
                  </a:pathLst>
                </a:custGeom>
                <a:noFill/>
                <a:ln w="9525" cap="flat" cmpd="sng">
                  <a:solidFill>
                    <a:srgbClr val="000000"/>
                  </a:solidFill>
                  <a:prstDash val="solid"/>
                  <a:round/>
                  <a:headEnd type="none" w="med" len="me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8027" name="Freeform 27"/>
                <p:cNvSpPr>
                  <a:spLocks/>
                </p:cNvSpPr>
                <p:nvPr/>
              </p:nvSpPr>
              <p:spPr bwMode="auto">
                <a:xfrm>
                  <a:off x="1331" y="2873"/>
                  <a:ext cx="102" cy="32"/>
                </a:xfrm>
                <a:custGeom>
                  <a:avLst/>
                  <a:gdLst>
                    <a:gd name="T0" fmla="*/ 0 w 140"/>
                    <a:gd name="T1" fmla="*/ 0 h 40"/>
                    <a:gd name="T2" fmla="*/ 140 w 140"/>
                    <a:gd name="T3" fmla="*/ 40 h 40"/>
                  </a:gdLst>
                  <a:ahLst/>
                  <a:cxnLst>
                    <a:cxn ang="0">
                      <a:pos x="T0" y="T1"/>
                    </a:cxn>
                    <a:cxn ang="0">
                      <a:pos x="T2" y="T3"/>
                    </a:cxn>
                  </a:cxnLst>
                  <a:rect l="0" t="0" r="r" b="b"/>
                  <a:pathLst>
                    <a:path w="140" h="40">
                      <a:moveTo>
                        <a:pt x="0" y="0"/>
                      </a:moveTo>
                      <a:cubicBezTo>
                        <a:pt x="53" y="13"/>
                        <a:pt x="107" y="27"/>
                        <a:pt x="140" y="40"/>
                      </a:cubicBezTo>
                    </a:path>
                  </a:pathLst>
                </a:custGeom>
                <a:noFill/>
                <a:ln w="9525" cap="flat" cmpd="sng">
                  <a:solidFill>
                    <a:srgbClr val="000000"/>
                  </a:solidFill>
                  <a:prstDash val="solid"/>
                  <a:round/>
                  <a:headEnd type="none" w="med" len="me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8028" name="Text Box 28"/>
                <p:cNvSpPr txBox="1">
                  <a:spLocks noChangeArrowheads="1"/>
                </p:cNvSpPr>
                <p:nvPr/>
              </p:nvSpPr>
              <p:spPr bwMode="auto">
                <a:xfrm>
                  <a:off x="882" y="2313"/>
                  <a:ext cx="398"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i="1">
                      <a:latin typeface="Times New Roman" panose="02020603050405020304" pitchFamily="18" charset="0"/>
                      <a:sym typeface="Symbol" panose="05050102010706020507" pitchFamily="18" charset="2"/>
                    </a:rPr>
                    <a:t></a:t>
                  </a:r>
                  <a:r>
                    <a:rPr lang="zh-CN" altLang="en-US" sz="1600" i="1">
                      <a:latin typeface="Times New Roman" panose="02020603050405020304" pitchFamily="18" charset="0"/>
                    </a:rPr>
                    <a:t> </a:t>
                  </a:r>
                  <a:r>
                    <a:rPr lang="en-US" altLang="zh-CN" sz="1600">
                      <a:latin typeface="Times New Roman" panose="02020603050405020304" pitchFamily="18" charset="0"/>
                    </a:rPr>
                    <a:t>, </a:t>
                  </a:r>
                  <a:r>
                    <a:rPr lang="en-US" altLang="zh-CN" sz="1600" i="1">
                      <a:latin typeface="Times New Roman" panose="02020603050405020304" pitchFamily="18" charset="0"/>
                      <a:sym typeface="Symbol" panose="05050102010706020507" pitchFamily="18" charset="2"/>
                    </a:rPr>
                    <a:t></a:t>
                  </a:r>
                  <a:r>
                    <a:rPr lang="en-US" altLang="zh-CN" sz="1600" i="1">
                      <a:latin typeface="Times New Roman" panose="02020603050405020304" pitchFamily="18" charset="0"/>
                    </a:rPr>
                    <a:t> </a:t>
                  </a:r>
                </a:p>
              </p:txBody>
            </p:sp>
            <p:sp>
              <p:nvSpPr>
                <p:cNvPr id="128029" name="Line 29"/>
                <p:cNvSpPr>
                  <a:spLocks noChangeShapeType="1"/>
                </p:cNvSpPr>
                <p:nvPr/>
              </p:nvSpPr>
              <p:spPr bwMode="auto">
                <a:xfrm flipH="1" flipV="1">
                  <a:off x="1331" y="2959"/>
                  <a:ext cx="0" cy="237"/>
                </a:xfrm>
                <a:prstGeom prst="line">
                  <a:avLst/>
                </a:prstGeom>
                <a:noFill/>
                <a:ln w="28575">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8030" name="Oval 30"/>
                <p:cNvSpPr>
                  <a:spLocks noChangeArrowheads="1"/>
                </p:cNvSpPr>
                <p:nvPr/>
              </p:nvSpPr>
              <p:spPr bwMode="auto">
                <a:xfrm>
                  <a:off x="1592" y="2412"/>
                  <a:ext cx="164" cy="327"/>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sp>
            <p:nvSpPr>
              <p:cNvPr id="128031" name="Text Box 31"/>
              <p:cNvSpPr txBox="1">
                <a:spLocks noChangeArrowheads="1"/>
              </p:cNvSpPr>
              <p:nvPr/>
            </p:nvSpPr>
            <p:spPr bwMode="auto">
              <a:xfrm>
                <a:off x="1680" y="1728"/>
                <a:ext cx="286"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E</a:t>
                </a:r>
                <a:r>
                  <a:rPr lang="en-US" altLang="zh-CN" sz="1600" i="1" baseline="-25000">
                    <a:latin typeface="Times New Roman" panose="02020603050405020304" pitchFamily="18" charset="0"/>
                    <a:sym typeface="Symbol" panose="05050102010706020507" pitchFamily="18" charset="2"/>
                  </a:rPr>
                  <a:t></a:t>
                </a:r>
                <a:endParaRPr lang="en-US" altLang="zh-CN" sz="1600" i="1" baseline="-25000">
                  <a:latin typeface="Times New Roman" panose="02020603050405020304" pitchFamily="18" charset="0"/>
                </a:endParaRPr>
              </a:p>
            </p:txBody>
          </p:sp>
          <p:sp>
            <p:nvSpPr>
              <p:cNvPr id="128032" name="Text Box 32"/>
              <p:cNvSpPr txBox="1">
                <a:spLocks noChangeArrowheads="1"/>
              </p:cNvSpPr>
              <p:nvPr/>
            </p:nvSpPr>
            <p:spPr bwMode="auto">
              <a:xfrm>
                <a:off x="1536" y="1152"/>
                <a:ext cx="240"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E</a:t>
                </a:r>
                <a:r>
                  <a:rPr lang="en-US" altLang="zh-CN" sz="1600" i="1" baseline="-25000">
                    <a:latin typeface="Times New Roman" panose="02020603050405020304" pitchFamily="18" charset="0"/>
                  </a:rPr>
                  <a:t>r</a:t>
                </a:r>
              </a:p>
            </p:txBody>
          </p:sp>
          <p:sp>
            <p:nvSpPr>
              <p:cNvPr id="128033" name="Line 33"/>
              <p:cNvSpPr>
                <a:spLocks noChangeShapeType="1"/>
              </p:cNvSpPr>
              <p:nvPr/>
            </p:nvSpPr>
            <p:spPr bwMode="auto">
              <a:xfrm flipV="1">
                <a:off x="1569" y="1344"/>
                <a:ext cx="159" cy="230"/>
              </a:xfrm>
              <a:prstGeom prst="line">
                <a:avLst/>
              </a:prstGeom>
              <a:noFill/>
              <a:ln w="19050">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8034" name="Line 34"/>
              <p:cNvSpPr>
                <a:spLocks noChangeShapeType="1"/>
              </p:cNvSpPr>
              <p:nvPr/>
            </p:nvSpPr>
            <p:spPr bwMode="auto">
              <a:xfrm flipH="1" flipV="1">
                <a:off x="1584" y="1584"/>
                <a:ext cx="144" cy="240"/>
              </a:xfrm>
              <a:prstGeom prst="line">
                <a:avLst/>
              </a:prstGeom>
              <a:noFill/>
              <a:ln w="19050">
                <a:solidFill>
                  <a:srgbClr val="FF0000"/>
                </a:solidFill>
                <a:round/>
                <a:headEnd type="triangl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8035" name="Line 35"/>
              <p:cNvSpPr>
                <a:spLocks noChangeShapeType="1"/>
              </p:cNvSpPr>
              <p:nvPr/>
            </p:nvSpPr>
            <p:spPr bwMode="auto">
              <a:xfrm flipV="1">
                <a:off x="1584" y="1536"/>
                <a:ext cx="288" cy="48"/>
              </a:xfrm>
              <a:prstGeom prst="line">
                <a:avLst/>
              </a:prstGeom>
              <a:noFill/>
              <a:ln w="9525">
                <a:solidFill>
                  <a:srgbClr val="33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128036" name="Text Box 36"/>
              <p:cNvSpPr txBox="1">
                <a:spLocks noChangeArrowheads="1"/>
              </p:cNvSpPr>
              <p:nvPr/>
            </p:nvSpPr>
            <p:spPr bwMode="auto">
              <a:xfrm>
                <a:off x="1824" y="1440"/>
                <a:ext cx="288"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H</a:t>
                </a:r>
                <a:r>
                  <a:rPr lang="en-US" altLang="zh-CN" sz="1600" i="1" baseline="-25000">
                    <a:latin typeface="Times New Roman" panose="02020603050405020304" pitchFamily="18" charset="0"/>
                    <a:sym typeface="Symbol" panose="05050102010706020507" pitchFamily="18" charset="2"/>
                  </a:rPr>
                  <a:t></a:t>
                </a:r>
                <a:endParaRPr lang="en-US" altLang="zh-CN" sz="1600" i="1" baseline="-25000">
                  <a:latin typeface="Times New Roman" panose="02020603050405020304" pitchFamily="18" charset="0"/>
                </a:endParaRPr>
              </a:p>
            </p:txBody>
          </p:sp>
        </p:grpSp>
      </p:grpSp>
      <p:sp>
        <p:nvSpPr>
          <p:cNvPr id="128037" name="Text Box 37"/>
          <p:cNvSpPr txBox="1">
            <a:spLocks noChangeArrowheads="1"/>
          </p:cNvSpPr>
          <p:nvPr/>
        </p:nvSpPr>
        <p:spPr bwMode="auto">
          <a:xfrm>
            <a:off x="2667000" y="304801"/>
            <a:ext cx="274320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solidFill>
                  <a:srgbClr val="3333FF"/>
                </a:solidFill>
                <a:latin typeface="Times New Roman" panose="02020603050405020304" pitchFamily="18" charset="0"/>
                <a:ea typeface="楷体_GB2312" pitchFamily="49" charset="-122"/>
              </a:rPr>
              <a:t>In summary, we have</a:t>
            </a:r>
          </a:p>
        </p:txBody>
      </p:sp>
      <p:sp>
        <p:nvSpPr>
          <p:cNvPr id="128038" name="Text Box 38"/>
          <p:cNvSpPr txBox="1">
            <a:spLocks noChangeArrowheads="1"/>
          </p:cNvSpPr>
          <p:nvPr/>
        </p:nvSpPr>
        <p:spPr bwMode="auto">
          <a:xfrm>
            <a:off x="2362200" y="3505201"/>
            <a:ext cx="73152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pPr>
            <a:r>
              <a:rPr kumimoji="1" lang="zh-CN" altLang="en-US" sz="2000" i="1">
                <a:solidFill>
                  <a:schemeClr val="tx2"/>
                </a:solidFill>
                <a:latin typeface="Times New Roman" panose="02020603050405020304" pitchFamily="18" charset="0"/>
                <a:ea typeface="楷体_GB2312" pitchFamily="49" charset="-122"/>
              </a:rPr>
              <a:t>          </a:t>
            </a:r>
            <a:r>
              <a:rPr kumimoji="1" lang="en-US" altLang="zh-CN" sz="2000" i="1">
                <a:solidFill>
                  <a:schemeClr val="tx2"/>
                </a:solidFill>
                <a:latin typeface="Times New Roman" panose="02020603050405020304" pitchFamily="18" charset="0"/>
                <a:ea typeface="楷体_GB2312" pitchFamily="49" charset="-122"/>
              </a:rPr>
              <a:t>r</a:t>
            </a:r>
            <a:r>
              <a:rPr kumimoji="1" lang="en-US" altLang="zh-CN" sz="2000">
                <a:solidFill>
                  <a:schemeClr val="tx2"/>
                </a:solidFill>
                <a:latin typeface="Times New Roman" panose="02020603050405020304" pitchFamily="18" charset="0"/>
                <a:ea typeface="楷体_GB2312" pitchFamily="49" charset="-122"/>
              </a:rPr>
              <a:t> &lt;&lt; </a:t>
            </a:r>
            <a:r>
              <a:rPr kumimoji="1" lang="en-US" altLang="zh-CN" sz="2000" i="1">
                <a:solidFill>
                  <a:schemeClr val="tx2"/>
                </a:solidFill>
                <a:latin typeface="Times New Roman" panose="02020603050405020304" pitchFamily="18" charset="0"/>
                <a:ea typeface="楷体_GB2312" pitchFamily="49" charset="-122"/>
                <a:sym typeface="Symbol" panose="05050102010706020507" pitchFamily="18" charset="2"/>
              </a:rPr>
              <a:t> </a:t>
            </a:r>
            <a:r>
              <a:rPr kumimoji="1" lang="en-US" altLang="zh-CN" sz="2000">
                <a:solidFill>
                  <a:srgbClr val="3333FF"/>
                </a:solidFill>
                <a:latin typeface="Times New Roman" panose="02020603050405020304" pitchFamily="18" charset="0"/>
              </a:rPr>
              <a:t>is called the </a:t>
            </a:r>
            <a:r>
              <a:rPr kumimoji="1" lang="en-US" altLang="zh-CN" sz="2000">
                <a:solidFill>
                  <a:srgbClr val="FF0000"/>
                </a:solidFill>
                <a:latin typeface="Times New Roman" panose="02020603050405020304" pitchFamily="18" charset="0"/>
              </a:rPr>
              <a:t>near-field region</a:t>
            </a:r>
            <a:r>
              <a:rPr kumimoji="1" lang="en-US" altLang="zh-CN" sz="2000">
                <a:solidFill>
                  <a:srgbClr val="3333FF"/>
                </a:solidFill>
                <a:latin typeface="Times New Roman" panose="02020603050405020304" pitchFamily="18" charset="0"/>
                <a:ea typeface="楷体_GB2312" pitchFamily="49" charset="-122"/>
              </a:rPr>
              <a:t>, and where </a:t>
            </a:r>
            <a:r>
              <a:rPr kumimoji="1" lang="en-US" altLang="zh-CN" sz="2000">
                <a:solidFill>
                  <a:srgbClr val="3333FF"/>
                </a:solidFill>
                <a:latin typeface="Times New Roman" panose="02020603050405020304" pitchFamily="18" charset="0"/>
              </a:rPr>
              <a:t>the fields  are called the </a:t>
            </a:r>
            <a:r>
              <a:rPr kumimoji="1" lang="en-US" altLang="zh-CN" sz="2000">
                <a:solidFill>
                  <a:srgbClr val="FF0000"/>
                </a:solidFill>
                <a:latin typeface="Times New Roman" panose="02020603050405020304" pitchFamily="18" charset="0"/>
              </a:rPr>
              <a:t>near-zone fields</a:t>
            </a:r>
            <a:r>
              <a:rPr kumimoji="1" lang="en-US" altLang="zh-CN" sz="2000">
                <a:solidFill>
                  <a:srgbClr val="3333FF"/>
                </a:solidFill>
                <a:latin typeface="Times New Roman" panose="02020603050405020304" pitchFamily="18" charset="0"/>
              </a:rPr>
              <a:t>.</a:t>
            </a:r>
            <a:r>
              <a:rPr kumimoji="1" lang="en-US" altLang="zh-CN" sz="2000">
                <a:solidFill>
                  <a:srgbClr val="3333FF"/>
                </a:solidFill>
                <a:latin typeface="Times New Roman" panose="02020603050405020304" pitchFamily="18" charset="0"/>
                <a:ea typeface="楷体_GB2312" pitchFamily="49" charset="-122"/>
              </a:rPr>
              <a:t> </a:t>
            </a:r>
          </a:p>
        </p:txBody>
      </p:sp>
      <p:sp>
        <p:nvSpPr>
          <p:cNvPr id="128039" name="Text Box 39"/>
          <p:cNvSpPr txBox="1">
            <a:spLocks noChangeArrowheads="1"/>
          </p:cNvSpPr>
          <p:nvPr/>
        </p:nvSpPr>
        <p:spPr bwMode="auto">
          <a:xfrm>
            <a:off x="2386014" y="5072064"/>
            <a:ext cx="7367587" cy="123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The </a:t>
            </a:r>
            <a:r>
              <a:rPr kumimoji="1" lang="en-US" altLang="zh-CN" sz="2000">
                <a:solidFill>
                  <a:srgbClr val="FF0000"/>
                </a:solidFill>
                <a:latin typeface="Times New Roman" panose="02020603050405020304" pitchFamily="18" charset="0"/>
              </a:rPr>
              <a:t>absolute</a:t>
            </a:r>
            <a:r>
              <a:rPr kumimoji="1" lang="en-US" altLang="zh-CN" sz="2000">
                <a:solidFill>
                  <a:srgbClr val="3333FF"/>
                </a:solidFill>
                <a:latin typeface="Times New Roman" panose="02020603050405020304" pitchFamily="18" charset="0"/>
              </a:rPr>
              <a:t> length is not of main concern. The dimension on a scale </a:t>
            </a:r>
            <a:r>
              <a:rPr kumimoji="1" lang="en-US" altLang="zh-CN" sz="2000">
                <a:solidFill>
                  <a:srgbClr val="FF0000"/>
                </a:solidFill>
                <a:latin typeface="Times New Roman" panose="02020603050405020304" pitchFamily="18" charset="0"/>
              </a:rPr>
              <a:t>with the</a:t>
            </a:r>
            <a:r>
              <a:rPr kumimoji="1" lang="en-US" altLang="zh-CN" sz="2000">
                <a:solidFill>
                  <a:srgbClr val="3333FF"/>
                </a:solidFill>
                <a:latin typeface="Times New Roman" panose="02020603050405020304" pitchFamily="18" charset="0"/>
              </a:rPr>
              <a:t> </a:t>
            </a:r>
            <a:r>
              <a:rPr kumimoji="1" lang="en-US" altLang="zh-CN" sz="2000">
                <a:solidFill>
                  <a:srgbClr val="FF0000"/>
                </a:solidFill>
                <a:latin typeface="Times New Roman" panose="02020603050405020304" pitchFamily="18" charset="0"/>
              </a:rPr>
              <a:t>wavelength</a:t>
            </a:r>
            <a:r>
              <a:rPr kumimoji="1" lang="en-US" altLang="zh-CN" sz="2000">
                <a:solidFill>
                  <a:srgbClr val="3333FF"/>
                </a:solidFill>
                <a:latin typeface="Times New Roman" panose="02020603050405020304" pitchFamily="18" charset="0"/>
              </a:rPr>
              <a:t> is as the unit determining the antenna characteristics.</a:t>
            </a:r>
            <a:r>
              <a:rPr kumimoji="1" lang="en-US" altLang="zh-CN" sz="2000">
                <a:solidFill>
                  <a:srgbClr val="3333FF"/>
                </a:solidFill>
                <a:latin typeface="Times New Roman" panose="02020603050405020304" pitchFamily="18" charset="0"/>
                <a:ea typeface="楷体_GB2312" pitchFamily="49" charset="-122"/>
              </a:rPr>
              <a:t> </a:t>
            </a:r>
          </a:p>
        </p:txBody>
      </p:sp>
      <p:sp>
        <p:nvSpPr>
          <p:cNvPr id="128040" name="Text Box 40"/>
          <p:cNvSpPr txBox="1">
            <a:spLocks noChangeArrowheads="1"/>
          </p:cNvSpPr>
          <p:nvPr/>
        </p:nvSpPr>
        <p:spPr bwMode="auto">
          <a:xfrm>
            <a:off x="2405063" y="4267201"/>
            <a:ext cx="74676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50000"/>
              </a:spcBef>
            </a:pPr>
            <a:r>
              <a:rPr kumimoji="1" lang="zh-CN" altLang="en-US" sz="2000" i="1">
                <a:latin typeface="Times New Roman" panose="02020603050405020304" pitchFamily="18" charset="0"/>
                <a:ea typeface="楷体_GB2312" pitchFamily="49" charset="-122"/>
              </a:rPr>
              <a:t>         </a:t>
            </a:r>
            <a:r>
              <a:rPr kumimoji="1" lang="en-US" altLang="zh-CN" sz="2000" i="1">
                <a:latin typeface="Times New Roman" panose="02020603050405020304" pitchFamily="18" charset="0"/>
                <a:ea typeface="楷体_GB2312" pitchFamily="49" charset="-122"/>
              </a:rPr>
              <a:t>r</a:t>
            </a:r>
            <a:r>
              <a:rPr kumimoji="1" lang="en-US" altLang="zh-CN" sz="2000">
                <a:latin typeface="Times New Roman" panose="02020603050405020304" pitchFamily="18" charset="0"/>
                <a:ea typeface="楷体_GB2312" pitchFamily="49" charset="-122"/>
              </a:rPr>
              <a:t> &gt;&gt; </a:t>
            </a:r>
            <a:r>
              <a:rPr kumimoji="1" lang="en-US" altLang="zh-CN" sz="2000" i="1">
                <a:latin typeface="Times New Roman" panose="02020603050405020304" pitchFamily="18" charset="0"/>
                <a:ea typeface="楷体_GB2312" pitchFamily="49" charset="-122"/>
                <a:sym typeface="Symbol" panose="05050102010706020507" pitchFamily="18" charset="2"/>
              </a:rPr>
              <a:t></a:t>
            </a:r>
            <a:r>
              <a:rPr kumimoji="1" lang="en-US" altLang="zh-CN" sz="2000">
                <a:solidFill>
                  <a:srgbClr val="3333FF"/>
                </a:solidFill>
                <a:latin typeface="Times New Roman" panose="02020603050405020304" pitchFamily="18" charset="0"/>
                <a:ea typeface="楷体_GB2312" pitchFamily="49" charset="-122"/>
                <a:sym typeface="Symbol" panose="05050102010706020507" pitchFamily="18" charset="2"/>
              </a:rPr>
              <a:t> </a:t>
            </a:r>
            <a:r>
              <a:rPr kumimoji="1" lang="en-US" altLang="zh-CN" sz="2000">
                <a:solidFill>
                  <a:srgbClr val="3333FF"/>
                </a:solidFill>
                <a:latin typeface="Times New Roman" panose="02020603050405020304" pitchFamily="18" charset="0"/>
              </a:rPr>
              <a:t>is called the </a:t>
            </a:r>
            <a:r>
              <a:rPr kumimoji="1" lang="en-US" altLang="zh-CN" sz="2000">
                <a:solidFill>
                  <a:srgbClr val="FF0000"/>
                </a:solidFill>
                <a:latin typeface="Times New Roman" panose="02020603050405020304" pitchFamily="18" charset="0"/>
              </a:rPr>
              <a:t>far</a:t>
            </a:r>
            <a:r>
              <a:rPr kumimoji="1" lang="en-US" altLang="zh-CN" sz="2000">
                <a:solidFill>
                  <a:srgbClr val="3333FF"/>
                </a:solidFill>
                <a:latin typeface="Times New Roman" panose="02020603050405020304" pitchFamily="18" charset="0"/>
              </a:rPr>
              <a:t>-field region,</a:t>
            </a:r>
            <a:r>
              <a:rPr kumimoji="1" lang="en-US" altLang="zh-CN" sz="2000">
                <a:solidFill>
                  <a:srgbClr val="3333FF"/>
                </a:solidFill>
                <a:latin typeface="Times New Roman" panose="02020603050405020304" pitchFamily="18" charset="0"/>
                <a:ea typeface="楷体_GB2312" pitchFamily="49" charset="-122"/>
              </a:rPr>
              <a:t> and where </a:t>
            </a:r>
            <a:r>
              <a:rPr kumimoji="1" lang="en-US" altLang="zh-CN" sz="2000">
                <a:solidFill>
                  <a:srgbClr val="3333FF"/>
                </a:solidFill>
                <a:latin typeface="Times New Roman" panose="02020603050405020304" pitchFamily="18" charset="0"/>
              </a:rPr>
              <a:t>the fields  are called the </a:t>
            </a:r>
            <a:r>
              <a:rPr kumimoji="1" lang="en-US" altLang="zh-CN" sz="2000">
                <a:solidFill>
                  <a:srgbClr val="FF0000"/>
                </a:solidFill>
                <a:latin typeface="Times New Roman" panose="02020603050405020304" pitchFamily="18" charset="0"/>
              </a:rPr>
              <a:t>far</a:t>
            </a:r>
            <a:r>
              <a:rPr kumimoji="1" lang="en-US" altLang="zh-CN" sz="2000">
                <a:solidFill>
                  <a:srgbClr val="3333FF"/>
                </a:solidFill>
                <a:latin typeface="Times New Roman" panose="02020603050405020304" pitchFamily="18" charset="0"/>
              </a:rPr>
              <a:t>-zone fields.</a:t>
            </a:r>
          </a:p>
        </p:txBody>
      </p:sp>
      <p:sp>
        <p:nvSpPr>
          <p:cNvPr id="128041" name="AutoShape 41">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28042" name="AutoShape 42">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 name="文本框 1"/>
          <p:cNvSpPr txBox="1"/>
          <p:nvPr/>
        </p:nvSpPr>
        <p:spPr>
          <a:xfrm>
            <a:off x="325728" y="733426"/>
            <a:ext cx="1330036" cy="523220"/>
          </a:xfrm>
          <a:prstGeom prst="rect">
            <a:avLst/>
          </a:prstGeom>
          <a:noFill/>
        </p:spPr>
        <p:txBody>
          <a:bodyPr wrap="square" rtlCol="0">
            <a:spAutoFit/>
          </a:bodyPr>
          <a:lstStyle/>
          <a:p>
            <a:r>
              <a:rPr lang="en-US" altLang="zh-CN" sz="2800" b="1" i="1" dirty="0" smtClean="0">
                <a:solidFill>
                  <a:schemeClr val="bg1"/>
                </a:solidFill>
              </a:rPr>
              <a:t>Fields</a:t>
            </a:r>
            <a:endParaRPr lang="zh-CN" altLang="en-US" sz="2800" b="1" i="1" dirty="0">
              <a:solidFill>
                <a:schemeClr val="bg1"/>
              </a:solidFill>
            </a:endParaRPr>
          </a:p>
        </p:txBody>
      </p:sp>
    </p:spTree>
    <p:extLst>
      <p:ext uri="{BB962C8B-B14F-4D97-AF65-F5344CB8AC3E}">
        <p14:creationId xmlns:p14="http://schemas.microsoft.com/office/powerpoint/2010/main" val="25549085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28037"/>
                                        </p:tgtEl>
                                        <p:attrNameLst>
                                          <p:attrName>style.visibility</p:attrName>
                                        </p:attrNameLst>
                                      </p:cBhvr>
                                      <p:to>
                                        <p:strVal val="visible"/>
                                      </p:to>
                                    </p:set>
                                    <p:anim calcmode="lin" valueType="num">
                                      <p:cBhvr additive="base">
                                        <p:cTn id="7" dur="500" fill="hold"/>
                                        <p:tgtEl>
                                          <p:spTgt spid="128037"/>
                                        </p:tgtEl>
                                        <p:attrNameLst>
                                          <p:attrName>ppt_x</p:attrName>
                                        </p:attrNameLst>
                                      </p:cBhvr>
                                      <p:tavLst>
                                        <p:tav tm="0">
                                          <p:val>
                                            <p:strVal val="#ppt_x"/>
                                          </p:val>
                                        </p:tav>
                                        <p:tav tm="100000">
                                          <p:val>
                                            <p:strVal val="#ppt_x"/>
                                          </p:val>
                                        </p:tav>
                                      </p:tavLst>
                                    </p:anim>
                                    <p:anim calcmode="lin" valueType="num">
                                      <p:cBhvr additive="base">
                                        <p:cTn id="8" dur="500" fill="hold"/>
                                        <p:tgtEl>
                                          <p:spTgt spid="128037"/>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28002"/>
                                        </p:tgtEl>
                                        <p:attrNameLst>
                                          <p:attrName>style.visibility</p:attrName>
                                        </p:attrNameLst>
                                      </p:cBhvr>
                                      <p:to>
                                        <p:strVal val="visible"/>
                                      </p:to>
                                    </p:set>
                                    <p:anim calcmode="lin" valueType="num">
                                      <p:cBhvr additive="base">
                                        <p:cTn id="13" dur="500" fill="hold"/>
                                        <p:tgtEl>
                                          <p:spTgt spid="128002"/>
                                        </p:tgtEl>
                                        <p:attrNameLst>
                                          <p:attrName>ppt_x</p:attrName>
                                        </p:attrNameLst>
                                      </p:cBhvr>
                                      <p:tavLst>
                                        <p:tav tm="0">
                                          <p:val>
                                            <p:strVal val="#ppt_x"/>
                                          </p:val>
                                        </p:tav>
                                        <p:tav tm="100000">
                                          <p:val>
                                            <p:strVal val="#ppt_x"/>
                                          </p:val>
                                        </p:tav>
                                      </p:tavLst>
                                    </p:anim>
                                    <p:anim calcmode="lin" valueType="num">
                                      <p:cBhvr additive="base">
                                        <p:cTn id="14" dur="500" fill="hold"/>
                                        <p:tgtEl>
                                          <p:spTgt spid="12800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2800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28038"/>
                                        </p:tgtEl>
                                        <p:attrNameLst>
                                          <p:attrName>style.visibility</p:attrName>
                                        </p:attrNameLst>
                                      </p:cBhvr>
                                      <p:to>
                                        <p:strVal val="visible"/>
                                      </p:to>
                                    </p:set>
                                    <p:anim calcmode="lin" valueType="num">
                                      <p:cBhvr additive="base">
                                        <p:cTn id="23" dur="500" fill="hold"/>
                                        <p:tgtEl>
                                          <p:spTgt spid="128038"/>
                                        </p:tgtEl>
                                        <p:attrNameLst>
                                          <p:attrName>ppt_x</p:attrName>
                                        </p:attrNameLst>
                                      </p:cBhvr>
                                      <p:tavLst>
                                        <p:tav tm="0">
                                          <p:val>
                                            <p:strVal val="#ppt_x"/>
                                          </p:val>
                                        </p:tav>
                                        <p:tav tm="100000">
                                          <p:val>
                                            <p:strVal val="#ppt_x"/>
                                          </p:val>
                                        </p:tav>
                                      </p:tavLst>
                                    </p:anim>
                                    <p:anim calcmode="lin" valueType="num">
                                      <p:cBhvr additive="base">
                                        <p:cTn id="24" dur="500" fill="hold"/>
                                        <p:tgtEl>
                                          <p:spTgt spid="128038"/>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8040"/>
                                        </p:tgtEl>
                                        <p:attrNameLst>
                                          <p:attrName>style.visibility</p:attrName>
                                        </p:attrNameLst>
                                      </p:cBhvr>
                                      <p:to>
                                        <p:strVal val="visible"/>
                                      </p:to>
                                    </p:set>
                                    <p:anim calcmode="lin" valueType="num">
                                      <p:cBhvr additive="base">
                                        <p:cTn id="29" dur="500" fill="hold"/>
                                        <p:tgtEl>
                                          <p:spTgt spid="128040"/>
                                        </p:tgtEl>
                                        <p:attrNameLst>
                                          <p:attrName>ppt_x</p:attrName>
                                        </p:attrNameLst>
                                      </p:cBhvr>
                                      <p:tavLst>
                                        <p:tav tm="0">
                                          <p:val>
                                            <p:strVal val="#ppt_x"/>
                                          </p:val>
                                        </p:tav>
                                        <p:tav tm="100000">
                                          <p:val>
                                            <p:strVal val="#ppt_x"/>
                                          </p:val>
                                        </p:tav>
                                      </p:tavLst>
                                    </p:anim>
                                    <p:anim calcmode="lin" valueType="num">
                                      <p:cBhvr additive="base">
                                        <p:cTn id="30" dur="500" fill="hold"/>
                                        <p:tgtEl>
                                          <p:spTgt spid="128040"/>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28039"/>
                                        </p:tgtEl>
                                        <p:attrNameLst>
                                          <p:attrName>style.visibility</p:attrName>
                                        </p:attrNameLst>
                                      </p:cBhvr>
                                      <p:to>
                                        <p:strVal val="visible"/>
                                      </p:to>
                                    </p:set>
                                    <p:anim calcmode="lin" valueType="num">
                                      <p:cBhvr additive="base">
                                        <p:cTn id="35" dur="500" fill="hold"/>
                                        <p:tgtEl>
                                          <p:spTgt spid="128039"/>
                                        </p:tgtEl>
                                        <p:attrNameLst>
                                          <p:attrName>ppt_x</p:attrName>
                                        </p:attrNameLst>
                                      </p:cBhvr>
                                      <p:tavLst>
                                        <p:tav tm="0">
                                          <p:val>
                                            <p:strVal val="#ppt_x"/>
                                          </p:val>
                                        </p:tav>
                                        <p:tav tm="100000">
                                          <p:val>
                                            <p:strVal val="#ppt_x"/>
                                          </p:val>
                                        </p:tav>
                                      </p:tavLst>
                                    </p:anim>
                                    <p:anim calcmode="lin" valueType="num">
                                      <p:cBhvr additive="base">
                                        <p:cTn id="36" dur="500" fill="hold"/>
                                        <p:tgtEl>
                                          <p:spTgt spid="1280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37" grpId="0" autoUpdateAnimBg="0"/>
      <p:bldP spid="128038" grpId="0" autoUpdateAnimBg="0"/>
      <p:bldP spid="128039" grpId="0" autoUpdateAnimBg="0"/>
      <p:bldP spid="128040"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9026" name="Group 2"/>
          <p:cNvGrpSpPr>
            <a:grpSpLocks/>
          </p:cNvGrpSpPr>
          <p:nvPr/>
        </p:nvGrpSpPr>
        <p:grpSpPr bwMode="auto">
          <a:xfrm>
            <a:off x="1891146" y="963613"/>
            <a:ext cx="8382000" cy="957262"/>
            <a:chOff x="240" y="427"/>
            <a:chExt cx="5280" cy="603"/>
          </a:xfrm>
        </p:grpSpPr>
        <p:sp>
          <p:nvSpPr>
            <p:cNvPr id="129027" name="Text Box 3"/>
            <p:cNvSpPr txBox="1">
              <a:spLocks noChangeArrowheads="1"/>
            </p:cNvSpPr>
            <p:nvPr/>
          </p:nvSpPr>
          <p:spPr bwMode="auto">
            <a:xfrm>
              <a:off x="240" y="427"/>
              <a:ext cx="5280" cy="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spcBef>
                  <a:spcPct val="50000"/>
                </a:spcBef>
              </a:pPr>
              <a:r>
                <a:rPr kumimoji="1" lang="en-US" altLang="zh-CN" sz="2000" dirty="0" smtClean="0">
                  <a:solidFill>
                    <a:srgbClr val="3333FF"/>
                  </a:solidFill>
                  <a:latin typeface="Times New Roman" panose="02020603050405020304" pitchFamily="18" charset="0"/>
                </a:rPr>
                <a:t>          Since             </a:t>
              </a:r>
              <a:r>
                <a:rPr kumimoji="1" lang="en-US" altLang="zh-CN" sz="2000" dirty="0">
                  <a:solidFill>
                    <a:srgbClr val="3333FF"/>
                  </a:solidFill>
                  <a:latin typeface="Times New Roman" panose="02020603050405020304" pitchFamily="18" charset="0"/>
                </a:rPr>
                <a:t>and                       , the</a:t>
              </a:r>
              <a:r>
                <a:rPr kumimoji="1" lang="en-US" altLang="zh-CN" sz="2000" dirty="0">
                  <a:solidFill>
                    <a:srgbClr val="FF0000"/>
                  </a:solidFill>
                  <a:latin typeface="Times New Roman" panose="02020603050405020304" pitchFamily="18" charset="0"/>
                </a:rPr>
                <a:t> lower</a:t>
              </a:r>
              <a:r>
                <a:rPr kumimoji="1" lang="en-US" altLang="zh-CN" sz="2000" dirty="0">
                  <a:solidFill>
                    <a:srgbClr val="3333FF"/>
                  </a:solidFill>
                  <a:latin typeface="Times New Roman" panose="02020603050405020304" pitchFamily="18" charset="0"/>
                </a:rPr>
                <a:t> order </a:t>
              </a:r>
              <a:r>
                <a:rPr kumimoji="1" lang="en-US" altLang="zh-CN" sz="2000" dirty="0" smtClean="0">
                  <a:solidFill>
                    <a:srgbClr val="3333FF"/>
                  </a:solidFill>
                  <a:latin typeface="Times New Roman" panose="02020603050405020304" pitchFamily="18" charset="0"/>
                </a:rPr>
                <a:t>terms of        </a:t>
              </a:r>
              <a:r>
                <a:rPr kumimoji="1" lang="en-US" altLang="zh-CN" sz="2000" dirty="0">
                  <a:solidFill>
                    <a:srgbClr val="3333FF"/>
                  </a:solidFill>
                  <a:latin typeface="Times New Roman" panose="02020603050405020304" pitchFamily="18" charset="0"/>
                </a:rPr>
                <a:t>can be omitted, and                , we have</a:t>
              </a:r>
              <a:endParaRPr kumimoji="1" lang="en-US" altLang="zh-CN" sz="2000" dirty="0">
                <a:solidFill>
                  <a:srgbClr val="3333FF"/>
                </a:solidFill>
                <a:latin typeface="楷体_GB2312" pitchFamily="49" charset="-122"/>
                <a:ea typeface="楷体_GB2312" pitchFamily="49" charset="-122"/>
              </a:endParaRPr>
            </a:p>
          </p:txBody>
        </p:sp>
        <p:graphicFrame>
          <p:nvGraphicFramePr>
            <p:cNvPr id="129028" name="Object 4"/>
            <p:cNvGraphicFramePr>
              <a:graphicFrameLocks noChangeAspect="1"/>
            </p:cNvGraphicFramePr>
            <p:nvPr>
              <p:extLst>
                <p:ext uri="{D42A27DB-BD31-4B8C-83A1-F6EECF244321}">
                  <p14:modId xmlns:p14="http://schemas.microsoft.com/office/powerpoint/2010/main" val="2919776324"/>
                </p:ext>
              </p:extLst>
            </p:nvPr>
          </p:nvGraphicFramePr>
          <p:xfrm>
            <a:off x="1052" y="541"/>
            <a:ext cx="448" cy="171"/>
          </p:xfrm>
          <a:graphic>
            <a:graphicData uri="http://schemas.openxmlformats.org/presentationml/2006/ole">
              <mc:AlternateContent xmlns:mc="http://schemas.openxmlformats.org/markup-compatibility/2006">
                <mc:Choice xmlns:v="urn:schemas-microsoft-com:vml" Requires="v">
                  <p:oleObj spid="_x0000_s364770" name="Equation" r:id="rId3" imgW="444240" imgH="177480" progId="Equation.3">
                    <p:embed/>
                  </p:oleObj>
                </mc:Choice>
                <mc:Fallback>
                  <p:oleObj name="Equation" r:id="rId3" imgW="444240" imgH="177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2" y="541"/>
                          <a:ext cx="448" cy="1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9029" name="Object 5"/>
            <p:cNvGraphicFramePr>
              <a:graphicFrameLocks noChangeAspect="1"/>
            </p:cNvGraphicFramePr>
            <p:nvPr>
              <p:extLst>
                <p:ext uri="{D42A27DB-BD31-4B8C-83A1-F6EECF244321}">
                  <p14:modId xmlns:p14="http://schemas.microsoft.com/office/powerpoint/2010/main" val="3618156362"/>
                </p:ext>
              </p:extLst>
            </p:nvPr>
          </p:nvGraphicFramePr>
          <p:xfrm>
            <a:off x="1824" y="469"/>
            <a:ext cx="905" cy="373"/>
          </p:xfrm>
          <a:graphic>
            <a:graphicData uri="http://schemas.openxmlformats.org/presentationml/2006/ole">
              <mc:AlternateContent xmlns:mc="http://schemas.openxmlformats.org/markup-compatibility/2006">
                <mc:Choice xmlns:v="urn:schemas-microsoft-com:vml" Requires="v">
                  <p:oleObj spid="_x0000_s364771" name="Equation" r:id="rId5" imgW="888840" imgH="393480" progId="Equation.3">
                    <p:embed/>
                  </p:oleObj>
                </mc:Choice>
                <mc:Fallback>
                  <p:oleObj name="Equation" r:id="rId5" imgW="888840" imgH="393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4" y="469"/>
                          <a:ext cx="905" cy="3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9030" name="Object 6"/>
            <p:cNvGraphicFramePr>
              <a:graphicFrameLocks noChangeAspect="1"/>
            </p:cNvGraphicFramePr>
            <p:nvPr>
              <p:extLst>
                <p:ext uri="{D42A27DB-BD31-4B8C-83A1-F6EECF244321}">
                  <p14:modId xmlns:p14="http://schemas.microsoft.com/office/powerpoint/2010/main" val="3525179443"/>
                </p:ext>
              </p:extLst>
            </p:nvPr>
          </p:nvGraphicFramePr>
          <p:xfrm>
            <a:off x="4395" y="452"/>
            <a:ext cx="310" cy="328"/>
          </p:xfrm>
          <a:graphic>
            <a:graphicData uri="http://schemas.openxmlformats.org/presentationml/2006/ole">
              <mc:AlternateContent xmlns:mc="http://schemas.openxmlformats.org/markup-compatibility/2006">
                <mc:Choice xmlns:v="urn:schemas-microsoft-com:vml" Requires="v">
                  <p:oleObj spid="_x0000_s364772" name="Equation" r:id="rId7" imgW="317160" imgH="393480" progId="Equation.3">
                    <p:embed/>
                  </p:oleObj>
                </mc:Choice>
                <mc:Fallback>
                  <p:oleObj name="Equation" r:id="rId7" imgW="317160" imgH="393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95" y="452"/>
                          <a:ext cx="310" cy="3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9031" name="Object 7"/>
            <p:cNvGraphicFramePr>
              <a:graphicFrameLocks noChangeAspect="1"/>
            </p:cNvGraphicFramePr>
            <p:nvPr>
              <p:extLst>
                <p:ext uri="{D42A27DB-BD31-4B8C-83A1-F6EECF244321}">
                  <p14:modId xmlns:p14="http://schemas.microsoft.com/office/powerpoint/2010/main" val="716997280"/>
                </p:ext>
              </p:extLst>
            </p:nvPr>
          </p:nvGraphicFramePr>
          <p:xfrm>
            <a:off x="1170" y="797"/>
            <a:ext cx="576" cy="222"/>
          </p:xfrm>
          <a:graphic>
            <a:graphicData uri="http://schemas.openxmlformats.org/presentationml/2006/ole">
              <mc:AlternateContent xmlns:mc="http://schemas.openxmlformats.org/markup-compatibility/2006">
                <mc:Choice xmlns:v="urn:schemas-microsoft-com:vml" Requires="v">
                  <p:oleObj spid="_x0000_s364773" name="Equation" r:id="rId9" imgW="507960" imgH="203040" progId="Equation.3">
                    <p:embed/>
                  </p:oleObj>
                </mc:Choice>
                <mc:Fallback>
                  <p:oleObj name="Equation" r:id="rId9" imgW="507960" imgH="2030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70" y="797"/>
                          <a:ext cx="576" cy="2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29032" name="Group 8"/>
          <p:cNvGrpSpPr>
            <a:grpSpLocks/>
          </p:cNvGrpSpPr>
          <p:nvPr/>
        </p:nvGrpSpPr>
        <p:grpSpPr bwMode="auto">
          <a:xfrm>
            <a:off x="3124200" y="2109788"/>
            <a:ext cx="5868988" cy="633412"/>
            <a:chOff x="1110" y="1344"/>
            <a:chExt cx="3697" cy="399"/>
          </a:xfrm>
        </p:grpSpPr>
        <p:graphicFrame>
          <p:nvGraphicFramePr>
            <p:cNvPr id="129033" name="Object 9"/>
            <p:cNvGraphicFramePr>
              <a:graphicFrameLocks noChangeAspect="1"/>
            </p:cNvGraphicFramePr>
            <p:nvPr/>
          </p:nvGraphicFramePr>
          <p:xfrm>
            <a:off x="1110" y="1344"/>
            <a:ext cx="1139" cy="391"/>
          </p:xfrm>
          <a:graphic>
            <a:graphicData uri="http://schemas.openxmlformats.org/presentationml/2006/ole">
              <mc:AlternateContent xmlns:mc="http://schemas.openxmlformats.org/markup-compatibility/2006">
                <mc:Choice xmlns:v="urn:schemas-microsoft-com:vml" Requires="v">
                  <p:oleObj spid="_x0000_s364774" name="Equation" r:id="rId11" imgW="1143000" imgH="393480" progId="Equation.3">
                    <p:embed/>
                  </p:oleObj>
                </mc:Choice>
                <mc:Fallback>
                  <p:oleObj name="Equation" r:id="rId11" imgW="1143000" imgH="3934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10" y="1344"/>
                          <a:ext cx="1139" cy="39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9034" name="Object 10"/>
            <p:cNvGraphicFramePr>
              <a:graphicFrameLocks noChangeAspect="1"/>
            </p:cNvGraphicFramePr>
            <p:nvPr/>
          </p:nvGraphicFramePr>
          <p:xfrm>
            <a:off x="2316" y="1352"/>
            <a:ext cx="1031" cy="387"/>
          </p:xfrm>
          <a:graphic>
            <a:graphicData uri="http://schemas.openxmlformats.org/presentationml/2006/ole">
              <mc:AlternateContent xmlns:mc="http://schemas.openxmlformats.org/markup-compatibility/2006">
                <mc:Choice xmlns:v="urn:schemas-microsoft-com:vml" Requires="v">
                  <p:oleObj spid="_x0000_s364775" name="Equation" r:id="rId13" imgW="1041120" imgH="393480" progId="Equation.3">
                    <p:embed/>
                  </p:oleObj>
                </mc:Choice>
                <mc:Fallback>
                  <p:oleObj name="Equation" r:id="rId13" imgW="1041120" imgH="39348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16" y="1352"/>
                          <a:ext cx="1031" cy="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9035" name="Object 11"/>
            <p:cNvGraphicFramePr>
              <a:graphicFrameLocks noChangeAspect="1"/>
            </p:cNvGraphicFramePr>
            <p:nvPr/>
          </p:nvGraphicFramePr>
          <p:xfrm>
            <a:off x="3756" y="1352"/>
            <a:ext cx="1051" cy="391"/>
          </p:xfrm>
          <a:graphic>
            <a:graphicData uri="http://schemas.openxmlformats.org/presentationml/2006/ole">
              <mc:AlternateContent xmlns:mc="http://schemas.openxmlformats.org/markup-compatibility/2006">
                <mc:Choice xmlns:v="urn:schemas-microsoft-com:vml" Requires="v">
                  <p:oleObj spid="_x0000_s364776" name="Equation" r:id="rId15" imgW="1054080" imgH="393480" progId="Equation.3">
                    <p:embed/>
                  </p:oleObj>
                </mc:Choice>
                <mc:Fallback>
                  <p:oleObj name="Equation" r:id="rId15" imgW="1054080" imgH="39348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56" y="1352"/>
                          <a:ext cx="1051" cy="39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29036" name="Text Box 12"/>
          <p:cNvSpPr txBox="1">
            <a:spLocks noChangeArrowheads="1"/>
          </p:cNvSpPr>
          <p:nvPr/>
        </p:nvSpPr>
        <p:spPr bwMode="auto">
          <a:xfrm>
            <a:off x="2133600" y="2928211"/>
            <a:ext cx="7543800" cy="123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pPr>
            <a:r>
              <a:rPr kumimoji="1" lang="zh-CN" altLang="en-US" sz="2000" dirty="0">
                <a:solidFill>
                  <a:srgbClr val="3333FF"/>
                </a:solidFill>
                <a:latin typeface="Times New Roman" panose="02020603050405020304" pitchFamily="18" charset="0"/>
                <a:ea typeface="楷体_GB2312" pitchFamily="49" charset="-122"/>
              </a:rPr>
              <a:t>      </a:t>
            </a:r>
            <a:r>
              <a:rPr kumimoji="1" lang="en-US" altLang="zh-CN" sz="2000" dirty="0">
                <a:solidFill>
                  <a:srgbClr val="3333FF"/>
                </a:solidFill>
                <a:latin typeface="Times New Roman" panose="02020603050405020304" pitchFamily="18" charset="0"/>
              </a:rPr>
              <a:t>Comparing the above equation to those for </a:t>
            </a:r>
            <a:r>
              <a:rPr kumimoji="1" lang="en-US" altLang="zh-CN" sz="2000" dirty="0">
                <a:solidFill>
                  <a:srgbClr val="FF0000"/>
                </a:solidFill>
                <a:latin typeface="Times New Roman" panose="02020603050405020304" pitchFamily="18" charset="0"/>
              </a:rPr>
              <a:t>static</a:t>
            </a:r>
            <a:r>
              <a:rPr kumimoji="1" lang="en-US" altLang="zh-CN" sz="2000" dirty="0">
                <a:solidFill>
                  <a:srgbClr val="3333FF"/>
                </a:solidFill>
                <a:latin typeface="Times New Roman" panose="02020603050405020304" pitchFamily="18" charset="0"/>
              </a:rPr>
              <a:t> fields, we see that they are just the magnetic field produced by the </a:t>
            </a:r>
            <a:r>
              <a:rPr kumimoji="1" lang="en-US" altLang="zh-CN" sz="2000" dirty="0">
                <a:solidFill>
                  <a:srgbClr val="FF0000"/>
                </a:solidFill>
                <a:latin typeface="Times New Roman" panose="02020603050405020304" pitchFamily="18" charset="0"/>
              </a:rPr>
              <a:t>steady</a:t>
            </a:r>
            <a:r>
              <a:rPr kumimoji="1" lang="en-US" altLang="zh-CN" sz="2000" dirty="0">
                <a:solidFill>
                  <a:srgbClr val="3333FF"/>
                </a:solidFill>
                <a:latin typeface="Times New Roman" panose="02020603050405020304" pitchFamily="18" charset="0"/>
              </a:rPr>
              <a:t> electric current element </a:t>
            </a:r>
            <a:r>
              <a:rPr kumimoji="1" lang="en-US" altLang="zh-CN" sz="2000" i="1" dirty="0">
                <a:solidFill>
                  <a:schemeClr val="tx2"/>
                </a:solidFill>
                <a:latin typeface="Times New Roman" panose="02020603050405020304" pitchFamily="18" charset="0"/>
                <a:ea typeface="楷体_GB2312" pitchFamily="49" charset="-122"/>
              </a:rPr>
              <a:t>Il </a:t>
            </a:r>
            <a:r>
              <a:rPr kumimoji="1" lang="en-US" altLang="zh-CN" sz="2000" dirty="0">
                <a:solidFill>
                  <a:srgbClr val="3333FF"/>
                </a:solidFill>
                <a:latin typeface="Times New Roman" panose="02020603050405020304" pitchFamily="18" charset="0"/>
              </a:rPr>
              <a:t>and the electric field by the </a:t>
            </a:r>
            <a:r>
              <a:rPr kumimoji="1" lang="en-US" altLang="zh-CN" sz="2000" dirty="0">
                <a:solidFill>
                  <a:srgbClr val="FF0000"/>
                </a:solidFill>
                <a:latin typeface="Times New Roman" panose="02020603050405020304" pitchFamily="18" charset="0"/>
              </a:rPr>
              <a:t>electric dipole</a:t>
            </a:r>
            <a:r>
              <a:rPr kumimoji="1" lang="en-US" altLang="zh-CN" sz="2000" dirty="0">
                <a:solidFill>
                  <a:srgbClr val="3333FF"/>
                </a:solidFill>
                <a:latin typeface="Times New Roman" panose="02020603050405020304" pitchFamily="18" charset="0"/>
              </a:rPr>
              <a:t> </a:t>
            </a:r>
            <a:r>
              <a:rPr kumimoji="1" lang="en-US" altLang="zh-CN" sz="2000" i="1" dirty="0" err="1">
                <a:solidFill>
                  <a:schemeClr val="tx2"/>
                </a:solidFill>
                <a:latin typeface="Times New Roman" panose="02020603050405020304" pitchFamily="18" charset="0"/>
                <a:ea typeface="楷体_GB2312" pitchFamily="49" charset="-122"/>
              </a:rPr>
              <a:t>ql</a:t>
            </a:r>
            <a:r>
              <a:rPr kumimoji="1" lang="en-US" altLang="zh-CN" sz="2000" i="1" dirty="0">
                <a:solidFill>
                  <a:schemeClr val="tx2"/>
                </a:solidFill>
                <a:latin typeface="Times New Roman" panose="02020603050405020304" pitchFamily="18" charset="0"/>
                <a:ea typeface="楷体_GB2312" pitchFamily="49" charset="-122"/>
              </a:rPr>
              <a:t> </a:t>
            </a:r>
            <a:r>
              <a:rPr kumimoji="1" lang="en-US" altLang="zh-CN" sz="2000" dirty="0">
                <a:solidFill>
                  <a:srgbClr val="3333FF"/>
                </a:solidFill>
                <a:latin typeface="Times New Roman" panose="02020603050405020304" pitchFamily="18" charset="0"/>
              </a:rPr>
              <a:t>.</a:t>
            </a:r>
            <a:r>
              <a:rPr kumimoji="1" lang="en-US" altLang="zh-CN" sz="2000" dirty="0">
                <a:solidFill>
                  <a:srgbClr val="000000"/>
                </a:solidFill>
                <a:latin typeface="Times New Roman" panose="02020603050405020304" pitchFamily="18" charset="0"/>
              </a:rPr>
              <a:t> </a:t>
            </a:r>
            <a:r>
              <a:rPr kumimoji="1" lang="en-US" altLang="zh-CN" sz="2000" dirty="0">
                <a:solidFill>
                  <a:srgbClr val="3333FF"/>
                </a:solidFill>
                <a:latin typeface="Times New Roman" panose="02020603050405020304" pitchFamily="18" charset="0"/>
                <a:ea typeface="楷体_GB2312" pitchFamily="49" charset="-122"/>
              </a:rPr>
              <a:t> </a:t>
            </a:r>
          </a:p>
        </p:txBody>
      </p:sp>
      <p:sp>
        <p:nvSpPr>
          <p:cNvPr id="129039" name="AutoShape 15">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29040" name="AutoShape 16">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7" name="文本框 16"/>
          <p:cNvSpPr txBox="1"/>
          <p:nvPr/>
        </p:nvSpPr>
        <p:spPr>
          <a:xfrm>
            <a:off x="325728" y="733426"/>
            <a:ext cx="1330036" cy="523220"/>
          </a:xfrm>
          <a:prstGeom prst="rect">
            <a:avLst/>
          </a:prstGeom>
          <a:noFill/>
        </p:spPr>
        <p:txBody>
          <a:bodyPr wrap="square" rtlCol="0">
            <a:spAutoFit/>
          </a:bodyPr>
          <a:lstStyle/>
          <a:p>
            <a:r>
              <a:rPr lang="en-US" altLang="zh-CN" sz="2800" b="1" i="1" dirty="0" smtClean="0">
                <a:solidFill>
                  <a:schemeClr val="bg1"/>
                </a:solidFill>
              </a:rPr>
              <a:t>Fields</a:t>
            </a:r>
            <a:endParaRPr lang="zh-CN" altLang="en-US" sz="2800" b="1" i="1" dirty="0">
              <a:solidFill>
                <a:schemeClr val="bg1"/>
              </a:solidFill>
            </a:endParaRPr>
          </a:p>
        </p:txBody>
      </p:sp>
      <p:sp>
        <p:nvSpPr>
          <p:cNvPr id="2" name="矩形 1"/>
          <p:cNvSpPr/>
          <p:nvPr/>
        </p:nvSpPr>
        <p:spPr>
          <a:xfrm>
            <a:off x="1655764" y="281211"/>
            <a:ext cx="5522153" cy="523220"/>
          </a:xfrm>
          <a:prstGeom prst="rect">
            <a:avLst/>
          </a:prstGeom>
        </p:spPr>
        <p:txBody>
          <a:bodyPr wrap="none">
            <a:spAutoFit/>
          </a:bodyPr>
          <a:lstStyle/>
          <a:p>
            <a:r>
              <a:rPr kumimoji="1" lang="en-US" altLang="zh-CN" sz="2800" b="1" dirty="0">
                <a:solidFill>
                  <a:srgbClr val="FF0000"/>
                </a:solidFill>
                <a:latin typeface="Times New Roman" panose="02020603050405020304" pitchFamily="18" charset="0"/>
              </a:rPr>
              <a:t>Near-zone </a:t>
            </a:r>
            <a:r>
              <a:rPr kumimoji="1" lang="en-US" altLang="zh-CN" sz="2800" b="1" dirty="0" smtClean="0">
                <a:solidFill>
                  <a:srgbClr val="FF0000"/>
                </a:solidFill>
                <a:latin typeface="Times New Roman" panose="02020603050405020304" pitchFamily="18" charset="0"/>
              </a:rPr>
              <a:t>field (</a:t>
            </a:r>
            <a:r>
              <a:rPr kumimoji="1" lang="en-US" altLang="zh-CN" sz="2800" dirty="0" smtClean="0">
                <a:solidFill>
                  <a:srgbClr val="FF0000"/>
                </a:solidFill>
                <a:latin typeface="Times New Roman" panose="02020603050405020304" pitchFamily="18" charset="0"/>
              </a:rPr>
              <a:t>quasi-static field</a:t>
            </a:r>
            <a:r>
              <a:rPr kumimoji="1" lang="en-US" altLang="zh-CN" sz="2800" dirty="0" smtClean="0">
                <a:solidFill>
                  <a:srgbClr val="3333FF"/>
                </a:solidFill>
                <a:latin typeface="Times New Roman" panose="02020603050405020304" pitchFamily="18" charset="0"/>
              </a:rPr>
              <a:t> </a:t>
            </a:r>
            <a:r>
              <a:rPr kumimoji="1" lang="en-US" altLang="zh-CN" sz="2800" b="1" dirty="0" smtClean="0">
                <a:solidFill>
                  <a:srgbClr val="FF0000"/>
                </a:solidFill>
                <a:latin typeface="Times New Roman" panose="02020603050405020304" pitchFamily="18" charset="0"/>
              </a:rPr>
              <a:t>):</a:t>
            </a:r>
            <a:r>
              <a:rPr kumimoji="1" lang="en-US" altLang="zh-CN" sz="2800" b="1" dirty="0" smtClean="0">
                <a:solidFill>
                  <a:srgbClr val="3333FF"/>
                </a:solidFill>
                <a:latin typeface="Times New Roman" panose="02020603050405020304" pitchFamily="18" charset="0"/>
              </a:rPr>
              <a:t> </a:t>
            </a:r>
            <a:endParaRPr lang="zh-CN" altLang="en-US" sz="2800" b="1" dirty="0"/>
          </a:p>
        </p:txBody>
      </p:sp>
      <p:grpSp>
        <p:nvGrpSpPr>
          <p:cNvPr id="19" name="Group 2"/>
          <p:cNvGrpSpPr>
            <a:grpSpLocks/>
          </p:cNvGrpSpPr>
          <p:nvPr/>
        </p:nvGrpSpPr>
        <p:grpSpPr bwMode="auto">
          <a:xfrm>
            <a:off x="2286000" y="4246415"/>
            <a:ext cx="7620000" cy="1463675"/>
            <a:chOff x="384" y="470"/>
            <a:chExt cx="4800" cy="922"/>
          </a:xfrm>
        </p:grpSpPr>
        <p:sp>
          <p:nvSpPr>
            <p:cNvPr id="20" name="Text Box 3"/>
            <p:cNvSpPr txBox="1">
              <a:spLocks noChangeArrowheads="1"/>
            </p:cNvSpPr>
            <p:nvPr/>
          </p:nvSpPr>
          <p:spPr bwMode="auto">
            <a:xfrm>
              <a:off x="384" y="470"/>
              <a:ext cx="4800" cy="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kumimoji="1" lang="zh-CN" altLang="en-US" sz="2000" dirty="0">
                  <a:solidFill>
                    <a:srgbClr val="3333FF"/>
                  </a:solidFill>
                  <a:latin typeface="宋体" panose="02010600030101010101" pitchFamily="2" charset="-122"/>
                  <a:ea typeface="楷体_GB2312" pitchFamily="49" charset="-122"/>
                </a:rPr>
                <a:t>    </a:t>
              </a:r>
              <a:r>
                <a:rPr kumimoji="1" lang="en-US" altLang="zh-CN" sz="2000" dirty="0">
                  <a:solidFill>
                    <a:srgbClr val="3333FF"/>
                  </a:solidFill>
                  <a:latin typeface="Times New Roman" panose="02020603050405020304" pitchFamily="18" charset="0"/>
                </a:rPr>
                <a:t>The electric field and the magnetic field have a phase difference of     , so that the </a:t>
              </a:r>
              <a:r>
                <a:rPr kumimoji="1" lang="en-US" altLang="zh-CN" sz="2000" dirty="0">
                  <a:solidFill>
                    <a:srgbClr val="FF0000"/>
                  </a:solidFill>
                  <a:latin typeface="Times New Roman" panose="02020603050405020304" pitchFamily="18" charset="0"/>
                </a:rPr>
                <a:t>real part</a:t>
              </a:r>
              <a:r>
                <a:rPr kumimoji="1" lang="en-US" altLang="zh-CN" sz="2000" dirty="0">
                  <a:solidFill>
                    <a:srgbClr val="3333FF"/>
                  </a:solidFill>
                  <a:latin typeface="Times New Roman" panose="02020603050405020304" pitchFamily="18" charset="0"/>
                </a:rPr>
                <a:t> of the complex energy flow density vector is </a:t>
              </a:r>
              <a:r>
                <a:rPr kumimoji="1" lang="en-US" altLang="zh-CN" sz="2000" dirty="0">
                  <a:solidFill>
                    <a:srgbClr val="FF0000"/>
                  </a:solidFill>
                  <a:latin typeface="Times New Roman" panose="02020603050405020304" pitchFamily="18" charset="0"/>
                </a:rPr>
                <a:t>zero</a:t>
              </a:r>
              <a:r>
                <a:rPr kumimoji="1" lang="en-US" altLang="zh-CN" sz="2000" dirty="0">
                  <a:solidFill>
                    <a:srgbClr val="3333FF"/>
                  </a:solidFill>
                  <a:latin typeface="Times New Roman" panose="02020603050405020304" pitchFamily="18" charset="0"/>
                </a:rPr>
                <a:t>. </a:t>
              </a:r>
              <a:endParaRPr kumimoji="1" lang="en-US" altLang="zh-CN" sz="2000" dirty="0">
                <a:solidFill>
                  <a:srgbClr val="3333FF"/>
                </a:solidFill>
                <a:latin typeface="Times New Roman" panose="02020603050405020304" pitchFamily="18" charset="0"/>
                <a:ea typeface="楷体_GB2312" pitchFamily="49" charset="-122"/>
              </a:endParaRPr>
            </a:p>
          </p:txBody>
        </p:sp>
        <p:graphicFrame>
          <p:nvGraphicFramePr>
            <p:cNvPr id="21" name="Object 4"/>
            <p:cNvGraphicFramePr>
              <a:graphicFrameLocks noChangeAspect="1"/>
            </p:cNvGraphicFramePr>
            <p:nvPr/>
          </p:nvGraphicFramePr>
          <p:xfrm>
            <a:off x="611" y="768"/>
            <a:ext cx="155" cy="411"/>
          </p:xfrm>
          <a:graphic>
            <a:graphicData uri="http://schemas.openxmlformats.org/presentationml/2006/ole">
              <mc:AlternateContent xmlns:mc="http://schemas.openxmlformats.org/markup-compatibility/2006">
                <mc:Choice xmlns:v="urn:schemas-microsoft-com:vml" Requires="v">
                  <p:oleObj spid="_x0000_s364777" name="Equation" r:id="rId17" imgW="152280" imgH="393480" progId="Equation.3">
                    <p:embed/>
                  </p:oleObj>
                </mc:Choice>
                <mc:Fallback>
                  <p:oleObj name="Equation" r:id="rId17" imgW="152280" imgH="393480" progId="Equation.3">
                    <p:embed/>
                    <p:pic>
                      <p:nvPicPr>
                        <p:cNvPr id="130052" name="Object 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11" y="768"/>
                          <a:ext cx="155" cy="4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2" name="Text Box 5"/>
          <p:cNvSpPr txBox="1">
            <a:spLocks noChangeArrowheads="1"/>
          </p:cNvSpPr>
          <p:nvPr/>
        </p:nvSpPr>
        <p:spPr bwMode="auto">
          <a:xfrm>
            <a:off x="2438400" y="5670544"/>
            <a:ext cx="72390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kumimoji="1" lang="zh-CN" altLang="en-US" sz="2000" dirty="0">
                <a:solidFill>
                  <a:srgbClr val="3333FF"/>
                </a:solidFill>
                <a:latin typeface="Times New Roman" panose="02020603050405020304" pitchFamily="18" charset="0"/>
              </a:rPr>
              <a:t>       </a:t>
            </a:r>
            <a:r>
              <a:rPr kumimoji="1" lang="en-US" altLang="zh-CN" sz="2000" dirty="0">
                <a:solidFill>
                  <a:srgbClr val="3333FF"/>
                </a:solidFill>
                <a:latin typeface="Times New Roman" panose="02020603050405020304" pitchFamily="18" charset="0"/>
              </a:rPr>
              <a:t>The energy is bound around the source, and accordingly the near-zone fields are also called </a:t>
            </a:r>
            <a:r>
              <a:rPr kumimoji="1" lang="en-US" altLang="zh-CN" sz="2000" dirty="0">
                <a:solidFill>
                  <a:srgbClr val="FF0000"/>
                </a:solidFill>
                <a:latin typeface="Times New Roman" panose="02020603050405020304" pitchFamily="18" charset="0"/>
              </a:rPr>
              <a:t>bound</a:t>
            </a:r>
            <a:r>
              <a:rPr kumimoji="1" lang="en-US" altLang="zh-CN" sz="2000" dirty="0">
                <a:solidFill>
                  <a:srgbClr val="3333FF"/>
                </a:solidFill>
                <a:latin typeface="Times New Roman" panose="02020603050405020304" pitchFamily="18" charset="0"/>
              </a:rPr>
              <a:t> fields.</a:t>
            </a:r>
            <a:r>
              <a:rPr kumimoji="1" lang="en-US" altLang="zh-CN" sz="2000" dirty="0">
                <a:solidFill>
                  <a:srgbClr val="3333FF"/>
                </a:solidFill>
                <a:latin typeface="Times New Roman" panose="02020603050405020304" pitchFamily="18" charset="0"/>
                <a:ea typeface="楷体_GB2312" pitchFamily="49" charset="-122"/>
              </a:rPr>
              <a:t> </a:t>
            </a:r>
            <a:endParaRPr kumimoji="1" lang="en-US" altLang="zh-CN" sz="2000" dirty="0">
              <a:solidFill>
                <a:srgbClr val="3333FF"/>
              </a:solidFill>
              <a:latin typeface="Times New Roman" panose="02020603050405020304" pitchFamily="18" charset="0"/>
            </a:endParaRPr>
          </a:p>
        </p:txBody>
      </p:sp>
    </p:spTree>
    <p:extLst>
      <p:ext uri="{BB962C8B-B14F-4D97-AF65-F5344CB8AC3E}">
        <p14:creationId xmlns:p14="http://schemas.microsoft.com/office/powerpoint/2010/main" val="39873193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129026"/>
                                        </p:tgtEl>
                                        <p:attrNameLst>
                                          <p:attrName>style.visibility</p:attrName>
                                        </p:attrNameLst>
                                      </p:cBhvr>
                                      <p:to>
                                        <p:strVal val="visible"/>
                                      </p:to>
                                    </p:set>
                                    <p:anim calcmode="lin" valueType="num">
                                      <p:cBhvr additive="base">
                                        <p:cTn id="7" dur="500" fill="hold"/>
                                        <p:tgtEl>
                                          <p:spTgt spid="129026"/>
                                        </p:tgtEl>
                                        <p:attrNameLst>
                                          <p:attrName>ppt_x</p:attrName>
                                        </p:attrNameLst>
                                      </p:cBhvr>
                                      <p:tavLst>
                                        <p:tav tm="0">
                                          <p:val>
                                            <p:strVal val="#ppt_x"/>
                                          </p:val>
                                        </p:tav>
                                        <p:tav tm="100000">
                                          <p:val>
                                            <p:strVal val="#ppt_x"/>
                                          </p:val>
                                        </p:tav>
                                      </p:tavLst>
                                    </p:anim>
                                    <p:anim calcmode="lin" valueType="num">
                                      <p:cBhvr additive="base">
                                        <p:cTn id="8" dur="500" fill="hold"/>
                                        <p:tgtEl>
                                          <p:spTgt spid="129026"/>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29032"/>
                                        </p:tgtEl>
                                        <p:attrNameLst>
                                          <p:attrName>style.visibility</p:attrName>
                                        </p:attrNameLst>
                                      </p:cBhvr>
                                      <p:to>
                                        <p:strVal val="visible"/>
                                      </p:to>
                                    </p:set>
                                    <p:anim calcmode="lin" valueType="num">
                                      <p:cBhvr additive="base">
                                        <p:cTn id="13" dur="500" fill="hold"/>
                                        <p:tgtEl>
                                          <p:spTgt spid="129032"/>
                                        </p:tgtEl>
                                        <p:attrNameLst>
                                          <p:attrName>ppt_x</p:attrName>
                                        </p:attrNameLst>
                                      </p:cBhvr>
                                      <p:tavLst>
                                        <p:tav tm="0">
                                          <p:val>
                                            <p:strVal val="#ppt_x"/>
                                          </p:val>
                                        </p:tav>
                                        <p:tav tm="100000">
                                          <p:val>
                                            <p:strVal val="#ppt_x"/>
                                          </p:val>
                                        </p:tav>
                                      </p:tavLst>
                                    </p:anim>
                                    <p:anim calcmode="lin" valueType="num">
                                      <p:cBhvr additive="base">
                                        <p:cTn id="14" dur="500" fill="hold"/>
                                        <p:tgtEl>
                                          <p:spTgt spid="12903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9036"/>
                                        </p:tgtEl>
                                        <p:attrNameLst>
                                          <p:attrName>style.visibility</p:attrName>
                                        </p:attrNameLst>
                                      </p:cBhvr>
                                      <p:to>
                                        <p:strVal val="visible"/>
                                      </p:to>
                                    </p:set>
                                    <p:anim calcmode="lin" valueType="num">
                                      <p:cBhvr additive="base">
                                        <p:cTn id="19" dur="500" fill="hold"/>
                                        <p:tgtEl>
                                          <p:spTgt spid="129036"/>
                                        </p:tgtEl>
                                        <p:attrNameLst>
                                          <p:attrName>ppt_x</p:attrName>
                                        </p:attrNameLst>
                                      </p:cBhvr>
                                      <p:tavLst>
                                        <p:tav tm="0">
                                          <p:val>
                                            <p:strVal val="#ppt_x"/>
                                          </p:val>
                                        </p:tav>
                                        <p:tav tm="100000">
                                          <p:val>
                                            <p:strVal val="#ppt_x"/>
                                          </p:val>
                                        </p:tav>
                                      </p:tavLst>
                                    </p:anim>
                                    <p:anim calcmode="lin" valueType="num">
                                      <p:cBhvr additive="base">
                                        <p:cTn id="20" dur="500" fill="hold"/>
                                        <p:tgtEl>
                                          <p:spTgt spid="12903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ppt_x"/>
                                          </p:val>
                                        </p:tav>
                                        <p:tav tm="100000">
                                          <p:val>
                                            <p:strVal val="#ppt_x"/>
                                          </p:val>
                                        </p:tav>
                                      </p:tavLst>
                                    </p:anim>
                                    <p:anim calcmode="lin" valueType="num">
                                      <p:cBhvr additive="base">
                                        <p:cTn id="3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36" grpId="0" autoUpdateAnimBg="0"/>
      <p:bldP spid="22"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0055" name="Group 7"/>
          <p:cNvGrpSpPr>
            <a:grpSpLocks/>
          </p:cNvGrpSpPr>
          <p:nvPr/>
        </p:nvGrpSpPr>
        <p:grpSpPr bwMode="auto">
          <a:xfrm>
            <a:off x="3096487" y="2105895"/>
            <a:ext cx="4913313" cy="623888"/>
            <a:chOff x="1356" y="1008"/>
            <a:chExt cx="3095" cy="393"/>
          </a:xfrm>
        </p:grpSpPr>
        <p:graphicFrame>
          <p:nvGraphicFramePr>
            <p:cNvPr id="130056" name="Object 8"/>
            <p:cNvGraphicFramePr>
              <a:graphicFrameLocks noChangeAspect="1"/>
            </p:cNvGraphicFramePr>
            <p:nvPr/>
          </p:nvGraphicFramePr>
          <p:xfrm>
            <a:off x="1356" y="1008"/>
            <a:ext cx="1213" cy="393"/>
          </p:xfrm>
          <a:graphic>
            <a:graphicData uri="http://schemas.openxmlformats.org/presentationml/2006/ole">
              <mc:AlternateContent xmlns:mc="http://schemas.openxmlformats.org/markup-compatibility/2006">
                <mc:Choice xmlns:v="urn:schemas-microsoft-com:vml" Requires="v">
                  <p:oleObj spid="_x0000_s365831" name="Equation" r:id="rId3" imgW="1206360" imgH="393480" progId="Equation.3">
                    <p:embed/>
                  </p:oleObj>
                </mc:Choice>
                <mc:Fallback>
                  <p:oleObj name="Equation" r:id="rId3" imgW="1206360" imgH="39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6" y="1008"/>
                          <a:ext cx="1213" cy="39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0057" name="Object 9"/>
            <p:cNvGraphicFramePr>
              <a:graphicFrameLocks noChangeAspect="1"/>
            </p:cNvGraphicFramePr>
            <p:nvPr/>
          </p:nvGraphicFramePr>
          <p:xfrm>
            <a:off x="3180" y="1008"/>
            <a:ext cx="1271" cy="393"/>
          </p:xfrm>
          <a:graphic>
            <a:graphicData uri="http://schemas.openxmlformats.org/presentationml/2006/ole">
              <mc:AlternateContent xmlns:mc="http://schemas.openxmlformats.org/markup-compatibility/2006">
                <mc:Choice xmlns:v="urn:schemas-microsoft-com:vml" Requires="v">
                  <p:oleObj spid="_x0000_s365832" name="Equation" r:id="rId5" imgW="1257120" imgH="393480" progId="Equation.3">
                    <p:embed/>
                  </p:oleObj>
                </mc:Choice>
                <mc:Fallback>
                  <p:oleObj name="Equation" r:id="rId5" imgW="1257120" imgH="393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0" y="1008"/>
                          <a:ext cx="1271" cy="39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30058" name="Group 10"/>
          <p:cNvGrpSpPr>
            <a:grpSpLocks/>
          </p:cNvGrpSpPr>
          <p:nvPr/>
        </p:nvGrpSpPr>
        <p:grpSpPr bwMode="auto">
          <a:xfrm>
            <a:off x="1648686" y="2715495"/>
            <a:ext cx="7010400" cy="685800"/>
            <a:chOff x="336" y="1680"/>
            <a:chExt cx="4416" cy="432"/>
          </a:xfrm>
        </p:grpSpPr>
        <p:sp>
          <p:nvSpPr>
            <p:cNvPr id="130059" name="Text Box 11"/>
            <p:cNvSpPr txBox="1">
              <a:spLocks noChangeArrowheads="1"/>
            </p:cNvSpPr>
            <p:nvPr/>
          </p:nvSpPr>
          <p:spPr bwMode="auto">
            <a:xfrm>
              <a:off x="336" y="1680"/>
              <a:ext cx="4416"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spcBef>
                  <a:spcPct val="50000"/>
                </a:spcBef>
              </a:pPr>
              <a:r>
                <a:rPr kumimoji="1" lang="en-US" altLang="zh-CN" sz="2000">
                  <a:solidFill>
                    <a:srgbClr val="3333FF"/>
                  </a:solidFill>
                  <a:latin typeface="Times New Roman" panose="02020603050405020304" pitchFamily="18" charset="0"/>
                  <a:ea typeface="楷体_GB2312" pitchFamily="49" charset="-122"/>
                </a:rPr>
                <a:t>Where              is the intrinsic impedance of around medium.</a:t>
              </a:r>
            </a:p>
          </p:txBody>
        </p:sp>
        <p:graphicFrame>
          <p:nvGraphicFramePr>
            <p:cNvPr id="130060" name="Object 12"/>
            <p:cNvGraphicFramePr>
              <a:graphicFrameLocks noChangeAspect="1"/>
            </p:cNvGraphicFramePr>
            <p:nvPr/>
          </p:nvGraphicFramePr>
          <p:xfrm>
            <a:off x="885" y="1684"/>
            <a:ext cx="528" cy="428"/>
          </p:xfrm>
          <a:graphic>
            <a:graphicData uri="http://schemas.openxmlformats.org/presentationml/2006/ole">
              <mc:AlternateContent xmlns:mc="http://schemas.openxmlformats.org/markup-compatibility/2006">
                <mc:Choice xmlns:v="urn:schemas-microsoft-com:vml" Requires="v">
                  <p:oleObj spid="_x0000_s365833" r:id="rId7" imgW="507780" imgH="406224" progId="Equation.3">
                    <p:embed/>
                  </p:oleObj>
                </mc:Choice>
                <mc:Fallback>
                  <p:oleObj r:id="rId7" imgW="507780" imgH="406224"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5" y="1684"/>
                          <a:ext cx="528" cy="4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30061" name="Group 13"/>
          <p:cNvGrpSpPr>
            <a:grpSpLocks/>
          </p:cNvGrpSpPr>
          <p:nvPr/>
        </p:nvGrpSpPr>
        <p:grpSpPr bwMode="auto">
          <a:xfrm>
            <a:off x="1648686" y="1054970"/>
            <a:ext cx="7370762" cy="962025"/>
            <a:chOff x="541" y="2448"/>
            <a:chExt cx="4643" cy="606"/>
          </a:xfrm>
        </p:grpSpPr>
        <p:sp>
          <p:nvSpPr>
            <p:cNvPr id="130062" name="Text Box 14"/>
            <p:cNvSpPr txBox="1">
              <a:spLocks noChangeArrowheads="1"/>
            </p:cNvSpPr>
            <p:nvPr/>
          </p:nvSpPr>
          <p:spPr bwMode="auto">
            <a:xfrm>
              <a:off x="541" y="2448"/>
              <a:ext cx="4643" cy="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pPr>
              <a:r>
                <a:rPr kumimoji="1" lang="en-US" altLang="zh-CN" sz="2000" dirty="0" smtClean="0">
                  <a:solidFill>
                    <a:srgbClr val="3333FF"/>
                  </a:solidFill>
                  <a:latin typeface="Times New Roman" panose="02020603050405020304" pitchFamily="18" charset="0"/>
                </a:rPr>
                <a:t>Since          </a:t>
              </a:r>
              <a:r>
                <a:rPr kumimoji="1" lang="en-US" altLang="zh-CN" sz="2000" dirty="0">
                  <a:solidFill>
                    <a:srgbClr val="3333FF"/>
                  </a:solidFill>
                  <a:latin typeface="Times New Roman" panose="02020603050405020304" pitchFamily="18" charset="0"/>
                </a:rPr>
                <a:t>and                  , the higher order terms of        can be neglected, we only have      and      as</a:t>
              </a:r>
            </a:p>
          </p:txBody>
        </p:sp>
        <p:graphicFrame>
          <p:nvGraphicFramePr>
            <p:cNvPr id="130063" name="Object 15"/>
            <p:cNvGraphicFramePr>
              <a:graphicFrameLocks noChangeAspect="1"/>
            </p:cNvGraphicFramePr>
            <p:nvPr>
              <p:extLst>
                <p:ext uri="{D42A27DB-BD31-4B8C-83A1-F6EECF244321}">
                  <p14:modId xmlns:p14="http://schemas.microsoft.com/office/powerpoint/2010/main" val="1050048350"/>
                </p:ext>
              </p:extLst>
            </p:nvPr>
          </p:nvGraphicFramePr>
          <p:xfrm>
            <a:off x="967" y="2536"/>
            <a:ext cx="480" cy="189"/>
          </p:xfrm>
          <a:graphic>
            <a:graphicData uri="http://schemas.openxmlformats.org/presentationml/2006/ole">
              <mc:AlternateContent xmlns:mc="http://schemas.openxmlformats.org/markup-compatibility/2006">
                <mc:Choice xmlns:v="urn:schemas-microsoft-com:vml" Requires="v">
                  <p:oleObj spid="_x0000_s365834" r:id="rId9" imgW="406048" imgH="164957" progId="Equation.3">
                    <p:embed/>
                  </p:oleObj>
                </mc:Choice>
                <mc:Fallback>
                  <p:oleObj r:id="rId9" imgW="406048" imgH="164957"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7" y="2536"/>
                          <a:ext cx="480" cy="18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0064" name="Object 16"/>
            <p:cNvGraphicFramePr>
              <a:graphicFrameLocks noChangeAspect="1"/>
            </p:cNvGraphicFramePr>
            <p:nvPr>
              <p:extLst>
                <p:ext uri="{D42A27DB-BD31-4B8C-83A1-F6EECF244321}">
                  <p14:modId xmlns:p14="http://schemas.microsoft.com/office/powerpoint/2010/main" val="3568606870"/>
                </p:ext>
              </p:extLst>
            </p:nvPr>
          </p:nvGraphicFramePr>
          <p:xfrm>
            <a:off x="1694" y="2460"/>
            <a:ext cx="895" cy="400"/>
          </p:xfrm>
          <a:graphic>
            <a:graphicData uri="http://schemas.openxmlformats.org/presentationml/2006/ole">
              <mc:AlternateContent xmlns:mc="http://schemas.openxmlformats.org/markup-compatibility/2006">
                <mc:Choice xmlns:v="urn:schemas-microsoft-com:vml" Requires="v">
                  <p:oleObj spid="_x0000_s365835" name="Equation" r:id="rId11" imgW="888840" imgH="393480" progId="Equation.3">
                    <p:embed/>
                  </p:oleObj>
                </mc:Choice>
                <mc:Fallback>
                  <p:oleObj name="Equation" r:id="rId11" imgW="888840" imgH="3934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94" y="2460"/>
                          <a:ext cx="895" cy="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0065" name="Object 17"/>
            <p:cNvGraphicFramePr>
              <a:graphicFrameLocks noChangeAspect="1"/>
            </p:cNvGraphicFramePr>
            <p:nvPr>
              <p:extLst>
                <p:ext uri="{D42A27DB-BD31-4B8C-83A1-F6EECF244321}">
                  <p14:modId xmlns:p14="http://schemas.microsoft.com/office/powerpoint/2010/main" val="1767648624"/>
                </p:ext>
              </p:extLst>
            </p:nvPr>
          </p:nvGraphicFramePr>
          <p:xfrm>
            <a:off x="2185" y="2824"/>
            <a:ext cx="230" cy="230"/>
          </p:xfrm>
          <a:graphic>
            <a:graphicData uri="http://schemas.openxmlformats.org/presentationml/2006/ole">
              <mc:AlternateContent xmlns:mc="http://schemas.openxmlformats.org/markup-compatibility/2006">
                <mc:Choice xmlns:v="urn:schemas-microsoft-com:vml" Requires="v">
                  <p:oleObj spid="_x0000_s365836" r:id="rId13" imgW="228600" imgH="228600" progId="Equation.3">
                    <p:embed/>
                  </p:oleObj>
                </mc:Choice>
                <mc:Fallback>
                  <p:oleObj r:id="rId13" imgW="22860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85" y="2824"/>
                          <a:ext cx="230" cy="23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0066" name="Object 18"/>
            <p:cNvGraphicFramePr>
              <a:graphicFrameLocks noChangeAspect="1"/>
            </p:cNvGraphicFramePr>
            <p:nvPr>
              <p:extLst>
                <p:ext uri="{D42A27DB-BD31-4B8C-83A1-F6EECF244321}">
                  <p14:modId xmlns:p14="http://schemas.microsoft.com/office/powerpoint/2010/main" val="2016213262"/>
                </p:ext>
              </p:extLst>
            </p:nvPr>
          </p:nvGraphicFramePr>
          <p:xfrm>
            <a:off x="2666" y="2838"/>
            <a:ext cx="202" cy="202"/>
          </p:xfrm>
          <a:graphic>
            <a:graphicData uri="http://schemas.openxmlformats.org/presentationml/2006/ole">
              <mc:AlternateContent xmlns:mc="http://schemas.openxmlformats.org/markup-compatibility/2006">
                <mc:Choice xmlns:v="urn:schemas-microsoft-com:vml" Requires="v">
                  <p:oleObj spid="_x0000_s365837" r:id="rId15" imgW="203024" imgH="203024" progId="Equation.3">
                    <p:embed/>
                  </p:oleObj>
                </mc:Choice>
                <mc:Fallback>
                  <p:oleObj r:id="rId15" imgW="203024" imgH="203024"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66" y="2838"/>
                          <a:ext cx="202" cy="2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0067" name="Object 19"/>
            <p:cNvGraphicFramePr>
              <a:graphicFrameLocks noChangeAspect="1"/>
            </p:cNvGraphicFramePr>
            <p:nvPr>
              <p:extLst>
                <p:ext uri="{D42A27DB-BD31-4B8C-83A1-F6EECF244321}">
                  <p14:modId xmlns:p14="http://schemas.microsoft.com/office/powerpoint/2010/main" val="3281994522"/>
                </p:ext>
              </p:extLst>
            </p:nvPr>
          </p:nvGraphicFramePr>
          <p:xfrm>
            <a:off x="4393" y="2496"/>
            <a:ext cx="310" cy="328"/>
          </p:xfrm>
          <a:graphic>
            <a:graphicData uri="http://schemas.openxmlformats.org/presentationml/2006/ole">
              <mc:AlternateContent xmlns:mc="http://schemas.openxmlformats.org/markup-compatibility/2006">
                <mc:Choice xmlns:v="urn:schemas-microsoft-com:vml" Requires="v">
                  <p:oleObj spid="_x0000_s365838" name="Equation" r:id="rId17" imgW="317160" imgH="393480" progId="Equation.3">
                    <p:embed/>
                  </p:oleObj>
                </mc:Choice>
                <mc:Fallback>
                  <p:oleObj name="Equation" r:id="rId17" imgW="317160" imgH="39348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393" y="2496"/>
                          <a:ext cx="310" cy="3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30068" name="AutoShape 20">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30069" name="AutoShape 21">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 name="矩形 1"/>
          <p:cNvSpPr/>
          <p:nvPr/>
        </p:nvSpPr>
        <p:spPr>
          <a:xfrm>
            <a:off x="1754908" y="405723"/>
            <a:ext cx="2524537" cy="523220"/>
          </a:xfrm>
          <a:prstGeom prst="rect">
            <a:avLst/>
          </a:prstGeom>
        </p:spPr>
        <p:txBody>
          <a:bodyPr wrap="none">
            <a:spAutoFit/>
          </a:bodyPr>
          <a:lstStyle/>
          <a:p>
            <a:r>
              <a:rPr kumimoji="1" lang="en-US" altLang="zh-CN" sz="2800" b="1" dirty="0">
                <a:solidFill>
                  <a:srgbClr val="FF0000"/>
                </a:solidFill>
                <a:latin typeface="Times New Roman" panose="02020603050405020304" pitchFamily="18" charset="0"/>
              </a:rPr>
              <a:t>Far-zone field: </a:t>
            </a:r>
            <a:endParaRPr kumimoji="1" lang="zh-CN" altLang="en-US" sz="2800" b="1" dirty="0">
              <a:solidFill>
                <a:srgbClr val="FF0000"/>
              </a:solidFill>
              <a:latin typeface="Times New Roman" panose="02020603050405020304" pitchFamily="18" charset="0"/>
            </a:endParaRPr>
          </a:p>
        </p:txBody>
      </p:sp>
      <p:sp>
        <p:nvSpPr>
          <p:cNvPr id="27" name="Text Box 5"/>
          <p:cNvSpPr txBox="1">
            <a:spLocks noChangeArrowheads="1"/>
          </p:cNvSpPr>
          <p:nvPr/>
        </p:nvSpPr>
        <p:spPr bwMode="auto">
          <a:xfrm>
            <a:off x="1904993" y="3484403"/>
            <a:ext cx="59436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kumimoji="1" lang="en-US" altLang="zh-CN" sz="2000" dirty="0">
                <a:solidFill>
                  <a:srgbClr val="3333FF"/>
                </a:solidFill>
                <a:latin typeface="Times New Roman" panose="02020603050405020304" pitchFamily="18" charset="0"/>
              </a:rPr>
              <a:t>The </a:t>
            </a:r>
            <a:r>
              <a:rPr kumimoji="1" lang="en-US" altLang="zh-CN" sz="2000" dirty="0">
                <a:solidFill>
                  <a:srgbClr val="FF0000"/>
                </a:solidFill>
                <a:latin typeface="Times New Roman" panose="02020603050405020304" pitchFamily="18" charset="0"/>
              </a:rPr>
              <a:t>far-zone field</a:t>
            </a:r>
            <a:r>
              <a:rPr kumimoji="1" lang="en-US" altLang="zh-CN" sz="2000" dirty="0">
                <a:solidFill>
                  <a:srgbClr val="3333FF"/>
                </a:solidFill>
                <a:latin typeface="Times New Roman" panose="02020603050405020304" pitchFamily="18" charset="0"/>
              </a:rPr>
              <a:t> has the following characteristics:</a:t>
            </a:r>
            <a:endParaRPr kumimoji="1" lang="en-US" altLang="zh-CN" sz="2000" dirty="0">
              <a:solidFill>
                <a:srgbClr val="3333FF"/>
              </a:solidFill>
              <a:latin typeface="Times New Roman" panose="02020603050405020304" pitchFamily="18" charset="0"/>
              <a:ea typeface="楷体_GB2312" pitchFamily="49" charset="-122"/>
            </a:endParaRPr>
          </a:p>
        </p:txBody>
      </p:sp>
      <p:grpSp>
        <p:nvGrpSpPr>
          <p:cNvPr id="28" name="Group 6"/>
          <p:cNvGrpSpPr>
            <a:grpSpLocks/>
          </p:cNvGrpSpPr>
          <p:nvPr/>
        </p:nvGrpSpPr>
        <p:grpSpPr bwMode="auto">
          <a:xfrm>
            <a:off x="1600193" y="3941603"/>
            <a:ext cx="7696200" cy="1155701"/>
            <a:chOff x="480" y="1104"/>
            <a:chExt cx="4848" cy="728"/>
          </a:xfrm>
        </p:grpSpPr>
        <p:sp>
          <p:nvSpPr>
            <p:cNvPr id="29" name="Text Box 7"/>
            <p:cNvSpPr txBox="1">
              <a:spLocks noChangeArrowheads="1"/>
            </p:cNvSpPr>
            <p:nvPr/>
          </p:nvSpPr>
          <p:spPr bwMode="auto">
            <a:xfrm>
              <a:off x="480" y="1104"/>
              <a:ext cx="4848"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spcBef>
                  <a:spcPct val="50000"/>
                </a:spcBef>
              </a:pPr>
              <a:r>
                <a:rPr kumimoji="1" lang="zh-CN" altLang="en-US" sz="2000">
                  <a:solidFill>
                    <a:srgbClr val="000000"/>
                  </a:solidFill>
                  <a:latin typeface="Times New Roman" panose="02020603050405020304" pitchFamily="18" charset="0"/>
                </a:rPr>
                <a:t>      </a:t>
              </a:r>
              <a:r>
                <a:rPr kumimoji="1" lang="en-US" altLang="zh-CN" sz="2000">
                  <a:solidFill>
                    <a:srgbClr val="FF0000"/>
                  </a:solidFill>
                  <a:latin typeface="Times New Roman" panose="02020603050405020304" pitchFamily="18" charset="0"/>
                </a:rPr>
                <a:t>(a)</a:t>
              </a:r>
              <a:r>
                <a:rPr kumimoji="1" lang="en-US" altLang="zh-CN" sz="2000">
                  <a:solidFill>
                    <a:srgbClr val="3333FF"/>
                  </a:solidFill>
                  <a:latin typeface="Times New Roman" panose="02020603050405020304" pitchFamily="18" charset="0"/>
                </a:rPr>
                <a:t> The far-zone field is the electromagnetic wave traveling along the radial direction </a:t>
              </a:r>
              <a:r>
                <a:rPr kumimoji="1" lang="en-US" altLang="zh-CN" sz="2000" i="1">
                  <a:solidFill>
                    <a:schemeClr val="tx2"/>
                  </a:solidFill>
                  <a:latin typeface="Times New Roman" panose="02020603050405020304" pitchFamily="18" charset="0"/>
                  <a:ea typeface="楷体_GB2312" pitchFamily="49" charset="-122"/>
                </a:rPr>
                <a:t>r</a:t>
              </a:r>
              <a:r>
                <a:rPr kumimoji="1" lang="en-US" altLang="zh-CN" sz="2000">
                  <a:solidFill>
                    <a:srgbClr val="3333FF"/>
                  </a:solidFill>
                  <a:latin typeface="Times New Roman" panose="02020603050405020304" pitchFamily="18" charset="0"/>
                </a:rPr>
                <a:t> . It is a </a:t>
              </a:r>
              <a:r>
                <a:rPr kumimoji="1" lang="en-US" altLang="zh-CN" sz="2000">
                  <a:solidFill>
                    <a:srgbClr val="FF0000"/>
                  </a:solidFill>
                  <a:latin typeface="Times New Roman" panose="02020603050405020304" pitchFamily="18" charset="0"/>
                </a:rPr>
                <a:t>TEM </a:t>
              </a:r>
              <a:r>
                <a:rPr kumimoji="1" lang="en-US" altLang="zh-CN" sz="2000">
                  <a:solidFill>
                    <a:srgbClr val="3333FF"/>
                  </a:solidFill>
                  <a:latin typeface="Times New Roman" panose="02020603050405020304" pitchFamily="18" charset="0"/>
                </a:rPr>
                <a:t>wave and             </a:t>
              </a:r>
              <a:r>
                <a:rPr kumimoji="1" lang="en-US" altLang="zh-CN" sz="2000">
                  <a:solidFill>
                    <a:srgbClr val="3333FF"/>
                  </a:solidFill>
                  <a:latin typeface="Times New Roman" panose="02020603050405020304" pitchFamily="18" charset="0"/>
                  <a:ea typeface="楷体_GB2312" pitchFamily="49" charset="-122"/>
                </a:rPr>
                <a:t>. </a:t>
              </a:r>
            </a:p>
          </p:txBody>
        </p:sp>
        <p:graphicFrame>
          <p:nvGraphicFramePr>
            <p:cNvPr id="30" name="Object 8"/>
            <p:cNvGraphicFramePr>
              <a:graphicFrameLocks noChangeAspect="1"/>
            </p:cNvGraphicFramePr>
            <p:nvPr>
              <p:extLst>
                <p:ext uri="{D42A27DB-BD31-4B8C-83A1-F6EECF244321}">
                  <p14:modId xmlns:p14="http://schemas.microsoft.com/office/powerpoint/2010/main" val="4283765976"/>
                </p:ext>
              </p:extLst>
            </p:nvPr>
          </p:nvGraphicFramePr>
          <p:xfrm>
            <a:off x="3154" y="1421"/>
            <a:ext cx="480" cy="411"/>
          </p:xfrm>
          <a:graphic>
            <a:graphicData uri="http://schemas.openxmlformats.org/presentationml/2006/ole">
              <mc:AlternateContent xmlns:mc="http://schemas.openxmlformats.org/markup-compatibility/2006">
                <mc:Choice xmlns:v="urn:schemas-microsoft-com:vml" Requires="v">
                  <p:oleObj spid="_x0000_s365839" r:id="rId19" imgW="533169" imgH="457002" progId="Equation.3">
                    <p:embed/>
                  </p:oleObj>
                </mc:Choice>
                <mc:Fallback>
                  <p:oleObj r:id="rId19" imgW="533169" imgH="457002" progId="Equation.3">
                    <p:embed/>
                    <p:pic>
                      <p:nvPicPr>
                        <p:cNvPr id="131080" name="Object 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154" y="1421"/>
                          <a:ext cx="480" cy="4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1" name="Text Box 9"/>
          <p:cNvSpPr txBox="1">
            <a:spLocks noChangeArrowheads="1"/>
          </p:cNvSpPr>
          <p:nvPr/>
        </p:nvSpPr>
        <p:spPr bwMode="auto">
          <a:xfrm>
            <a:off x="1655764" y="4826259"/>
            <a:ext cx="7467600"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kumimoji="1" lang="zh-CN" altLang="en-US" sz="2000" dirty="0">
                <a:solidFill>
                  <a:srgbClr val="FF0000"/>
                </a:solidFill>
                <a:latin typeface="Times New Roman" panose="02020603050405020304" pitchFamily="18" charset="0"/>
              </a:rPr>
              <a:t>      </a:t>
            </a:r>
            <a:r>
              <a:rPr kumimoji="1" lang="en-US" altLang="zh-CN" sz="2000" dirty="0">
                <a:solidFill>
                  <a:srgbClr val="FF0000"/>
                </a:solidFill>
                <a:latin typeface="Times New Roman" panose="02020603050405020304" pitchFamily="18" charset="0"/>
              </a:rPr>
              <a:t>(b)</a:t>
            </a:r>
            <a:r>
              <a:rPr kumimoji="1" lang="en-US" altLang="zh-CN" sz="2000" dirty="0">
                <a:solidFill>
                  <a:srgbClr val="3333FF"/>
                </a:solidFill>
                <a:latin typeface="Times New Roman" panose="02020603050405020304" pitchFamily="18" charset="0"/>
              </a:rPr>
              <a:t> The electric and the magnetic fields are </a:t>
            </a:r>
            <a:r>
              <a:rPr kumimoji="1" lang="en-US" altLang="zh-CN" sz="2000" dirty="0">
                <a:solidFill>
                  <a:srgbClr val="FF0000"/>
                </a:solidFill>
                <a:latin typeface="Times New Roman" panose="02020603050405020304" pitchFamily="18" charset="0"/>
              </a:rPr>
              <a:t>in phase</a:t>
            </a:r>
            <a:r>
              <a:rPr kumimoji="1" lang="en-US" altLang="zh-CN" sz="2000" dirty="0">
                <a:solidFill>
                  <a:srgbClr val="3333FF"/>
                </a:solidFill>
                <a:latin typeface="Times New Roman" panose="02020603050405020304" pitchFamily="18" charset="0"/>
              </a:rPr>
              <a:t>, and the complex energy flow density vector has only the </a:t>
            </a:r>
            <a:r>
              <a:rPr kumimoji="1" lang="en-US" altLang="zh-CN" sz="2000" dirty="0">
                <a:solidFill>
                  <a:srgbClr val="FF0000"/>
                </a:solidFill>
                <a:latin typeface="Times New Roman" panose="02020603050405020304" pitchFamily="18" charset="0"/>
              </a:rPr>
              <a:t>real part</a:t>
            </a:r>
            <a:r>
              <a:rPr kumimoji="1" lang="en-US" altLang="zh-CN" sz="2000" dirty="0">
                <a:solidFill>
                  <a:srgbClr val="3333FF"/>
                </a:solidFill>
                <a:latin typeface="Times New Roman" panose="02020603050405020304" pitchFamily="18" charset="0"/>
              </a:rPr>
              <a:t>. It means that energy is being transmitted </a:t>
            </a:r>
            <a:r>
              <a:rPr kumimoji="1" lang="en-US" altLang="zh-CN" sz="2000" dirty="0">
                <a:solidFill>
                  <a:srgbClr val="FF0000"/>
                </a:solidFill>
                <a:latin typeface="Times New Roman" panose="02020603050405020304" pitchFamily="18" charset="0"/>
              </a:rPr>
              <a:t>outwardly</a:t>
            </a:r>
            <a:r>
              <a:rPr kumimoji="1" lang="en-US" altLang="zh-CN" sz="2000" dirty="0">
                <a:solidFill>
                  <a:srgbClr val="3333FF"/>
                </a:solidFill>
                <a:latin typeface="Times New Roman" panose="02020603050405020304" pitchFamily="18" charset="0"/>
              </a:rPr>
              <a:t>, and the field is called </a:t>
            </a:r>
            <a:r>
              <a:rPr kumimoji="1" lang="en-US" altLang="zh-CN" sz="2000" dirty="0">
                <a:solidFill>
                  <a:srgbClr val="FF0000"/>
                </a:solidFill>
                <a:latin typeface="Times New Roman" panose="02020603050405020304" pitchFamily="18" charset="0"/>
              </a:rPr>
              <a:t>radiation field</a:t>
            </a:r>
            <a:r>
              <a:rPr kumimoji="1" lang="en-US" altLang="zh-CN" sz="2000" dirty="0">
                <a:solidFill>
                  <a:srgbClr val="3333FF"/>
                </a:solidFill>
                <a:latin typeface="Times New Roman" panose="02020603050405020304" pitchFamily="18" charset="0"/>
              </a:rPr>
              <a:t>.</a:t>
            </a:r>
            <a:r>
              <a:rPr kumimoji="1" lang="en-US" altLang="zh-CN" sz="2000" dirty="0">
                <a:solidFill>
                  <a:srgbClr val="3333FF"/>
                </a:solidFill>
                <a:latin typeface="Times New Roman" panose="02020603050405020304" pitchFamily="18" charset="0"/>
                <a:ea typeface="楷体_GB2312" pitchFamily="49" charset="-122"/>
              </a:rPr>
              <a:t> </a:t>
            </a:r>
          </a:p>
        </p:txBody>
      </p:sp>
      <p:sp>
        <p:nvSpPr>
          <p:cNvPr id="32" name="文本框 31"/>
          <p:cNvSpPr txBox="1"/>
          <p:nvPr/>
        </p:nvSpPr>
        <p:spPr>
          <a:xfrm>
            <a:off x="325728" y="733426"/>
            <a:ext cx="1330036" cy="523220"/>
          </a:xfrm>
          <a:prstGeom prst="rect">
            <a:avLst/>
          </a:prstGeom>
          <a:noFill/>
        </p:spPr>
        <p:txBody>
          <a:bodyPr wrap="square" rtlCol="0">
            <a:spAutoFit/>
          </a:bodyPr>
          <a:lstStyle/>
          <a:p>
            <a:r>
              <a:rPr lang="en-US" altLang="zh-CN" sz="2800" b="1" i="1" dirty="0" smtClean="0">
                <a:solidFill>
                  <a:schemeClr val="bg1"/>
                </a:solidFill>
              </a:rPr>
              <a:t>Fields</a:t>
            </a:r>
            <a:endParaRPr lang="zh-CN" altLang="en-US" sz="2800" b="1" i="1" dirty="0">
              <a:solidFill>
                <a:schemeClr val="bg1"/>
              </a:solidFill>
            </a:endParaRPr>
          </a:p>
        </p:txBody>
      </p:sp>
    </p:spTree>
    <p:extLst>
      <p:ext uri="{BB962C8B-B14F-4D97-AF65-F5344CB8AC3E}">
        <p14:creationId xmlns:p14="http://schemas.microsoft.com/office/powerpoint/2010/main" val="27293463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30061"/>
                                        </p:tgtEl>
                                        <p:attrNameLst>
                                          <p:attrName>style.visibility</p:attrName>
                                        </p:attrNameLst>
                                      </p:cBhvr>
                                      <p:to>
                                        <p:strVal val="visible"/>
                                      </p:to>
                                    </p:set>
                                    <p:anim calcmode="lin" valueType="num">
                                      <p:cBhvr additive="base">
                                        <p:cTn id="7" dur="500" fill="hold"/>
                                        <p:tgtEl>
                                          <p:spTgt spid="130061"/>
                                        </p:tgtEl>
                                        <p:attrNameLst>
                                          <p:attrName>ppt_x</p:attrName>
                                        </p:attrNameLst>
                                      </p:cBhvr>
                                      <p:tavLst>
                                        <p:tav tm="0">
                                          <p:val>
                                            <p:strVal val="#ppt_x"/>
                                          </p:val>
                                        </p:tav>
                                        <p:tav tm="100000">
                                          <p:val>
                                            <p:strVal val="#ppt_x"/>
                                          </p:val>
                                        </p:tav>
                                      </p:tavLst>
                                    </p:anim>
                                    <p:anim calcmode="lin" valueType="num">
                                      <p:cBhvr additive="base">
                                        <p:cTn id="8" dur="500" fill="hold"/>
                                        <p:tgtEl>
                                          <p:spTgt spid="13006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30055"/>
                                        </p:tgtEl>
                                        <p:attrNameLst>
                                          <p:attrName>style.visibility</p:attrName>
                                        </p:attrNameLst>
                                      </p:cBhvr>
                                      <p:to>
                                        <p:strVal val="visible"/>
                                      </p:to>
                                    </p:set>
                                    <p:anim calcmode="lin" valueType="num">
                                      <p:cBhvr additive="base">
                                        <p:cTn id="13" dur="500" fill="hold"/>
                                        <p:tgtEl>
                                          <p:spTgt spid="130055"/>
                                        </p:tgtEl>
                                        <p:attrNameLst>
                                          <p:attrName>ppt_x</p:attrName>
                                        </p:attrNameLst>
                                      </p:cBhvr>
                                      <p:tavLst>
                                        <p:tav tm="0">
                                          <p:val>
                                            <p:strVal val="#ppt_x"/>
                                          </p:val>
                                        </p:tav>
                                        <p:tav tm="100000">
                                          <p:val>
                                            <p:strVal val="#ppt_x"/>
                                          </p:val>
                                        </p:tav>
                                      </p:tavLst>
                                    </p:anim>
                                    <p:anim calcmode="lin" valueType="num">
                                      <p:cBhvr additive="base">
                                        <p:cTn id="14" dur="500" fill="hold"/>
                                        <p:tgtEl>
                                          <p:spTgt spid="13005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30058"/>
                                        </p:tgtEl>
                                        <p:attrNameLst>
                                          <p:attrName>style.visibility</p:attrName>
                                        </p:attrNameLst>
                                      </p:cBhvr>
                                      <p:to>
                                        <p:strVal val="visible"/>
                                      </p:to>
                                    </p:set>
                                    <p:anim calcmode="lin" valueType="num">
                                      <p:cBhvr additive="base">
                                        <p:cTn id="19" dur="500" fill="hold"/>
                                        <p:tgtEl>
                                          <p:spTgt spid="130058"/>
                                        </p:tgtEl>
                                        <p:attrNameLst>
                                          <p:attrName>ppt_x</p:attrName>
                                        </p:attrNameLst>
                                      </p:cBhvr>
                                      <p:tavLst>
                                        <p:tav tm="0">
                                          <p:val>
                                            <p:strVal val="#ppt_x"/>
                                          </p:val>
                                        </p:tav>
                                        <p:tav tm="100000">
                                          <p:val>
                                            <p:strVal val="#ppt_x"/>
                                          </p:val>
                                        </p:tav>
                                      </p:tavLst>
                                    </p:anim>
                                    <p:anim calcmode="lin" valueType="num">
                                      <p:cBhvr additive="base">
                                        <p:cTn id="20" dur="500" fill="hold"/>
                                        <p:tgtEl>
                                          <p:spTgt spid="13005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ppt_x"/>
                                          </p:val>
                                        </p:tav>
                                        <p:tav tm="100000">
                                          <p:val>
                                            <p:strVal val="#ppt_x"/>
                                          </p:val>
                                        </p:tav>
                                      </p:tavLst>
                                    </p:anim>
                                    <p:anim calcmode="lin" valueType="num">
                                      <p:cBhvr additive="base">
                                        <p:cTn id="2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ppt_x"/>
                                          </p:val>
                                        </p:tav>
                                        <p:tav tm="100000">
                                          <p:val>
                                            <p:strVal val="#ppt_x"/>
                                          </p:val>
                                        </p:tav>
                                      </p:tavLst>
                                    </p:anim>
                                    <p:anim calcmode="lin" valueType="num">
                                      <p:cBhvr additive="base">
                                        <p:cTn id="3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ppt_x"/>
                                          </p:val>
                                        </p:tav>
                                        <p:tav tm="100000">
                                          <p:val>
                                            <p:strVal val="#ppt_x"/>
                                          </p:val>
                                        </p:tav>
                                      </p:tavLst>
                                    </p:anim>
                                    <p:anim calcmode="lin" valueType="num">
                                      <p:cBhvr additive="base">
                                        <p:cTn id="3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utoUpdateAnimBg="0"/>
      <p:bldP spid="31"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82" name="Text Box 10"/>
          <p:cNvSpPr txBox="1">
            <a:spLocks noChangeArrowheads="1"/>
          </p:cNvSpPr>
          <p:nvPr/>
        </p:nvSpPr>
        <p:spPr bwMode="auto">
          <a:xfrm>
            <a:off x="1717962" y="1288473"/>
            <a:ext cx="8395856"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5000"/>
              </a:lnSpc>
              <a:spcBef>
                <a:spcPct val="50000"/>
              </a:spcBef>
            </a:pPr>
            <a:r>
              <a:rPr kumimoji="1" lang="zh-CN" altLang="en-US" sz="2000" dirty="0">
                <a:solidFill>
                  <a:srgbClr val="000000"/>
                </a:solidFill>
                <a:latin typeface="Times New Roman" panose="02020603050405020304" pitchFamily="18" charset="0"/>
              </a:rPr>
              <a:t>     </a:t>
            </a:r>
            <a:r>
              <a:rPr kumimoji="1" lang="en-US" altLang="zh-CN" sz="2000" dirty="0">
                <a:solidFill>
                  <a:srgbClr val="FF0000"/>
                </a:solidFill>
                <a:latin typeface="Times New Roman" panose="02020603050405020304" pitchFamily="18" charset="0"/>
              </a:rPr>
              <a:t>(c)</a:t>
            </a:r>
            <a:r>
              <a:rPr kumimoji="1" lang="en-US" altLang="zh-CN" sz="2000" dirty="0">
                <a:solidFill>
                  <a:srgbClr val="3333FF"/>
                </a:solidFill>
                <a:latin typeface="Times New Roman" panose="02020603050405020304" pitchFamily="18" charset="0"/>
              </a:rPr>
              <a:t> The amplitudes of the far-zone fields are</a:t>
            </a:r>
            <a:r>
              <a:rPr kumimoji="1" lang="en-US" altLang="zh-CN" sz="2000" dirty="0">
                <a:solidFill>
                  <a:srgbClr val="FF0000"/>
                </a:solidFill>
                <a:latin typeface="Times New Roman" panose="02020603050405020304" pitchFamily="18" charset="0"/>
              </a:rPr>
              <a:t> inversely</a:t>
            </a:r>
            <a:r>
              <a:rPr kumimoji="1" lang="en-US" altLang="zh-CN" sz="2000" dirty="0">
                <a:solidFill>
                  <a:srgbClr val="3333FF"/>
                </a:solidFill>
                <a:latin typeface="Times New Roman" panose="02020603050405020304" pitchFamily="18" charset="0"/>
              </a:rPr>
              <a:t> </a:t>
            </a:r>
            <a:r>
              <a:rPr kumimoji="1" lang="en-US" altLang="zh-CN" sz="2000" dirty="0" err="1">
                <a:solidFill>
                  <a:srgbClr val="3333FF"/>
                </a:solidFill>
                <a:latin typeface="Times New Roman" panose="02020603050405020304" pitchFamily="18" charset="0"/>
              </a:rPr>
              <a:t>propor-tional</a:t>
            </a:r>
            <a:r>
              <a:rPr kumimoji="1" lang="en-US" altLang="zh-CN" sz="2000" dirty="0">
                <a:solidFill>
                  <a:srgbClr val="3333FF"/>
                </a:solidFill>
                <a:latin typeface="Times New Roman" panose="02020603050405020304" pitchFamily="18" charset="0"/>
              </a:rPr>
              <a:t> to the distance</a:t>
            </a:r>
            <a:r>
              <a:rPr kumimoji="1" lang="en-US" altLang="zh-CN" sz="2000" dirty="0">
                <a:latin typeface="Times New Roman" panose="02020603050405020304" pitchFamily="18" charset="0"/>
              </a:rPr>
              <a:t> </a:t>
            </a:r>
            <a:r>
              <a:rPr kumimoji="1" lang="en-US" altLang="zh-CN" sz="2000" i="1" dirty="0">
                <a:latin typeface="Times New Roman" panose="02020603050405020304" pitchFamily="18" charset="0"/>
              </a:rPr>
              <a:t>r</a:t>
            </a:r>
            <a:r>
              <a:rPr kumimoji="1" lang="en-US" altLang="zh-CN" sz="2000" dirty="0">
                <a:solidFill>
                  <a:srgbClr val="3333FF"/>
                </a:solidFill>
                <a:latin typeface="Times New Roman" panose="02020603050405020304" pitchFamily="18" charset="0"/>
              </a:rPr>
              <a:t>. This attenuation is not resulted from dissipation in the media, but due to an </a:t>
            </a:r>
            <a:r>
              <a:rPr kumimoji="1" lang="en-US" altLang="zh-CN" sz="2000" dirty="0">
                <a:solidFill>
                  <a:srgbClr val="FF0000"/>
                </a:solidFill>
                <a:latin typeface="Times New Roman" panose="02020603050405020304" pitchFamily="18" charset="0"/>
              </a:rPr>
              <a:t>expansion</a:t>
            </a:r>
            <a:r>
              <a:rPr kumimoji="1" lang="en-US" altLang="zh-CN" sz="2000" dirty="0">
                <a:solidFill>
                  <a:srgbClr val="3333FF"/>
                </a:solidFill>
                <a:latin typeface="Times New Roman" panose="02020603050405020304" pitchFamily="18" charset="0"/>
              </a:rPr>
              <a:t> of the area of the wave front. </a:t>
            </a:r>
          </a:p>
        </p:txBody>
      </p:sp>
      <p:sp>
        <p:nvSpPr>
          <p:cNvPr id="131083" name="AutoShape 11">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31084" name="AutoShape 12">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nvGrpSpPr>
          <p:cNvPr id="13" name="Group 2"/>
          <p:cNvGrpSpPr>
            <a:grpSpLocks/>
          </p:cNvGrpSpPr>
          <p:nvPr/>
        </p:nvGrpSpPr>
        <p:grpSpPr bwMode="auto">
          <a:xfrm>
            <a:off x="2701635" y="443340"/>
            <a:ext cx="4913313" cy="623888"/>
            <a:chOff x="1356" y="1008"/>
            <a:chExt cx="3095" cy="393"/>
          </a:xfrm>
        </p:grpSpPr>
        <p:graphicFrame>
          <p:nvGraphicFramePr>
            <p:cNvPr id="14" name="Object 3"/>
            <p:cNvGraphicFramePr>
              <a:graphicFrameLocks noChangeAspect="1"/>
            </p:cNvGraphicFramePr>
            <p:nvPr/>
          </p:nvGraphicFramePr>
          <p:xfrm>
            <a:off x="1356" y="1008"/>
            <a:ext cx="1213" cy="393"/>
          </p:xfrm>
          <a:graphic>
            <a:graphicData uri="http://schemas.openxmlformats.org/presentationml/2006/ole">
              <mc:AlternateContent xmlns:mc="http://schemas.openxmlformats.org/markup-compatibility/2006">
                <mc:Choice xmlns:v="urn:schemas-microsoft-com:vml" Requires="v">
                  <p:oleObj spid="_x0000_s366686" name="Equation" r:id="rId3" imgW="1206360" imgH="393480" progId="Equation.3">
                    <p:embed/>
                  </p:oleObj>
                </mc:Choice>
                <mc:Fallback>
                  <p:oleObj name="Equation" r:id="rId3" imgW="1206360" imgH="393480" progId="Equation.3">
                    <p:embed/>
                    <p:pic>
                      <p:nvPicPr>
                        <p:cNvPr id="25"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6" y="1008"/>
                          <a:ext cx="1213" cy="39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4"/>
            <p:cNvGraphicFramePr>
              <a:graphicFrameLocks noChangeAspect="1"/>
            </p:cNvGraphicFramePr>
            <p:nvPr/>
          </p:nvGraphicFramePr>
          <p:xfrm>
            <a:off x="3180" y="1008"/>
            <a:ext cx="1271" cy="393"/>
          </p:xfrm>
          <a:graphic>
            <a:graphicData uri="http://schemas.openxmlformats.org/presentationml/2006/ole">
              <mc:AlternateContent xmlns:mc="http://schemas.openxmlformats.org/markup-compatibility/2006">
                <mc:Choice xmlns:v="urn:schemas-microsoft-com:vml" Requires="v">
                  <p:oleObj spid="_x0000_s366687" name="Equation" r:id="rId5" imgW="1257120" imgH="393480" progId="Equation.3">
                    <p:embed/>
                  </p:oleObj>
                </mc:Choice>
                <mc:Fallback>
                  <p:oleObj name="Equation" r:id="rId5" imgW="1257120" imgH="393480" progId="Equation.3">
                    <p:embed/>
                    <p:pic>
                      <p:nvPicPr>
                        <p:cNvPr id="26"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0" y="1008"/>
                          <a:ext cx="1271" cy="39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6" name="Text Box 2"/>
          <p:cNvSpPr txBox="1">
            <a:spLocks noChangeArrowheads="1"/>
          </p:cNvSpPr>
          <p:nvPr/>
        </p:nvSpPr>
        <p:spPr bwMode="auto">
          <a:xfrm>
            <a:off x="1651588" y="2450229"/>
            <a:ext cx="8462230" cy="10064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spcBef>
                <a:spcPct val="50000"/>
              </a:spcBef>
            </a:pPr>
            <a:r>
              <a:rPr kumimoji="1" lang="zh-CN" altLang="en-US" sz="2000" dirty="0">
                <a:solidFill>
                  <a:srgbClr val="000000"/>
                </a:solidFill>
                <a:latin typeface="Times New Roman" panose="02020603050405020304" pitchFamily="18" charset="0"/>
              </a:rPr>
              <a:t>      </a:t>
            </a:r>
            <a:r>
              <a:rPr kumimoji="1" lang="en-US" altLang="zh-CN" sz="2000" dirty="0">
                <a:solidFill>
                  <a:srgbClr val="FF0000"/>
                </a:solidFill>
                <a:latin typeface="Times New Roman" panose="02020603050405020304" pitchFamily="18" charset="0"/>
              </a:rPr>
              <a:t>(d)</a:t>
            </a:r>
            <a:r>
              <a:rPr kumimoji="1" lang="en-US" altLang="zh-CN" sz="2000" dirty="0">
                <a:solidFill>
                  <a:srgbClr val="3333FF"/>
                </a:solidFill>
                <a:latin typeface="Times New Roman" panose="02020603050405020304" pitchFamily="18" charset="0"/>
              </a:rPr>
              <a:t> The radiation fields are different in different directions,  and this property is called the</a:t>
            </a:r>
            <a:r>
              <a:rPr kumimoji="1" lang="en-US" altLang="zh-CN" sz="2000" dirty="0">
                <a:solidFill>
                  <a:srgbClr val="FF0000"/>
                </a:solidFill>
                <a:latin typeface="Times New Roman" panose="02020603050405020304" pitchFamily="18" charset="0"/>
              </a:rPr>
              <a:t> directivity</a:t>
            </a:r>
            <a:r>
              <a:rPr kumimoji="1" lang="en-US" altLang="zh-CN" sz="2000" dirty="0">
                <a:solidFill>
                  <a:srgbClr val="3333FF"/>
                </a:solidFill>
                <a:latin typeface="Times New Roman" panose="02020603050405020304" pitchFamily="18" charset="0"/>
              </a:rPr>
              <a:t> of the antenna.</a:t>
            </a:r>
            <a:r>
              <a:rPr kumimoji="1" lang="en-US" altLang="zh-CN" sz="2000" dirty="0">
                <a:solidFill>
                  <a:srgbClr val="3333FF"/>
                </a:solidFill>
                <a:latin typeface="Times New Roman" panose="02020603050405020304" pitchFamily="18" charset="0"/>
                <a:ea typeface="楷体_GB2312" pitchFamily="49" charset="-122"/>
              </a:rPr>
              <a:t> </a:t>
            </a:r>
          </a:p>
        </p:txBody>
      </p:sp>
      <p:sp>
        <p:nvSpPr>
          <p:cNvPr id="17" name="Text Box 10"/>
          <p:cNvSpPr txBox="1">
            <a:spLocks noChangeArrowheads="1"/>
          </p:cNvSpPr>
          <p:nvPr/>
        </p:nvSpPr>
        <p:spPr bwMode="auto">
          <a:xfrm>
            <a:off x="1683338" y="3517029"/>
            <a:ext cx="8430480" cy="123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5000"/>
              </a:lnSpc>
              <a:spcBef>
                <a:spcPct val="50000"/>
              </a:spcBef>
            </a:pPr>
            <a:r>
              <a:rPr kumimoji="1" lang="zh-CN" altLang="en-US" sz="2000" dirty="0">
                <a:solidFill>
                  <a:srgbClr val="3333FF"/>
                </a:solidFill>
                <a:latin typeface="Times New Roman" panose="02020603050405020304" pitchFamily="18" charset="0"/>
              </a:rPr>
              <a:t>      </a:t>
            </a:r>
            <a:r>
              <a:rPr kumimoji="1" lang="en-US" altLang="zh-CN" sz="2000" dirty="0">
                <a:solidFill>
                  <a:srgbClr val="3333FF"/>
                </a:solidFill>
                <a:latin typeface="Times New Roman" panose="02020603050405020304" pitchFamily="18" charset="0"/>
              </a:rPr>
              <a:t>The portion of the field intensity expression that describes the elevation </a:t>
            </a:r>
            <a:r>
              <a:rPr kumimoji="1" lang="en-US" altLang="zh-CN" sz="2000" i="1" dirty="0">
                <a:latin typeface="Times New Roman" panose="02020603050405020304" pitchFamily="18" charset="0"/>
                <a:sym typeface="Symbol" panose="05050102010706020507" pitchFamily="18" charset="2"/>
              </a:rPr>
              <a:t></a:t>
            </a:r>
            <a:r>
              <a:rPr kumimoji="1" lang="en-US" altLang="zh-CN" sz="2000" dirty="0">
                <a:latin typeface="Times New Roman" panose="02020603050405020304" pitchFamily="18" charset="0"/>
              </a:rPr>
              <a:t> </a:t>
            </a:r>
            <a:r>
              <a:rPr kumimoji="1" lang="en-US" altLang="zh-CN" sz="2000" dirty="0">
                <a:solidFill>
                  <a:srgbClr val="3333FF"/>
                </a:solidFill>
                <a:latin typeface="Times New Roman" panose="02020603050405020304" pitchFamily="18" charset="0"/>
              </a:rPr>
              <a:t> and the azimuthal </a:t>
            </a:r>
            <a:r>
              <a:rPr kumimoji="1" lang="en-US" altLang="zh-CN" sz="2000" i="1" dirty="0">
                <a:latin typeface="Times New Roman" panose="02020603050405020304" pitchFamily="18" charset="0"/>
                <a:sym typeface="Symbol" panose="05050102010706020507" pitchFamily="18" charset="2"/>
              </a:rPr>
              <a:t></a:t>
            </a:r>
            <a:r>
              <a:rPr kumimoji="1" lang="en-US" altLang="zh-CN" sz="2000" i="1" dirty="0">
                <a:solidFill>
                  <a:srgbClr val="3333FF"/>
                </a:solidFill>
                <a:latin typeface="Times New Roman" panose="02020603050405020304" pitchFamily="18" charset="0"/>
              </a:rPr>
              <a:t> </a:t>
            </a:r>
            <a:r>
              <a:rPr kumimoji="1" lang="en-US" altLang="zh-CN" sz="2000" dirty="0">
                <a:solidFill>
                  <a:srgbClr val="3333FF"/>
                </a:solidFill>
                <a:latin typeface="Times New Roman" panose="02020603050405020304" pitchFamily="18" charset="0"/>
              </a:rPr>
              <a:t> dependence is called the </a:t>
            </a:r>
            <a:r>
              <a:rPr kumimoji="1" lang="en-US" altLang="zh-CN" sz="2000" dirty="0">
                <a:solidFill>
                  <a:srgbClr val="FF0000"/>
                </a:solidFill>
                <a:latin typeface="Times New Roman" panose="02020603050405020304" pitchFamily="18" charset="0"/>
              </a:rPr>
              <a:t>directivity factor</a:t>
            </a:r>
            <a:r>
              <a:rPr kumimoji="1" lang="en-US" altLang="zh-CN" sz="2000" dirty="0">
                <a:solidFill>
                  <a:srgbClr val="3333FF"/>
                </a:solidFill>
                <a:latin typeface="Times New Roman" panose="02020603050405020304" pitchFamily="18" charset="0"/>
              </a:rPr>
              <a:t>, and is denoted by </a:t>
            </a:r>
            <a:r>
              <a:rPr kumimoji="1" lang="en-US" altLang="zh-CN" sz="2000" i="1" dirty="0">
                <a:solidFill>
                  <a:schemeClr val="tx2"/>
                </a:solidFill>
                <a:latin typeface="Times New Roman" panose="02020603050405020304" pitchFamily="18" charset="0"/>
                <a:ea typeface="楷体_GB2312" pitchFamily="49" charset="-122"/>
              </a:rPr>
              <a:t>f </a:t>
            </a:r>
            <a:r>
              <a:rPr kumimoji="1" lang="en-US" altLang="zh-CN" sz="2000" dirty="0">
                <a:solidFill>
                  <a:schemeClr val="tx2"/>
                </a:solidFill>
                <a:latin typeface="Times New Roman" panose="02020603050405020304" pitchFamily="18" charset="0"/>
                <a:ea typeface="楷体_GB2312" pitchFamily="49" charset="-122"/>
              </a:rPr>
              <a:t>(</a:t>
            </a:r>
            <a:r>
              <a:rPr kumimoji="1" lang="en-US" altLang="zh-CN" sz="2000" i="1" dirty="0">
                <a:solidFill>
                  <a:schemeClr val="tx2"/>
                </a:solidFill>
                <a:latin typeface="Times New Roman" panose="02020603050405020304" pitchFamily="18" charset="0"/>
                <a:ea typeface="楷体_GB2312" pitchFamily="49" charset="-122"/>
                <a:sym typeface="Symbol" panose="05050102010706020507" pitchFamily="18" charset="2"/>
              </a:rPr>
              <a:t>,  </a:t>
            </a:r>
            <a:r>
              <a:rPr kumimoji="1" lang="en-US" altLang="zh-CN" sz="2000" dirty="0">
                <a:solidFill>
                  <a:schemeClr val="tx2"/>
                </a:solidFill>
                <a:latin typeface="Times New Roman" panose="02020603050405020304" pitchFamily="18" charset="0"/>
                <a:ea typeface="楷体_GB2312" pitchFamily="49" charset="-122"/>
                <a:sym typeface="Symbol" panose="05050102010706020507" pitchFamily="18" charset="2"/>
              </a:rPr>
              <a:t>)</a:t>
            </a:r>
            <a:r>
              <a:rPr kumimoji="1" lang="en-US" altLang="zh-CN" sz="2000" dirty="0">
                <a:solidFill>
                  <a:srgbClr val="3333FF"/>
                </a:solidFill>
                <a:latin typeface="Times New Roman" panose="02020603050405020304" pitchFamily="18" charset="0"/>
                <a:ea typeface="楷体_GB2312" pitchFamily="49" charset="-122"/>
              </a:rPr>
              <a:t> .</a:t>
            </a:r>
          </a:p>
        </p:txBody>
      </p:sp>
      <p:grpSp>
        <p:nvGrpSpPr>
          <p:cNvPr id="18" name="Group 3"/>
          <p:cNvGrpSpPr>
            <a:grpSpLocks/>
          </p:cNvGrpSpPr>
          <p:nvPr/>
        </p:nvGrpSpPr>
        <p:grpSpPr bwMode="auto">
          <a:xfrm>
            <a:off x="2071249" y="4646179"/>
            <a:ext cx="6553200" cy="549275"/>
            <a:chOff x="336" y="2160"/>
            <a:chExt cx="4128" cy="346"/>
          </a:xfrm>
        </p:grpSpPr>
        <p:sp>
          <p:nvSpPr>
            <p:cNvPr id="19" name="Text Box 4"/>
            <p:cNvSpPr txBox="1">
              <a:spLocks noChangeArrowheads="1"/>
            </p:cNvSpPr>
            <p:nvPr/>
          </p:nvSpPr>
          <p:spPr bwMode="auto">
            <a:xfrm>
              <a:off x="336" y="2160"/>
              <a:ext cx="4128" cy="34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kumimoji="1" lang="en-US" altLang="zh-CN" sz="2000" dirty="0">
                  <a:solidFill>
                    <a:srgbClr val="3333FF"/>
                  </a:solidFill>
                  <a:latin typeface="Times New Roman" panose="02020603050405020304" pitchFamily="18" charset="0"/>
                  <a:ea typeface="楷体_GB2312" pitchFamily="49" charset="-122"/>
                </a:rPr>
                <a:t>For the </a:t>
              </a:r>
              <a:r>
                <a:rPr kumimoji="1" lang="en-US" altLang="zh-CN" sz="2000" i="1" dirty="0">
                  <a:latin typeface="Times New Roman" panose="02020603050405020304" pitchFamily="18" charset="0"/>
                  <a:ea typeface="楷体_GB2312" pitchFamily="49" charset="-122"/>
                </a:rPr>
                <a:t>z</a:t>
              </a:r>
              <a:r>
                <a:rPr kumimoji="1" lang="en-US" altLang="zh-CN" sz="2000" dirty="0">
                  <a:solidFill>
                    <a:srgbClr val="3333FF"/>
                  </a:solidFill>
                  <a:latin typeface="Times New Roman" panose="02020603050405020304" pitchFamily="18" charset="0"/>
                  <a:ea typeface="楷体_GB2312" pitchFamily="49" charset="-122"/>
                </a:rPr>
                <a:t>-directed electric current element,                        .</a:t>
              </a:r>
            </a:p>
          </p:txBody>
        </p:sp>
        <p:graphicFrame>
          <p:nvGraphicFramePr>
            <p:cNvPr id="20" name="Object 5"/>
            <p:cNvGraphicFramePr>
              <a:graphicFrameLocks noChangeAspect="1"/>
            </p:cNvGraphicFramePr>
            <p:nvPr>
              <p:extLst>
                <p:ext uri="{D42A27DB-BD31-4B8C-83A1-F6EECF244321}">
                  <p14:modId xmlns:p14="http://schemas.microsoft.com/office/powerpoint/2010/main" val="3989452715"/>
                </p:ext>
              </p:extLst>
            </p:nvPr>
          </p:nvGraphicFramePr>
          <p:xfrm>
            <a:off x="3193" y="2251"/>
            <a:ext cx="994" cy="220"/>
          </p:xfrm>
          <a:graphic>
            <a:graphicData uri="http://schemas.openxmlformats.org/presentationml/2006/ole">
              <mc:AlternateContent xmlns:mc="http://schemas.openxmlformats.org/markup-compatibility/2006">
                <mc:Choice xmlns:v="urn:schemas-microsoft-com:vml" Requires="v">
                  <p:oleObj spid="_x0000_s366688" name="Equation" r:id="rId7" imgW="927000" imgH="203040" progId="Equation.3">
                    <p:embed/>
                  </p:oleObj>
                </mc:Choice>
                <mc:Fallback>
                  <p:oleObj name="Equation" r:id="rId7" imgW="927000" imgH="203040" progId="Equation.3">
                    <p:embed/>
                    <p:pic>
                      <p:nvPicPr>
                        <p:cNvPr id="132101"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93" y="2251"/>
                          <a:ext cx="994" cy="220"/>
                        </a:xfrm>
                        <a:prstGeom prst="rect">
                          <a:avLst/>
                        </a:prstGeom>
                        <a:noFill/>
                        <a:extLst>
                          <a:ext uri="{909E8E84-426E-40DD-AFC4-6F175D3DCCD1}">
                            <a14:hiddenFill xmlns:a14="http://schemas.microsoft.com/office/drawing/2010/main">
                              <a:solidFill>
                                <a:schemeClr val="bg1"/>
                              </a:solidFill>
                            </a14:hiddenFill>
                          </a:ext>
                        </a:extLst>
                      </p:spPr>
                    </p:pic>
                  </p:oleObj>
                </mc:Fallback>
              </mc:AlternateContent>
            </a:graphicData>
          </a:graphic>
        </p:graphicFrame>
      </p:grpSp>
      <p:sp>
        <p:nvSpPr>
          <p:cNvPr id="21" name="文本框 20"/>
          <p:cNvSpPr txBox="1"/>
          <p:nvPr/>
        </p:nvSpPr>
        <p:spPr>
          <a:xfrm>
            <a:off x="325728" y="733426"/>
            <a:ext cx="1330036" cy="523220"/>
          </a:xfrm>
          <a:prstGeom prst="rect">
            <a:avLst/>
          </a:prstGeom>
          <a:noFill/>
        </p:spPr>
        <p:txBody>
          <a:bodyPr wrap="square" rtlCol="0">
            <a:spAutoFit/>
          </a:bodyPr>
          <a:lstStyle/>
          <a:p>
            <a:r>
              <a:rPr lang="en-US" altLang="zh-CN" sz="2800" b="1" i="1" dirty="0" smtClean="0">
                <a:solidFill>
                  <a:schemeClr val="bg1"/>
                </a:solidFill>
              </a:rPr>
              <a:t>Fields</a:t>
            </a:r>
            <a:endParaRPr lang="zh-CN" altLang="en-US" sz="2800" b="1" i="1" dirty="0">
              <a:solidFill>
                <a:schemeClr val="bg1"/>
              </a:solidFill>
            </a:endParaRPr>
          </a:p>
        </p:txBody>
      </p:sp>
      <p:sp>
        <p:nvSpPr>
          <p:cNvPr id="22" name="Text Box 6"/>
          <p:cNvSpPr txBox="1">
            <a:spLocks noChangeArrowheads="1"/>
          </p:cNvSpPr>
          <p:nvPr/>
        </p:nvSpPr>
        <p:spPr bwMode="auto">
          <a:xfrm>
            <a:off x="1575948" y="5076131"/>
            <a:ext cx="8427033" cy="10064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spcBef>
                <a:spcPct val="50000"/>
              </a:spcBef>
            </a:pPr>
            <a:r>
              <a:rPr kumimoji="1" lang="zh-CN" altLang="en-US" sz="2000" dirty="0">
                <a:solidFill>
                  <a:srgbClr val="FF0000"/>
                </a:solidFill>
                <a:latin typeface="Times New Roman" panose="02020603050405020304" pitchFamily="18" charset="0"/>
              </a:rPr>
              <a:t>      </a:t>
            </a:r>
            <a:r>
              <a:rPr kumimoji="1" lang="en-US" altLang="zh-CN" sz="2000" dirty="0">
                <a:solidFill>
                  <a:srgbClr val="FF0000"/>
                </a:solidFill>
                <a:latin typeface="Times New Roman" panose="02020603050405020304" pitchFamily="18" charset="0"/>
              </a:rPr>
              <a:t>(e)</a:t>
            </a:r>
            <a:r>
              <a:rPr kumimoji="1" lang="en-US" altLang="zh-CN" sz="2000" dirty="0">
                <a:solidFill>
                  <a:srgbClr val="3333FF"/>
                </a:solidFill>
                <a:latin typeface="Times New Roman" panose="02020603050405020304" pitchFamily="18" charset="0"/>
              </a:rPr>
              <a:t>  The directions of the electric and the magnetic fields are independent of time, and the radiation fields are</a:t>
            </a:r>
            <a:r>
              <a:rPr kumimoji="1" lang="en-US" altLang="zh-CN" sz="2000" dirty="0">
                <a:solidFill>
                  <a:srgbClr val="FF0000"/>
                </a:solidFill>
                <a:latin typeface="Times New Roman" panose="02020603050405020304" pitchFamily="18" charset="0"/>
              </a:rPr>
              <a:t> linearly</a:t>
            </a:r>
            <a:r>
              <a:rPr kumimoji="1" lang="en-US" altLang="zh-CN" sz="2000" dirty="0">
                <a:solidFill>
                  <a:srgbClr val="3333FF"/>
                </a:solidFill>
                <a:latin typeface="Times New Roman" panose="02020603050405020304" pitchFamily="18" charset="0"/>
              </a:rPr>
              <a:t> polarized.</a:t>
            </a:r>
            <a:r>
              <a:rPr kumimoji="1" lang="en-US" altLang="zh-CN" sz="2000" dirty="0">
                <a:solidFill>
                  <a:srgbClr val="000000"/>
                </a:solidFill>
                <a:latin typeface="Times New Roman" panose="02020603050405020304" pitchFamily="18" charset="0"/>
              </a:rPr>
              <a:t> </a:t>
            </a:r>
          </a:p>
        </p:txBody>
      </p:sp>
      <p:sp>
        <p:nvSpPr>
          <p:cNvPr id="23" name="Text Box 11"/>
          <p:cNvSpPr txBox="1">
            <a:spLocks noChangeArrowheads="1"/>
          </p:cNvSpPr>
          <p:nvPr/>
        </p:nvSpPr>
        <p:spPr bwMode="auto">
          <a:xfrm>
            <a:off x="1267680" y="5919281"/>
            <a:ext cx="8735301"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5000"/>
              </a:lnSpc>
              <a:spcBef>
                <a:spcPct val="50000"/>
              </a:spcBef>
            </a:pPr>
            <a:r>
              <a:rPr kumimoji="1" lang="zh-CN" altLang="en-US" sz="2400" dirty="0">
                <a:solidFill>
                  <a:srgbClr val="000000"/>
                </a:solidFill>
                <a:latin typeface="Times New Roman" panose="02020603050405020304" pitchFamily="18" charset="0"/>
              </a:rPr>
              <a:t>       </a:t>
            </a:r>
            <a:r>
              <a:rPr kumimoji="1" lang="en-US" altLang="zh-CN" sz="2000" b="1" dirty="0">
                <a:latin typeface="Times New Roman" panose="02020603050405020304" pitchFamily="18" charset="0"/>
              </a:rPr>
              <a:t>The above properties (a), (b), (c), and (d) are common for all antennas with finite-sizes. </a:t>
            </a:r>
          </a:p>
        </p:txBody>
      </p:sp>
    </p:spTree>
    <p:extLst>
      <p:ext uri="{BB962C8B-B14F-4D97-AF65-F5344CB8AC3E}">
        <p14:creationId xmlns:p14="http://schemas.microsoft.com/office/powerpoint/2010/main" val="11632182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1082"/>
                                        </p:tgtEl>
                                        <p:attrNameLst>
                                          <p:attrName>style.visibility</p:attrName>
                                        </p:attrNameLst>
                                      </p:cBhvr>
                                      <p:to>
                                        <p:strVal val="visible"/>
                                      </p:to>
                                    </p:set>
                                    <p:anim calcmode="lin" valueType="num">
                                      <p:cBhvr additive="base">
                                        <p:cTn id="7" dur="500" fill="hold"/>
                                        <p:tgtEl>
                                          <p:spTgt spid="131082"/>
                                        </p:tgtEl>
                                        <p:attrNameLst>
                                          <p:attrName>ppt_x</p:attrName>
                                        </p:attrNameLst>
                                      </p:cBhvr>
                                      <p:tavLst>
                                        <p:tav tm="0">
                                          <p:val>
                                            <p:strVal val="#ppt_x"/>
                                          </p:val>
                                        </p:tav>
                                        <p:tav tm="100000">
                                          <p:val>
                                            <p:strVal val="#ppt_x"/>
                                          </p:val>
                                        </p:tav>
                                      </p:tavLst>
                                    </p:anim>
                                    <p:anim calcmode="lin" valueType="num">
                                      <p:cBhvr additive="base">
                                        <p:cTn id="8" dur="500" fill="hold"/>
                                        <p:tgtEl>
                                          <p:spTgt spid="1310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82" grpId="0" autoUpdateAnimBg="0"/>
      <p:bldP spid="16" grpId="0" autoUpdateAnimBg="0"/>
      <p:bldP spid="17" grpId="0" autoUpdateAnimBg="0"/>
      <p:bldP spid="22" grpId="0" autoUpdateAnimBg="0"/>
      <p:bldP spid="23"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ext Box 2"/>
          <p:cNvSpPr txBox="1">
            <a:spLocks noChangeArrowheads="1"/>
          </p:cNvSpPr>
          <p:nvPr/>
        </p:nvSpPr>
        <p:spPr bwMode="auto">
          <a:xfrm>
            <a:off x="2362200" y="304801"/>
            <a:ext cx="7239000" cy="123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Different antenna types produce radiation fields of differing polarizations. Antennas can produce </a:t>
            </a:r>
            <a:r>
              <a:rPr kumimoji="1" lang="en-US" altLang="zh-CN" sz="2000">
                <a:solidFill>
                  <a:srgbClr val="FF0000"/>
                </a:solidFill>
                <a:latin typeface="Times New Roman" panose="02020603050405020304" pitchFamily="18" charset="0"/>
              </a:rPr>
              <a:t>linearly</a:t>
            </a:r>
            <a:r>
              <a:rPr kumimoji="1" lang="en-US" altLang="zh-CN" sz="2000">
                <a:solidFill>
                  <a:srgbClr val="3333FF"/>
                </a:solidFill>
                <a:latin typeface="Times New Roman" panose="02020603050405020304" pitchFamily="18" charset="0"/>
              </a:rPr>
              <a:t>, </a:t>
            </a:r>
            <a:r>
              <a:rPr kumimoji="1" lang="en-US" altLang="zh-CN" sz="2000">
                <a:solidFill>
                  <a:srgbClr val="FF0000"/>
                </a:solidFill>
                <a:latin typeface="Times New Roman" panose="02020603050405020304" pitchFamily="18" charset="0"/>
              </a:rPr>
              <a:t>circularly</a:t>
            </a:r>
            <a:r>
              <a:rPr kumimoji="1" lang="en-US" altLang="zh-CN" sz="2000">
                <a:solidFill>
                  <a:srgbClr val="3333FF"/>
                </a:solidFill>
                <a:latin typeface="Times New Roman" panose="02020603050405020304" pitchFamily="18" charset="0"/>
              </a:rPr>
              <a:t>, or </a:t>
            </a:r>
            <a:r>
              <a:rPr kumimoji="1" lang="en-US" altLang="zh-CN" sz="2000">
                <a:solidFill>
                  <a:srgbClr val="FF0000"/>
                </a:solidFill>
                <a:latin typeface="Times New Roman" panose="02020603050405020304" pitchFamily="18" charset="0"/>
              </a:rPr>
              <a:t>ellip-tically</a:t>
            </a:r>
            <a:r>
              <a:rPr kumimoji="1" lang="en-US" altLang="zh-CN" sz="2000">
                <a:solidFill>
                  <a:srgbClr val="3333FF"/>
                </a:solidFill>
                <a:latin typeface="Times New Roman" panose="02020603050405020304" pitchFamily="18" charset="0"/>
              </a:rPr>
              <a:t> polarized electromagnetic waves. </a:t>
            </a:r>
            <a:endParaRPr kumimoji="1" lang="en-US" altLang="zh-CN" sz="2000">
              <a:solidFill>
                <a:srgbClr val="3333FF"/>
              </a:solidFill>
              <a:latin typeface="楷体_GB2312" pitchFamily="49" charset="-122"/>
              <a:ea typeface="楷体_GB2312" pitchFamily="49" charset="-122"/>
            </a:endParaRPr>
          </a:p>
        </p:txBody>
      </p:sp>
      <p:sp>
        <p:nvSpPr>
          <p:cNvPr id="134151" name="Text Box 7"/>
          <p:cNvSpPr txBox="1">
            <a:spLocks noChangeArrowheads="1"/>
          </p:cNvSpPr>
          <p:nvPr/>
        </p:nvSpPr>
        <p:spPr bwMode="auto">
          <a:xfrm>
            <a:off x="2362200" y="1524001"/>
            <a:ext cx="71628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The polarization properties of the receiving antenna must </a:t>
            </a:r>
            <a:r>
              <a:rPr kumimoji="1" lang="en-US" altLang="zh-CN" sz="2000">
                <a:solidFill>
                  <a:srgbClr val="FF0000"/>
                </a:solidFill>
                <a:latin typeface="Times New Roman" panose="02020603050405020304" pitchFamily="18" charset="0"/>
              </a:rPr>
              <a:t>match</a:t>
            </a:r>
            <a:r>
              <a:rPr kumimoji="1" lang="en-US" altLang="zh-CN" sz="2000">
                <a:solidFill>
                  <a:srgbClr val="3333FF"/>
                </a:solidFill>
                <a:latin typeface="Times New Roman" panose="02020603050405020304" pitchFamily="18" charset="0"/>
              </a:rPr>
              <a:t> that of the received electromagnetic wave.</a:t>
            </a:r>
          </a:p>
        </p:txBody>
      </p:sp>
      <p:sp>
        <p:nvSpPr>
          <p:cNvPr id="134152" name="AutoShape 8">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34153" name="AutoShape 9">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0" name="文本框 9"/>
          <p:cNvSpPr txBox="1"/>
          <p:nvPr/>
        </p:nvSpPr>
        <p:spPr>
          <a:xfrm>
            <a:off x="0" y="722283"/>
            <a:ext cx="2112673" cy="400110"/>
          </a:xfrm>
          <a:prstGeom prst="rect">
            <a:avLst/>
          </a:prstGeom>
          <a:noFill/>
        </p:spPr>
        <p:txBody>
          <a:bodyPr wrap="square" rtlCol="0">
            <a:spAutoFit/>
          </a:bodyPr>
          <a:lstStyle/>
          <a:p>
            <a:r>
              <a:rPr lang="en-US" altLang="zh-CN" sz="2000" b="1" i="1" dirty="0" smtClean="0">
                <a:solidFill>
                  <a:schemeClr val="bg1"/>
                </a:solidFill>
              </a:rPr>
              <a:t>Polarization</a:t>
            </a:r>
            <a:endParaRPr lang="zh-CN" altLang="en-US" sz="2000" b="1" i="1" dirty="0">
              <a:solidFill>
                <a:schemeClr val="bg1"/>
              </a:solidFill>
            </a:endParaRPr>
          </a:p>
        </p:txBody>
      </p:sp>
      <p:grpSp>
        <p:nvGrpSpPr>
          <p:cNvPr id="11" name="Group 148"/>
          <p:cNvGrpSpPr>
            <a:grpSpLocks/>
          </p:cNvGrpSpPr>
          <p:nvPr/>
        </p:nvGrpSpPr>
        <p:grpSpPr bwMode="auto">
          <a:xfrm>
            <a:off x="4213517" y="2447667"/>
            <a:ext cx="4824413" cy="1944688"/>
            <a:chOff x="2448" y="2750"/>
            <a:chExt cx="3319" cy="1297"/>
          </a:xfrm>
        </p:grpSpPr>
        <p:grpSp>
          <p:nvGrpSpPr>
            <p:cNvPr id="12" name="Group 149"/>
            <p:cNvGrpSpPr>
              <a:grpSpLocks noChangeAspect="1"/>
            </p:cNvGrpSpPr>
            <p:nvPr/>
          </p:nvGrpSpPr>
          <p:grpSpPr bwMode="auto">
            <a:xfrm>
              <a:off x="2448" y="2750"/>
              <a:ext cx="3312" cy="1297"/>
              <a:chOff x="0" y="624"/>
              <a:chExt cx="5760" cy="2256"/>
            </a:xfrm>
          </p:grpSpPr>
          <p:sp>
            <p:nvSpPr>
              <p:cNvPr id="14" name="Rectangle 150"/>
              <p:cNvSpPr>
                <a:spLocks noChangeAspect="1" noChangeArrowheads="1"/>
              </p:cNvSpPr>
              <p:nvPr/>
            </p:nvSpPr>
            <p:spPr bwMode="auto">
              <a:xfrm>
                <a:off x="0" y="624"/>
                <a:ext cx="5760" cy="22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FF7C80"/>
                  </a:solidFill>
                  <a:latin typeface="Times New Roman" panose="02020603050405020304" pitchFamily="18" charset="0"/>
                  <a:ea typeface="幼圆" panose="02010509060101010101" pitchFamily="49" charset="-122"/>
                </a:endParaRPr>
              </a:p>
            </p:txBody>
          </p:sp>
          <p:pic>
            <p:nvPicPr>
              <p:cNvPr id="15" name="Picture 151" descr="3"/>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92" y="672"/>
                <a:ext cx="1680" cy="1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2" descr="3"/>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920" y="672"/>
                <a:ext cx="3696" cy="2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Rectangle 153"/>
            <p:cNvSpPr>
              <a:spLocks noChangeArrowheads="1"/>
            </p:cNvSpPr>
            <p:nvPr/>
          </p:nvSpPr>
          <p:spPr bwMode="auto">
            <a:xfrm>
              <a:off x="2455" y="2750"/>
              <a:ext cx="3312" cy="129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FF7C80"/>
                </a:solidFill>
                <a:latin typeface="Times New Roman" panose="02020603050405020304" pitchFamily="18" charset="0"/>
                <a:ea typeface="幼圆" panose="02010509060101010101" pitchFamily="49" charset="-122"/>
              </a:endParaRPr>
            </a:p>
          </p:txBody>
        </p:sp>
      </p:grpSp>
      <p:sp>
        <p:nvSpPr>
          <p:cNvPr id="2" name="文本框 1"/>
          <p:cNvSpPr txBox="1"/>
          <p:nvPr/>
        </p:nvSpPr>
        <p:spPr>
          <a:xfrm>
            <a:off x="2507469" y="2957591"/>
            <a:ext cx="1537855" cy="1015663"/>
          </a:xfrm>
          <a:prstGeom prst="rect">
            <a:avLst/>
          </a:prstGeom>
          <a:noFill/>
        </p:spPr>
        <p:txBody>
          <a:bodyPr wrap="square" rtlCol="0">
            <a:spAutoFit/>
          </a:bodyPr>
          <a:lstStyle/>
          <a:p>
            <a:r>
              <a:rPr lang="en-US" altLang="zh-CN" sz="2000" dirty="0" smtClean="0"/>
              <a:t>Circular polarized wave</a:t>
            </a:r>
            <a:endParaRPr lang="zh-CN" altLang="en-US" sz="2000" dirty="0"/>
          </a:p>
        </p:txBody>
      </p:sp>
      <p:grpSp>
        <p:nvGrpSpPr>
          <p:cNvPr id="18" name="Group 13"/>
          <p:cNvGrpSpPr>
            <a:grpSpLocks/>
          </p:cNvGrpSpPr>
          <p:nvPr/>
        </p:nvGrpSpPr>
        <p:grpSpPr bwMode="auto">
          <a:xfrm>
            <a:off x="4213517" y="4575175"/>
            <a:ext cx="5221287" cy="2016125"/>
            <a:chOff x="2494" y="2704"/>
            <a:chExt cx="3289" cy="1270"/>
          </a:xfrm>
        </p:grpSpPr>
        <p:sp>
          <p:nvSpPr>
            <p:cNvPr id="19" name="Rectangle 18"/>
            <p:cNvSpPr>
              <a:spLocks noChangeArrowheads="1"/>
            </p:cNvSpPr>
            <p:nvPr/>
          </p:nvSpPr>
          <p:spPr bwMode="auto">
            <a:xfrm>
              <a:off x="2494" y="2704"/>
              <a:ext cx="3289" cy="127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pic>
          <p:nvPicPr>
            <p:cNvPr id="20" name="Picture 19" descr="3"/>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630" y="2793"/>
              <a:ext cx="914" cy="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descr="3"/>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633" y="2793"/>
              <a:ext cx="1946" cy="1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21"/>
            <p:cNvSpPr>
              <a:spLocks noChangeArrowheads="1"/>
            </p:cNvSpPr>
            <p:nvPr/>
          </p:nvSpPr>
          <p:spPr bwMode="auto">
            <a:xfrm>
              <a:off x="2494" y="2704"/>
              <a:ext cx="3289" cy="127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3200" b="1">
                <a:solidFill>
                  <a:srgbClr val="000000"/>
                </a:solidFill>
                <a:latin typeface="Times New Roman" panose="02020603050405020304" pitchFamily="18" charset="0"/>
                <a:ea typeface="幼圆" panose="02010509060101010101" pitchFamily="49" charset="-122"/>
              </a:endParaRPr>
            </a:p>
          </p:txBody>
        </p:sp>
      </p:grpSp>
      <p:sp>
        <p:nvSpPr>
          <p:cNvPr id="3" name="矩形 2"/>
          <p:cNvSpPr/>
          <p:nvPr/>
        </p:nvSpPr>
        <p:spPr>
          <a:xfrm>
            <a:off x="2534990" y="5089693"/>
            <a:ext cx="1786477" cy="1015663"/>
          </a:xfrm>
          <a:prstGeom prst="rect">
            <a:avLst/>
          </a:prstGeom>
        </p:spPr>
        <p:txBody>
          <a:bodyPr wrap="square">
            <a:spAutoFit/>
          </a:bodyPr>
          <a:lstStyle/>
          <a:p>
            <a:r>
              <a:rPr lang="en-US" altLang="zh-CN" sz="2000" dirty="0"/>
              <a:t>E</a:t>
            </a:r>
            <a:r>
              <a:rPr lang="en-US" altLang="zh-CN" sz="2000" dirty="0" smtClean="0"/>
              <a:t>lliptical </a:t>
            </a:r>
            <a:r>
              <a:rPr lang="en-US" altLang="zh-CN" sz="2000" dirty="0"/>
              <a:t>polarized wave</a:t>
            </a:r>
            <a:endParaRPr lang="zh-CN" altLang="en-US" sz="2000" dirty="0"/>
          </a:p>
        </p:txBody>
      </p:sp>
    </p:spTree>
    <p:extLst>
      <p:ext uri="{BB962C8B-B14F-4D97-AF65-F5344CB8AC3E}">
        <p14:creationId xmlns:p14="http://schemas.microsoft.com/office/powerpoint/2010/main" val="6725242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34146"/>
                                        </p:tgtEl>
                                        <p:attrNameLst>
                                          <p:attrName>style.visibility</p:attrName>
                                        </p:attrNameLst>
                                      </p:cBhvr>
                                      <p:to>
                                        <p:strVal val="visible"/>
                                      </p:to>
                                    </p:set>
                                    <p:anim calcmode="lin" valueType="num">
                                      <p:cBhvr additive="base">
                                        <p:cTn id="7" dur="500" fill="hold"/>
                                        <p:tgtEl>
                                          <p:spTgt spid="134146"/>
                                        </p:tgtEl>
                                        <p:attrNameLst>
                                          <p:attrName>ppt_x</p:attrName>
                                        </p:attrNameLst>
                                      </p:cBhvr>
                                      <p:tavLst>
                                        <p:tav tm="0">
                                          <p:val>
                                            <p:strVal val="#ppt_x"/>
                                          </p:val>
                                        </p:tav>
                                        <p:tav tm="100000">
                                          <p:val>
                                            <p:strVal val="#ppt_x"/>
                                          </p:val>
                                        </p:tav>
                                      </p:tavLst>
                                    </p:anim>
                                    <p:anim calcmode="lin" valueType="num">
                                      <p:cBhvr additive="base">
                                        <p:cTn id="8" dur="500" fill="hold"/>
                                        <p:tgtEl>
                                          <p:spTgt spid="134146"/>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4151"/>
                                        </p:tgtEl>
                                        <p:attrNameLst>
                                          <p:attrName>style.visibility</p:attrName>
                                        </p:attrNameLst>
                                      </p:cBhvr>
                                      <p:to>
                                        <p:strVal val="visible"/>
                                      </p:to>
                                    </p:set>
                                    <p:anim calcmode="lin" valueType="num">
                                      <p:cBhvr additive="base">
                                        <p:cTn id="13" dur="500" fill="hold"/>
                                        <p:tgtEl>
                                          <p:spTgt spid="134151"/>
                                        </p:tgtEl>
                                        <p:attrNameLst>
                                          <p:attrName>ppt_x</p:attrName>
                                        </p:attrNameLst>
                                      </p:cBhvr>
                                      <p:tavLst>
                                        <p:tav tm="0">
                                          <p:val>
                                            <p:strVal val="#ppt_x"/>
                                          </p:val>
                                        </p:tav>
                                        <p:tav tm="100000">
                                          <p:val>
                                            <p:strVal val="#ppt_x"/>
                                          </p:val>
                                        </p:tav>
                                      </p:tavLst>
                                    </p:anim>
                                    <p:anim calcmode="lin" valueType="num">
                                      <p:cBhvr additive="base">
                                        <p:cTn id="14" dur="500" fill="hold"/>
                                        <p:tgtEl>
                                          <p:spTgt spid="134151"/>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6" grpId="0" autoUpdateAnimBg="0"/>
      <p:bldP spid="134151"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2438400" y="581903"/>
            <a:ext cx="7315200" cy="123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pPr>
            <a:r>
              <a:rPr kumimoji="1" lang="zh-CN" altLang="en-US" sz="2000" dirty="0">
                <a:solidFill>
                  <a:srgbClr val="3333FF"/>
                </a:solidFill>
                <a:latin typeface="Times New Roman" panose="02020603050405020304" pitchFamily="18" charset="0"/>
                <a:ea typeface="楷体_GB2312" pitchFamily="49" charset="-122"/>
              </a:rPr>
              <a:t>       </a:t>
            </a:r>
            <a:r>
              <a:rPr kumimoji="1" lang="en-US" altLang="zh-CN" sz="2000" dirty="0">
                <a:solidFill>
                  <a:srgbClr val="3333FF"/>
                </a:solidFill>
                <a:latin typeface="Times New Roman" panose="02020603050405020304" pitchFamily="18" charset="0"/>
              </a:rPr>
              <a:t>To calculate the </a:t>
            </a:r>
            <a:r>
              <a:rPr kumimoji="1" lang="en-US" altLang="zh-CN" sz="2000" dirty="0">
                <a:solidFill>
                  <a:srgbClr val="FF0000"/>
                </a:solidFill>
                <a:latin typeface="Times New Roman" panose="02020603050405020304" pitchFamily="18" charset="0"/>
              </a:rPr>
              <a:t>radiation power</a:t>
            </a:r>
            <a:r>
              <a:rPr kumimoji="1" lang="en-US" altLang="zh-CN" sz="2000" dirty="0">
                <a:solidFill>
                  <a:srgbClr val="3333FF"/>
                </a:solidFill>
                <a:latin typeface="Times New Roman" panose="02020603050405020304" pitchFamily="18" charset="0"/>
              </a:rPr>
              <a:t> </a:t>
            </a:r>
            <a:r>
              <a:rPr kumimoji="1" lang="en-US" altLang="zh-CN" sz="2000" i="1" dirty="0" err="1">
                <a:latin typeface="Times New Roman" panose="02020603050405020304" pitchFamily="18" charset="0"/>
              </a:rPr>
              <a:t>P</a:t>
            </a:r>
            <a:r>
              <a:rPr kumimoji="1" lang="en-US" altLang="zh-CN" sz="2000" baseline="-30000" dirty="0" err="1">
                <a:latin typeface="Times New Roman" panose="02020603050405020304" pitchFamily="18" charset="0"/>
              </a:rPr>
              <a:t>r</a:t>
            </a:r>
            <a:r>
              <a:rPr kumimoji="1" lang="en-US" altLang="zh-CN" sz="2000" baseline="-30000" dirty="0">
                <a:latin typeface="Times New Roman" panose="02020603050405020304" pitchFamily="18" charset="0"/>
              </a:rPr>
              <a:t> </a:t>
            </a:r>
            <a:r>
              <a:rPr kumimoji="1" lang="en-US" altLang="zh-CN" sz="2000" dirty="0">
                <a:solidFill>
                  <a:srgbClr val="3333FF"/>
                </a:solidFill>
                <a:latin typeface="Times New Roman" panose="02020603050405020304" pitchFamily="18" charset="0"/>
              </a:rPr>
              <a:t>, we take the integration of the </a:t>
            </a:r>
            <a:r>
              <a:rPr kumimoji="1" lang="en-US" altLang="zh-CN" sz="2000" dirty="0">
                <a:solidFill>
                  <a:srgbClr val="FF0000"/>
                </a:solidFill>
                <a:latin typeface="Times New Roman" panose="02020603050405020304" pitchFamily="18" charset="0"/>
              </a:rPr>
              <a:t>real part</a:t>
            </a:r>
            <a:r>
              <a:rPr kumimoji="1" lang="en-US" altLang="zh-CN" sz="2000" dirty="0">
                <a:solidFill>
                  <a:srgbClr val="3333FF"/>
                </a:solidFill>
                <a:latin typeface="Times New Roman" panose="02020603050405020304" pitchFamily="18" charset="0"/>
              </a:rPr>
              <a:t> of the complex energy flow density vector over the spherical surface of radius </a:t>
            </a:r>
            <a:r>
              <a:rPr kumimoji="1" lang="en-US" altLang="zh-CN" sz="2000" i="1" dirty="0">
                <a:latin typeface="Times New Roman" panose="02020603050405020304" pitchFamily="18" charset="0"/>
              </a:rPr>
              <a:t>r</a:t>
            </a:r>
            <a:r>
              <a:rPr kumimoji="1" lang="en-US" altLang="zh-CN" sz="2000" dirty="0">
                <a:solidFill>
                  <a:srgbClr val="3333FF"/>
                </a:solidFill>
                <a:latin typeface="Times New Roman" panose="02020603050405020304" pitchFamily="18" charset="0"/>
              </a:rPr>
              <a:t> in the </a:t>
            </a:r>
            <a:r>
              <a:rPr kumimoji="1" lang="en-US" altLang="zh-CN" sz="2000" dirty="0">
                <a:solidFill>
                  <a:srgbClr val="FF0000"/>
                </a:solidFill>
                <a:latin typeface="Times New Roman" panose="02020603050405020304" pitchFamily="18" charset="0"/>
              </a:rPr>
              <a:t>far-field</a:t>
            </a:r>
            <a:r>
              <a:rPr kumimoji="1" lang="en-US" altLang="zh-CN" sz="2000" dirty="0">
                <a:solidFill>
                  <a:srgbClr val="3333FF"/>
                </a:solidFill>
                <a:latin typeface="Times New Roman" panose="02020603050405020304" pitchFamily="18" charset="0"/>
              </a:rPr>
              <a:t> region, as given by</a:t>
            </a:r>
            <a:endParaRPr kumimoji="1" lang="en-US" altLang="zh-CN" sz="2000" dirty="0">
              <a:solidFill>
                <a:srgbClr val="3333FF"/>
              </a:solidFill>
              <a:latin typeface="Times New Roman" panose="02020603050405020304" pitchFamily="18" charset="0"/>
              <a:ea typeface="楷体_GB2312" pitchFamily="49" charset="-122"/>
            </a:endParaRPr>
          </a:p>
        </p:txBody>
      </p:sp>
      <p:graphicFrame>
        <p:nvGraphicFramePr>
          <p:cNvPr id="3" name="Object 4"/>
          <p:cNvGraphicFramePr>
            <a:graphicFrameLocks noChangeAspect="1"/>
          </p:cNvGraphicFramePr>
          <p:nvPr>
            <p:extLst>
              <p:ext uri="{D42A27DB-BD31-4B8C-83A1-F6EECF244321}">
                <p14:modId xmlns:p14="http://schemas.microsoft.com/office/powerpoint/2010/main" val="4196149696"/>
              </p:ext>
            </p:extLst>
          </p:nvPr>
        </p:nvGraphicFramePr>
        <p:xfrm>
          <a:off x="5029200" y="2029703"/>
          <a:ext cx="1905000" cy="487363"/>
        </p:xfrm>
        <a:graphic>
          <a:graphicData uri="http://schemas.openxmlformats.org/presentationml/2006/ole">
            <mc:AlternateContent xmlns:mc="http://schemas.openxmlformats.org/markup-compatibility/2006">
              <mc:Choice xmlns:v="urn:schemas-microsoft-com:vml" Requires="v">
                <p:oleObj spid="_x0000_s432204" name="Equation" r:id="rId3" imgW="1155600" imgH="291960" progId="Equation.3">
                  <p:embed/>
                </p:oleObj>
              </mc:Choice>
              <mc:Fallback>
                <p:oleObj name="Equation" r:id="rId3" imgW="1155600" imgH="291960" progId="Equation.3">
                  <p:embed/>
                  <p:pic>
                    <p:nvPicPr>
                      <p:cNvPr id="13414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2029703"/>
                        <a:ext cx="1905000"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 Box 5"/>
          <p:cNvSpPr txBox="1">
            <a:spLocks noChangeArrowheads="1"/>
          </p:cNvSpPr>
          <p:nvPr/>
        </p:nvSpPr>
        <p:spPr bwMode="auto">
          <a:xfrm>
            <a:off x="2438400" y="2639303"/>
            <a:ext cx="72390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pPr>
            <a:r>
              <a:rPr kumimoji="1" lang="en-US" altLang="zh-CN" sz="2000">
                <a:solidFill>
                  <a:srgbClr val="3333FF"/>
                </a:solidFill>
                <a:latin typeface="Times New Roman" panose="02020603050405020304" pitchFamily="18" charset="0"/>
                <a:ea typeface="楷体_GB2312" pitchFamily="49" charset="-122"/>
              </a:rPr>
              <a:t>Where </a:t>
            </a:r>
            <a:r>
              <a:rPr kumimoji="1" lang="en-US" altLang="zh-CN" sz="2000" i="1">
                <a:latin typeface="Times New Roman" panose="02020603050405020304" pitchFamily="18" charset="0"/>
                <a:ea typeface="楷体_GB2312" pitchFamily="49" charset="-122"/>
              </a:rPr>
              <a:t>S</a:t>
            </a:r>
            <a:r>
              <a:rPr kumimoji="1" lang="en-US" altLang="zh-CN" sz="2000" baseline="-30000">
                <a:latin typeface="Times New Roman" panose="02020603050405020304" pitchFamily="18" charset="0"/>
                <a:ea typeface="楷体_GB2312" pitchFamily="49" charset="-122"/>
              </a:rPr>
              <a:t>c </a:t>
            </a:r>
            <a:r>
              <a:rPr kumimoji="1" lang="en-US" altLang="zh-CN" sz="2000" i="1" baseline="-30000">
                <a:solidFill>
                  <a:srgbClr val="3333FF"/>
                </a:solidFill>
                <a:latin typeface="Times New Roman" panose="02020603050405020304" pitchFamily="18" charset="0"/>
                <a:ea typeface="楷体_GB2312" pitchFamily="49" charset="-122"/>
              </a:rPr>
              <a:t> </a:t>
            </a:r>
            <a:r>
              <a:rPr kumimoji="1" lang="en-US" altLang="zh-CN" sz="2000">
                <a:solidFill>
                  <a:srgbClr val="3333FF"/>
                </a:solidFill>
                <a:latin typeface="Times New Roman" panose="02020603050405020304" pitchFamily="18" charset="0"/>
                <a:ea typeface="楷体_GB2312" pitchFamily="49" charset="-122"/>
              </a:rPr>
              <a:t>is the </a:t>
            </a:r>
            <a:r>
              <a:rPr kumimoji="1" lang="en-US" altLang="zh-CN" sz="2000">
                <a:solidFill>
                  <a:srgbClr val="3333FF"/>
                </a:solidFill>
                <a:latin typeface="Times New Roman" panose="02020603050405020304" pitchFamily="18" charset="0"/>
              </a:rPr>
              <a:t>complex energy flow density vector in the </a:t>
            </a:r>
            <a:r>
              <a:rPr kumimoji="1" lang="en-US" altLang="zh-CN" sz="2000">
                <a:solidFill>
                  <a:srgbClr val="FF0000"/>
                </a:solidFill>
                <a:latin typeface="Times New Roman" panose="02020603050405020304" pitchFamily="18" charset="0"/>
              </a:rPr>
              <a:t>far-field</a:t>
            </a:r>
            <a:r>
              <a:rPr kumimoji="1" lang="en-US" altLang="zh-CN" sz="2000">
                <a:solidFill>
                  <a:srgbClr val="3333FF"/>
                </a:solidFill>
                <a:latin typeface="Times New Roman" panose="02020603050405020304" pitchFamily="18" charset="0"/>
              </a:rPr>
              <a:t> region</a:t>
            </a:r>
            <a:r>
              <a:rPr kumimoji="1" lang="en-US" altLang="zh-CN" sz="2000">
                <a:solidFill>
                  <a:srgbClr val="3333FF"/>
                </a:solidFill>
                <a:latin typeface="Times New Roman" panose="02020603050405020304" pitchFamily="18" charset="0"/>
                <a:ea typeface="楷体_GB2312" pitchFamily="49" charset="-122"/>
              </a:rPr>
              <a:t>, i.e.</a:t>
            </a:r>
          </a:p>
        </p:txBody>
      </p:sp>
      <p:graphicFrame>
        <p:nvGraphicFramePr>
          <p:cNvPr id="5" name="Object 6"/>
          <p:cNvGraphicFramePr>
            <a:graphicFrameLocks noChangeAspect="1"/>
          </p:cNvGraphicFramePr>
          <p:nvPr>
            <p:extLst>
              <p:ext uri="{D42A27DB-BD31-4B8C-83A1-F6EECF244321}">
                <p14:modId xmlns:p14="http://schemas.microsoft.com/office/powerpoint/2010/main" val="1809333277"/>
              </p:ext>
            </p:extLst>
          </p:nvPr>
        </p:nvGraphicFramePr>
        <p:xfrm>
          <a:off x="3581400" y="3553703"/>
          <a:ext cx="5181600" cy="682625"/>
        </p:xfrm>
        <a:graphic>
          <a:graphicData uri="http://schemas.openxmlformats.org/presentationml/2006/ole">
            <mc:AlternateContent xmlns:mc="http://schemas.openxmlformats.org/markup-compatibility/2006">
              <mc:Choice xmlns:v="urn:schemas-microsoft-com:vml" Requires="v">
                <p:oleObj spid="_x0000_s432205" name="Equation" r:id="rId5" imgW="3187440" imgH="419040" progId="Equation.3">
                  <p:embed/>
                </p:oleObj>
              </mc:Choice>
              <mc:Fallback>
                <p:oleObj name="Equation" r:id="rId5" imgW="3187440" imgH="419040" progId="Equation.3">
                  <p:embed/>
                  <p:pic>
                    <p:nvPicPr>
                      <p:cNvPr id="13415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1400" y="3553703"/>
                        <a:ext cx="5181600" cy="682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文本框 5"/>
          <p:cNvSpPr txBox="1"/>
          <p:nvPr/>
        </p:nvSpPr>
        <p:spPr>
          <a:xfrm>
            <a:off x="166255" y="733426"/>
            <a:ext cx="1648982" cy="523220"/>
          </a:xfrm>
          <a:prstGeom prst="rect">
            <a:avLst/>
          </a:prstGeom>
          <a:noFill/>
        </p:spPr>
        <p:txBody>
          <a:bodyPr wrap="square" rtlCol="0">
            <a:spAutoFit/>
          </a:bodyPr>
          <a:lstStyle/>
          <a:p>
            <a:r>
              <a:rPr lang="en-US" altLang="zh-CN" sz="2800" b="1" i="1" dirty="0" smtClean="0">
                <a:solidFill>
                  <a:schemeClr val="bg1"/>
                </a:solidFill>
              </a:rPr>
              <a:t>Power</a:t>
            </a:r>
            <a:endParaRPr lang="zh-CN" altLang="en-US" sz="2800" b="1" i="1" dirty="0">
              <a:solidFill>
                <a:schemeClr val="bg1"/>
              </a:solidFill>
            </a:endParaRPr>
          </a:p>
        </p:txBody>
      </p:sp>
      <p:grpSp>
        <p:nvGrpSpPr>
          <p:cNvPr id="7" name="Group 2"/>
          <p:cNvGrpSpPr>
            <a:grpSpLocks/>
          </p:cNvGrpSpPr>
          <p:nvPr/>
        </p:nvGrpSpPr>
        <p:grpSpPr bwMode="auto">
          <a:xfrm>
            <a:off x="2667001" y="4343395"/>
            <a:ext cx="5032375" cy="660400"/>
            <a:chOff x="720" y="240"/>
            <a:chExt cx="3170" cy="416"/>
          </a:xfrm>
        </p:grpSpPr>
        <p:sp>
          <p:nvSpPr>
            <p:cNvPr id="8" name="Text Box 3"/>
            <p:cNvSpPr txBox="1">
              <a:spLocks noChangeArrowheads="1"/>
            </p:cNvSpPr>
            <p:nvPr/>
          </p:nvSpPr>
          <p:spPr bwMode="auto">
            <a:xfrm>
              <a:off x="720" y="240"/>
              <a:ext cx="672"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kumimoji="1" lang="en-US" altLang="zh-CN" sz="2000" dirty="0">
                  <a:solidFill>
                    <a:srgbClr val="3333FF"/>
                  </a:solidFill>
                  <a:latin typeface="Times New Roman" panose="02020603050405020304" pitchFamily="18" charset="0"/>
                  <a:ea typeface="楷体_GB2312" pitchFamily="49" charset="-122"/>
                </a:rPr>
                <a:t>We find</a:t>
              </a:r>
            </a:p>
          </p:txBody>
        </p:sp>
        <p:graphicFrame>
          <p:nvGraphicFramePr>
            <p:cNvPr id="9" name="Object 4"/>
            <p:cNvGraphicFramePr>
              <a:graphicFrameLocks noChangeAspect="1"/>
            </p:cNvGraphicFramePr>
            <p:nvPr/>
          </p:nvGraphicFramePr>
          <p:xfrm>
            <a:off x="2093" y="240"/>
            <a:ext cx="1797" cy="416"/>
          </p:xfrm>
          <a:graphic>
            <a:graphicData uri="http://schemas.openxmlformats.org/presentationml/2006/ole">
              <mc:AlternateContent xmlns:mc="http://schemas.openxmlformats.org/markup-compatibility/2006">
                <mc:Choice xmlns:v="urn:schemas-microsoft-com:vml" Requires="v">
                  <p:oleObj spid="_x0000_s432206" name="Equation" r:id="rId7" imgW="1815840" imgH="419040" progId="Equation.3">
                    <p:embed/>
                  </p:oleObj>
                </mc:Choice>
                <mc:Fallback>
                  <p:oleObj name="Equation" r:id="rId7" imgW="1815840" imgH="419040" progId="Equation.3">
                    <p:embed/>
                    <p:pic>
                      <p:nvPicPr>
                        <p:cNvPr id="135172"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93" y="240"/>
                          <a:ext cx="1797" cy="4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0" name="Text Box 5"/>
          <p:cNvSpPr txBox="1">
            <a:spLocks noChangeArrowheads="1"/>
          </p:cNvSpPr>
          <p:nvPr/>
        </p:nvSpPr>
        <p:spPr bwMode="auto">
          <a:xfrm>
            <a:off x="2133600" y="5029196"/>
            <a:ext cx="76200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spcBef>
                <a:spcPct val="50000"/>
              </a:spcBef>
            </a:pPr>
            <a:r>
              <a:rPr kumimoji="1" lang="zh-CN" altLang="en-US" sz="2000">
                <a:solidFill>
                  <a:srgbClr val="000000"/>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If the medium is </a:t>
            </a:r>
            <a:r>
              <a:rPr kumimoji="1" lang="en-US" altLang="zh-CN" sz="2000">
                <a:solidFill>
                  <a:srgbClr val="FF0000"/>
                </a:solidFill>
                <a:latin typeface="Times New Roman" panose="02020603050405020304" pitchFamily="18" charset="0"/>
              </a:rPr>
              <a:t>vacuum</a:t>
            </a:r>
            <a:r>
              <a:rPr kumimoji="1" lang="en-US" altLang="zh-CN" sz="2000">
                <a:solidFill>
                  <a:srgbClr val="3333FF"/>
                </a:solidFill>
                <a:latin typeface="Times New Roman" panose="02020603050405020304" pitchFamily="18" charset="0"/>
              </a:rPr>
              <a:t>, </a:t>
            </a:r>
            <a:r>
              <a:rPr kumimoji="1" lang="en-US" altLang="zh-CN" sz="2000" i="1">
                <a:latin typeface="Times New Roman" panose="02020603050405020304" pitchFamily="18" charset="0"/>
              </a:rPr>
              <a:t>Z</a:t>
            </a:r>
            <a:r>
              <a:rPr kumimoji="1" lang="en-US" altLang="zh-CN" sz="2000">
                <a:latin typeface="Times New Roman" panose="02020603050405020304" pitchFamily="18" charset="0"/>
              </a:rPr>
              <a:t> = </a:t>
            </a:r>
            <a:r>
              <a:rPr kumimoji="1" lang="en-US" altLang="zh-CN" sz="2000" i="1">
                <a:latin typeface="Times New Roman" panose="02020603050405020304" pitchFamily="18" charset="0"/>
              </a:rPr>
              <a:t>Z</a:t>
            </a:r>
            <a:r>
              <a:rPr kumimoji="1" lang="en-US" altLang="zh-CN" sz="2000" baseline="-30000">
                <a:latin typeface="Times New Roman" panose="02020603050405020304" pitchFamily="18" charset="0"/>
              </a:rPr>
              <a:t>0</a:t>
            </a:r>
            <a:r>
              <a:rPr kumimoji="1" lang="en-US" altLang="zh-CN" sz="2000">
                <a:latin typeface="Times New Roman" panose="02020603050405020304" pitchFamily="18" charset="0"/>
              </a:rPr>
              <a:t> = 120</a:t>
            </a:r>
            <a:r>
              <a:rPr kumimoji="1" lang="en-US" altLang="zh-CN" sz="2000">
                <a:latin typeface="Times New Roman" panose="02020603050405020304" pitchFamily="18" charset="0"/>
                <a:sym typeface="Symbol" panose="05050102010706020507" pitchFamily="18" charset="2"/>
              </a:rPr>
              <a:t></a:t>
            </a:r>
            <a:r>
              <a:rPr kumimoji="1" lang="en-US" altLang="zh-CN" sz="2000">
                <a:latin typeface="Times New Roman" panose="02020603050405020304" pitchFamily="18" charset="0"/>
              </a:rPr>
              <a:t> </a:t>
            </a:r>
            <a:r>
              <a:rPr kumimoji="1" lang="en-US" altLang="zh-CN" sz="2000">
                <a:latin typeface="Times New Roman" panose="02020603050405020304" pitchFamily="18" charset="0"/>
                <a:sym typeface="Symbol" panose="05050102010706020507" pitchFamily="18" charset="2"/>
              </a:rPr>
              <a:t></a:t>
            </a:r>
            <a:r>
              <a:rPr kumimoji="1" lang="en-US" altLang="zh-CN" sz="2000">
                <a:solidFill>
                  <a:srgbClr val="3333FF"/>
                </a:solidFill>
                <a:latin typeface="Times New Roman" panose="02020603050405020304" pitchFamily="18" charset="0"/>
              </a:rPr>
              <a:t>, the radiated power is obtained as</a:t>
            </a:r>
            <a:endParaRPr kumimoji="1" lang="en-US" altLang="zh-CN" sz="2000">
              <a:solidFill>
                <a:srgbClr val="3333FF"/>
              </a:solidFill>
              <a:latin typeface="Times New Roman" panose="02020603050405020304" pitchFamily="18" charset="0"/>
              <a:ea typeface="楷体_GB2312" pitchFamily="49" charset="-122"/>
            </a:endParaRPr>
          </a:p>
        </p:txBody>
      </p:sp>
      <p:graphicFrame>
        <p:nvGraphicFramePr>
          <p:cNvPr id="11" name="Object 6"/>
          <p:cNvGraphicFramePr>
            <a:graphicFrameLocks noChangeAspect="1"/>
          </p:cNvGraphicFramePr>
          <p:nvPr>
            <p:extLst>
              <p:ext uri="{D42A27DB-BD31-4B8C-83A1-F6EECF244321}">
                <p14:modId xmlns:p14="http://schemas.microsoft.com/office/powerpoint/2010/main" val="3784433881"/>
              </p:ext>
            </p:extLst>
          </p:nvPr>
        </p:nvGraphicFramePr>
        <p:xfrm>
          <a:off x="5078413" y="5562596"/>
          <a:ext cx="1727200" cy="746125"/>
        </p:xfrm>
        <a:graphic>
          <a:graphicData uri="http://schemas.openxmlformats.org/presentationml/2006/ole">
            <mc:AlternateContent xmlns:mc="http://schemas.openxmlformats.org/markup-compatibility/2006">
              <mc:Choice xmlns:v="urn:schemas-microsoft-com:vml" Requires="v">
                <p:oleObj spid="_x0000_s432207" name="Equation" r:id="rId9" imgW="1079280" imgH="469800" progId="Equation.3">
                  <p:embed/>
                </p:oleObj>
              </mc:Choice>
              <mc:Fallback>
                <p:oleObj name="Equation" r:id="rId9" imgW="1079280" imgH="469800" progId="Equation.3">
                  <p:embed/>
                  <p:pic>
                    <p:nvPicPr>
                      <p:cNvPr id="135174"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78413" y="5562596"/>
                        <a:ext cx="1727200" cy="746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Text Box 7"/>
          <p:cNvSpPr txBox="1">
            <a:spLocks noChangeArrowheads="1"/>
          </p:cNvSpPr>
          <p:nvPr/>
        </p:nvSpPr>
        <p:spPr bwMode="auto">
          <a:xfrm>
            <a:off x="2133600" y="6172196"/>
            <a:ext cx="60960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spcBef>
                <a:spcPct val="50000"/>
              </a:spcBef>
            </a:pPr>
            <a:r>
              <a:rPr kumimoji="1" lang="en-US" altLang="zh-CN" sz="2000">
                <a:solidFill>
                  <a:srgbClr val="3333FF"/>
                </a:solidFill>
                <a:latin typeface="Times New Roman" panose="02020603050405020304" pitchFamily="18" charset="0"/>
              </a:rPr>
              <a:t>where </a:t>
            </a:r>
            <a:r>
              <a:rPr kumimoji="1" lang="en-US" altLang="zh-CN" sz="2000" i="1">
                <a:latin typeface="Times New Roman" panose="02020603050405020304" pitchFamily="18" charset="0"/>
              </a:rPr>
              <a:t>I</a:t>
            </a:r>
            <a:r>
              <a:rPr kumimoji="1" lang="en-US" altLang="zh-CN" sz="2000">
                <a:solidFill>
                  <a:srgbClr val="3333FF"/>
                </a:solidFill>
                <a:latin typeface="Times New Roman" panose="02020603050405020304" pitchFamily="18" charset="0"/>
              </a:rPr>
              <a:t> is the </a:t>
            </a:r>
            <a:r>
              <a:rPr kumimoji="1" lang="en-US" altLang="zh-CN" sz="2000">
                <a:solidFill>
                  <a:srgbClr val="FF0000"/>
                </a:solidFill>
                <a:latin typeface="Times New Roman" panose="02020603050405020304" pitchFamily="18" charset="0"/>
              </a:rPr>
              <a:t>effective value</a:t>
            </a:r>
            <a:r>
              <a:rPr kumimoji="1" lang="en-US" altLang="zh-CN" sz="2000">
                <a:solidFill>
                  <a:srgbClr val="3333FF"/>
                </a:solidFill>
                <a:latin typeface="Times New Roman" panose="02020603050405020304" pitchFamily="18" charset="0"/>
              </a:rPr>
              <a:t> of the electric current.</a:t>
            </a:r>
          </a:p>
        </p:txBody>
      </p:sp>
    </p:spTree>
    <p:extLst>
      <p:ext uri="{BB962C8B-B14F-4D97-AF65-F5344CB8AC3E}">
        <p14:creationId xmlns:p14="http://schemas.microsoft.com/office/powerpoint/2010/main" val="237723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ppt_x"/>
                                          </p:val>
                                        </p:tav>
                                        <p:tav tm="100000">
                                          <p:val>
                                            <p:strVal val="#ppt_x"/>
                                          </p:val>
                                        </p:tav>
                                      </p:tavLst>
                                    </p:anim>
                                    <p:anim calcmode="lin" valueType="num">
                                      <p:cBhvr additive="base">
                                        <p:cTn id="5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4" grpId="0" autoUpdateAnimBg="0"/>
      <p:bldP spid="10" grpId="0" autoUpdateAnimBg="0"/>
      <p:bldP spid="12"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6" name="Text Box 8"/>
          <p:cNvSpPr txBox="1">
            <a:spLocks noChangeArrowheads="1"/>
          </p:cNvSpPr>
          <p:nvPr/>
        </p:nvSpPr>
        <p:spPr bwMode="auto">
          <a:xfrm>
            <a:off x="2133600" y="623461"/>
            <a:ext cx="76962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spcBef>
                <a:spcPct val="50000"/>
              </a:spcBef>
            </a:pPr>
            <a:r>
              <a:rPr kumimoji="1" lang="zh-CN" altLang="en-US" sz="2000" dirty="0">
                <a:solidFill>
                  <a:srgbClr val="3333FF"/>
                </a:solidFill>
                <a:latin typeface="Times New Roman" panose="02020603050405020304" pitchFamily="18" charset="0"/>
              </a:rPr>
              <a:t>       </a:t>
            </a:r>
            <a:r>
              <a:rPr kumimoji="1" lang="en-US" altLang="zh-CN" sz="2000" dirty="0">
                <a:solidFill>
                  <a:srgbClr val="3333FF"/>
                </a:solidFill>
                <a:latin typeface="Times New Roman" panose="02020603050405020304" pitchFamily="18" charset="0"/>
              </a:rPr>
              <a:t>The resistive portion accounting for the radiation process may be defined as the </a:t>
            </a:r>
            <a:r>
              <a:rPr kumimoji="1" lang="en-US" altLang="zh-CN" sz="2000" dirty="0">
                <a:solidFill>
                  <a:srgbClr val="FF0000"/>
                </a:solidFill>
                <a:latin typeface="Times New Roman" panose="02020603050405020304" pitchFamily="18" charset="0"/>
              </a:rPr>
              <a:t>radiation resistance</a:t>
            </a:r>
            <a:r>
              <a:rPr kumimoji="1" lang="en-US" altLang="zh-CN" sz="2000" dirty="0">
                <a:solidFill>
                  <a:srgbClr val="3333FF"/>
                </a:solidFill>
                <a:latin typeface="Times New Roman" panose="02020603050405020304" pitchFamily="18" charset="0"/>
              </a:rPr>
              <a:t> , and is given by</a:t>
            </a:r>
            <a:endParaRPr kumimoji="1" lang="en-US" altLang="zh-CN" sz="2000" dirty="0">
              <a:solidFill>
                <a:srgbClr val="3333FF"/>
              </a:solidFill>
              <a:latin typeface="Times New Roman" panose="02020603050405020304" pitchFamily="18" charset="0"/>
              <a:ea typeface="楷体_GB2312" pitchFamily="49" charset="-122"/>
            </a:endParaRPr>
          </a:p>
        </p:txBody>
      </p:sp>
      <p:graphicFrame>
        <p:nvGraphicFramePr>
          <p:cNvPr id="135177" name="Object 9"/>
          <p:cNvGraphicFramePr>
            <a:graphicFrameLocks noChangeAspect="1"/>
          </p:cNvGraphicFramePr>
          <p:nvPr>
            <p:extLst>
              <p:ext uri="{D42A27DB-BD31-4B8C-83A1-F6EECF244321}">
                <p14:modId xmlns:p14="http://schemas.microsoft.com/office/powerpoint/2010/main" val="2219909338"/>
              </p:ext>
            </p:extLst>
          </p:nvPr>
        </p:nvGraphicFramePr>
        <p:xfrm>
          <a:off x="5334000" y="1537860"/>
          <a:ext cx="819150" cy="642938"/>
        </p:xfrm>
        <a:graphic>
          <a:graphicData uri="http://schemas.openxmlformats.org/presentationml/2006/ole">
            <mc:AlternateContent xmlns:mc="http://schemas.openxmlformats.org/markup-compatibility/2006">
              <mc:Choice xmlns:v="urn:schemas-microsoft-com:vml" Requires="v">
                <p:oleObj spid="_x0000_s369748" name="Equation" r:id="rId3" imgW="507960" imgH="393480" progId="Equation.3">
                  <p:embed/>
                </p:oleObj>
              </mc:Choice>
              <mc:Fallback>
                <p:oleObj name="Equation" r:id="rId3" imgW="507960" imgH="39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1537860"/>
                        <a:ext cx="819150" cy="642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5178" name="Text Box 10"/>
          <p:cNvSpPr txBox="1">
            <a:spLocks noChangeArrowheads="1"/>
          </p:cNvSpPr>
          <p:nvPr/>
        </p:nvSpPr>
        <p:spPr bwMode="auto">
          <a:xfrm>
            <a:off x="2590800" y="1995061"/>
            <a:ext cx="39624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kumimoji="1" lang="en-US" altLang="zh-CN" sz="2000">
                <a:solidFill>
                  <a:srgbClr val="3333FF"/>
                </a:solidFill>
                <a:latin typeface="Times New Roman" panose="02020603050405020304" pitchFamily="18" charset="0"/>
                <a:ea typeface="楷体_GB2312" pitchFamily="49" charset="-122"/>
              </a:rPr>
              <a:t>For the electric current element,</a:t>
            </a:r>
            <a:endParaRPr kumimoji="1" lang="en-US" altLang="zh-CN" sz="2000">
              <a:solidFill>
                <a:srgbClr val="3333FF"/>
              </a:solidFill>
              <a:latin typeface="楷体_GB2312" pitchFamily="49" charset="-122"/>
              <a:ea typeface="楷体_GB2312" pitchFamily="49" charset="-122"/>
            </a:endParaRPr>
          </a:p>
        </p:txBody>
      </p:sp>
      <p:graphicFrame>
        <p:nvGraphicFramePr>
          <p:cNvPr id="135179" name="Object 11"/>
          <p:cNvGraphicFramePr>
            <a:graphicFrameLocks noChangeAspect="1"/>
          </p:cNvGraphicFramePr>
          <p:nvPr>
            <p:extLst>
              <p:ext uri="{D42A27DB-BD31-4B8C-83A1-F6EECF244321}">
                <p14:modId xmlns:p14="http://schemas.microsoft.com/office/powerpoint/2010/main" val="2146219051"/>
              </p:ext>
            </p:extLst>
          </p:nvPr>
        </p:nvGraphicFramePr>
        <p:xfrm>
          <a:off x="5105400" y="2452260"/>
          <a:ext cx="1600200" cy="769938"/>
        </p:xfrm>
        <a:graphic>
          <a:graphicData uri="http://schemas.openxmlformats.org/presentationml/2006/ole">
            <mc:AlternateContent xmlns:mc="http://schemas.openxmlformats.org/markup-compatibility/2006">
              <mc:Choice xmlns:v="urn:schemas-microsoft-com:vml" Requires="v">
                <p:oleObj spid="_x0000_s369749" name="Equation" r:id="rId5" imgW="965160" imgH="469800" progId="Equation.3">
                  <p:embed/>
                </p:oleObj>
              </mc:Choice>
              <mc:Fallback>
                <p:oleObj name="Equation" r:id="rId5" imgW="965160" imgH="469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5400" y="2452260"/>
                        <a:ext cx="1600200" cy="769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5180" name="Text Box 12"/>
          <p:cNvSpPr txBox="1">
            <a:spLocks noChangeArrowheads="1"/>
          </p:cNvSpPr>
          <p:nvPr/>
        </p:nvSpPr>
        <p:spPr bwMode="auto">
          <a:xfrm>
            <a:off x="2209800" y="3061861"/>
            <a:ext cx="78486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FF0000"/>
                </a:solidFill>
                <a:latin typeface="Times New Roman" panose="02020603050405020304" pitchFamily="18" charset="0"/>
              </a:rPr>
              <a:t>The greater</a:t>
            </a:r>
            <a:r>
              <a:rPr kumimoji="1" lang="en-US" altLang="zh-CN" sz="2000">
                <a:solidFill>
                  <a:srgbClr val="3333FF"/>
                </a:solidFill>
                <a:latin typeface="Times New Roman" panose="02020603050405020304" pitchFamily="18" charset="0"/>
              </a:rPr>
              <a:t> the radiation resistance is, </a:t>
            </a:r>
            <a:r>
              <a:rPr kumimoji="1" lang="en-US" altLang="zh-CN" sz="2000">
                <a:solidFill>
                  <a:srgbClr val="FF0000"/>
                </a:solidFill>
                <a:latin typeface="Times New Roman" panose="02020603050405020304" pitchFamily="18" charset="0"/>
              </a:rPr>
              <a:t>the higher</a:t>
            </a:r>
            <a:r>
              <a:rPr kumimoji="1" lang="en-US" altLang="zh-CN" sz="2000">
                <a:solidFill>
                  <a:srgbClr val="3333FF"/>
                </a:solidFill>
                <a:latin typeface="Times New Roman" panose="02020603050405020304" pitchFamily="18" charset="0"/>
              </a:rPr>
              <a:t> will be the power radiated for a given electric current.</a:t>
            </a:r>
            <a:r>
              <a:rPr kumimoji="1" lang="en-US" altLang="zh-CN" sz="2000">
                <a:solidFill>
                  <a:srgbClr val="000000"/>
                </a:solidFill>
                <a:latin typeface="楷体_GB2312" pitchFamily="49" charset="-122"/>
              </a:rPr>
              <a:t> </a:t>
            </a:r>
          </a:p>
        </p:txBody>
      </p:sp>
      <p:sp>
        <p:nvSpPr>
          <p:cNvPr id="135181" name="AutoShape 13">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35182" name="AutoShape 14">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5" name="文本框 14"/>
          <p:cNvSpPr txBox="1"/>
          <p:nvPr/>
        </p:nvSpPr>
        <p:spPr>
          <a:xfrm>
            <a:off x="110836" y="733426"/>
            <a:ext cx="1622714" cy="400110"/>
          </a:xfrm>
          <a:prstGeom prst="rect">
            <a:avLst/>
          </a:prstGeom>
          <a:noFill/>
        </p:spPr>
        <p:txBody>
          <a:bodyPr wrap="square" rtlCol="0">
            <a:spAutoFit/>
          </a:bodyPr>
          <a:lstStyle/>
          <a:p>
            <a:r>
              <a:rPr lang="en-US" altLang="zh-CN" sz="2000" b="1" i="1" dirty="0" smtClean="0">
                <a:solidFill>
                  <a:schemeClr val="bg1"/>
                </a:solidFill>
              </a:rPr>
              <a:t>Resistance</a:t>
            </a:r>
            <a:endParaRPr lang="zh-CN" altLang="en-US" sz="2000" b="1" i="1" dirty="0">
              <a:solidFill>
                <a:schemeClr val="bg1"/>
              </a:solidFill>
            </a:endParaRPr>
          </a:p>
        </p:txBody>
      </p:sp>
    </p:spTree>
    <p:extLst>
      <p:ext uri="{BB962C8B-B14F-4D97-AF65-F5344CB8AC3E}">
        <p14:creationId xmlns:p14="http://schemas.microsoft.com/office/powerpoint/2010/main" val="410827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5176"/>
                                        </p:tgtEl>
                                        <p:attrNameLst>
                                          <p:attrName>style.visibility</p:attrName>
                                        </p:attrNameLst>
                                      </p:cBhvr>
                                      <p:to>
                                        <p:strVal val="visible"/>
                                      </p:to>
                                    </p:set>
                                    <p:anim calcmode="lin" valueType="num">
                                      <p:cBhvr additive="base">
                                        <p:cTn id="7" dur="500" fill="hold"/>
                                        <p:tgtEl>
                                          <p:spTgt spid="135176"/>
                                        </p:tgtEl>
                                        <p:attrNameLst>
                                          <p:attrName>ppt_x</p:attrName>
                                        </p:attrNameLst>
                                      </p:cBhvr>
                                      <p:tavLst>
                                        <p:tav tm="0">
                                          <p:val>
                                            <p:strVal val="#ppt_x"/>
                                          </p:val>
                                        </p:tav>
                                        <p:tav tm="100000">
                                          <p:val>
                                            <p:strVal val="#ppt_x"/>
                                          </p:val>
                                        </p:tav>
                                      </p:tavLst>
                                    </p:anim>
                                    <p:anim calcmode="lin" valueType="num">
                                      <p:cBhvr additive="base">
                                        <p:cTn id="8" dur="500" fill="hold"/>
                                        <p:tgtEl>
                                          <p:spTgt spid="13517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35177"/>
                                        </p:tgtEl>
                                        <p:attrNameLst>
                                          <p:attrName>style.visibility</p:attrName>
                                        </p:attrNameLst>
                                      </p:cBhvr>
                                      <p:to>
                                        <p:strVal val="visible"/>
                                      </p:to>
                                    </p:set>
                                    <p:anim calcmode="lin" valueType="num">
                                      <p:cBhvr additive="base">
                                        <p:cTn id="13" dur="500" fill="hold"/>
                                        <p:tgtEl>
                                          <p:spTgt spid="135177"/>
                                        </p:tgtEl>
                                        <p:attrNameLst>
                                          <p:attrName>ppt_x</p:attrName>
                                        </p:attrNameLst>
                                      </p:cBhvr>
                                      <p:tavLst>
                                        <p:tav tm="0">
                                          <p:val>
                                            <p:strVal val="#ppt_x"/>
                                          </p:val>
                                        </p:tav>
                                        <p:tav tm="100000">
                                          <p:val>
                                            <p:strVal val="#ppt_x"/>
                                          </p:val>
                                        </p:tav>
                                      </p:tavLst>
                                    </p:anim>
                                    <p:anim calcmode="lin" valueType="num">
                                      <p:cBhvr additive="base">
                                        <p:cTn id="14" dur="500" fill="hold"/>
                                        <p:tgtEl>
                                          <p:spTgt spid="135177"/>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5178"/>
                                        </p:tgtEl>
                                        <p:attrNameLst>
                                          <p:attrName>style.visibility</p:attrName>
                                        </p:attrNameLst>
                                      </p:cBhvr>
                                      <p:to>
                                        <p:strVal val="visible"/>
                                      </p:to>
                                    </p:set>
                                    <p:anim calcmode="lin" valueType="num">
                                      <p:cBhvr additive="base">
                                        <p:cTn id="19" dur="500" fill="hold"/>
                                        <p:tgtEl>
                                          <p:spTgt spid="135178"/>
                                        </p:tgtEl>
                                        <p:attrNameLst>
                                          <p:attrName>ppt_x</p:attrName>
                                        </p:attrNameLst>
                                      </p:cBhvr>
                                      <p:tavLst>
                                        <p:tav tm="0">
                                          <p:val>
                                            <p:strVal val="#ppt_x"/>
                                          </p:val>
                                        </p:tav>
                                        <p:tav tm="100000">
                                          <p:val>
                                            <p:strVal val="#ppt_x"/>
                                          </p:val>
                                        </p:tav>
                                      </p:tavLst>
                                    </p:anim>
                                    <p:anim calcmode="lin" valueType="num">
                                      <p:cBhvr additive="base">
                                        <p:cTn id="20" dur="500" fill="hold"/>
                                        <p:tgtEl>
                                          <p:spTgt spid="135178"/>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35179"/>
                                        </p:tgtEl>
                                        <p:attrNameLst>
                                          <p:attrName>style.visibility</p:attrName>
                                        </p:attrNameLst>
                                      </p:cBhvr>
                                      <p:to>
                                        <p:strVal val="visible"/>
                                      </p:to>
                                    </p:set>
                                    <p:anim calcmode="lin" valueType="num">
                                      <p:cBhvr additive="base">
                                        <p:cTn id="25" dur="500" fill="hold"/>
                                        <p:tgtEl>
                                          <p:spTgt spid="135179"/>
                                        </p:tgtEl>
                                        <p:attrNameLst>
                                          <p:attrName>ppt_x</p:attrName>
                                        </p:attrNameLst>
                                      </p:cBhvr>
                                      <p:tavLst>
                                        <p:tav tm="0">
                                          <p:val>
                                            <p:strVal val="#ppt_x"/>
                                          </p:val>
                                        </p:tav>
                                        <p:tav tm="100000">
                                          <p:val>
                                            <p:strVal val="#ppt_x"/>
                                          </p:val>
                                        </p:tav>
                                      </p:tavLst>
                                    </p:anim>
                                    <p:anim calcmode="lin" valueType="num">
                                      <p:cBhvr additive="base">
                                        <p:cTn id="26" dur="500" fill="hold"/>
                                        <p:tgtEl>
                                          <p:spTgt spid="135179"/>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5180"/>
                                        </p:tgtEl>
                                        <p:attrNameLst>
                                          <p:attrName>style.visibility</p:attrName>
                                        </p:attrNameLst>
                                      </p:cBhvr>
                                      <p:to>
                                        <p:strVal val="visible"/>
                                      </p:to>
                                    </p:set>
                                    <p:anim calcmode="lin" valueType="num">
                                      <p:cBhvr additive="base">
                                        <p:cTn id="31" dur="500" fill="hold"/>
                                        <p:tgtEl>
                                          <p:spTgt spid="135180"/>
                                        </p:tgtEl>
                                        <p:attrNameLst>
                                          <p:attrName>ppt_x</p:attrName>
                                        </p:attrNameLst>
                                      </p:cBhvr>
                                      <p:tavLst>
                                        <p:tav tm="0">
                                          <p:val>
                                            <p:strVal val="#ppt_x"/>
                                          </p:val>
                                        </p:tav>
                                        <p:tav tm="100000">
                                          <p:val>
                                            <p:strVal val="#ppt_x"/>
                                          </p:val>
                                        </p:tav>
                                      </p:tavLst>
                                    </p:anim>
                                    <p:anim calcmode="lin" valueType="num">
                                      <p:cBhvr additive="base">
                                        <p:cTn id="32" dur="500" fill="hold"/>
                                        <p:tgtEl>
                                          <p:spTgt spid="1351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6" grpId="0" autoUpdateAnimBg="0"/>
      <p:bldP spid="135178" grpId="0" autoUpdateAnimBg="0"/>
      <p:bldP spid="135180"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ext Box 2"/>
          <p:cNvSpPr txBox="1">
            <a:spLocks noChangeArrowheads="1"/>
          </p:cNvSpPr>
          <p:nvPr/>
        </p:nvSpPr>
        <p:spPr bwMode="auto">
          <a:xfrm>
            <a:off x="2057400" y="381001"/>
            <a:ext cx="80010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50000"/>
              </a:spcBef>
            </a:pPr>
            <a:r>
              <a:rPr kumimoji="1" lang="zh-CN" altLang="en-US" sz="2000">
                <a:solidFill>
                  <a:srgbClr val="3333FF"/>
                </a:solidFill>
                <a:latin typeface="Times New Roman" panose="02020603050405020304" pitchFamily="18" charset="0"/>
                <a:ea typeface="楷体_GB2312" pitchFamily="49" charset="-122"/>
              </a:rPr>
              <a:t>        </a:t>
            </a:r>
            <a:r>
              <a:rPr kumimoji="1" lang="en-US" altLang="zh-CN" sz="2000">
                <a:solidFill>
                  <a:srgbClr val="FF0000"/>
                </a:solidFill>
                <a:latin typeface="Times New Roman" panose="02020603050405020304" pitchFamily="18" charset="0"/>
              </a:rPr>
              <a:t>Example.</a:t>
            </a:r>
            <a:r>
              <a:rPr kumimoji="1" lang="en-US" altLang="zh-CN" sz="2000">
                <a:solidFill>
                  <a:srgbClr val="3333FF"/>
                </a:solidFill>
                <a:latin typeface="Times New Roman" panose="02020603050405020304" pitchFamily="18" charset="0"/>
              </a:rPr>
              <a:t> If an electric current element is placed at the origin along the </a:t>
            </a:r>
            <a:r>
              <a:rPr kumimoji="1" lang="en-US" altLang="zh-CN" sz="2000" i="1">
                <a:latin typeface="Times New Roman" panose="02020603050405020304" pitchFamily="18" charset="0"/>
              </a:rPr>
              <a:t>x</a:t>
            </a:r>
            <a:r>
              <a:rPr kumimoji="1" lang="en-US" altLang="zh-CN" sz="2000">
                <a:solidFill>
                  <a:srgbClr val="3333FF"/>
                </a:solidFill>
                <a:latin typeface="Times New Roman" panose="02020603050405020304" pitchFamily="18" charset="0"/>
              </a:rPr>
              <a:t>-axis, find the far-zone fields.</a:t>
            </a:r>
            <a:endParaRPr kumimoji="1" lang="en-US" altLang="zh-CN" sz="2000">
              <a:solidFill>
                <a:srgbClr val="3333FF"/>
              </a:solidFill>
              <a:latin typeface="Times New Roman" panose="02020603050405020304" pitchFamily="18" charset="0"/>
              <a:ea typeface="楷体_GB2312" pitchFamily="49" charset="-122"/>
            </a:endParaRPr>
          </a:p>
        </p:txBody>
      </p:sp>
      <p:grpSp>
        <p:nvGrpSpPr>
          <p:cNvPr id="136195" name="Group 3"/>
          <p:cNvGrpSpPr>
            <a:grpSpLocks/>
          </p:cNvGrpSpPr>
          <p:nvPr/>
        </p:nvGrpSpPr>
        <p:grpSpPr bwMode="auto">
          <a:xfrm>
            <a:off x="3787776" y="1141414"/>
            <a:ext cx="4975225" cy="649287"/>
            <a:chOff x="1426" y="719"/>
            <a:chExt cx="3134" cy="409"/>
          </a:xfrm>
        </p:grpSpPr>
        <p:sp>
          <p:nvSpPr>
            <p:cNvPr id="136196" name="Text Box 4"/>
            <p:cNvSpPr txBox="1">
              <a:spLocks noChangeArrowheads="1"/>
            </p:cNvSpPr>
            <p:nvPr/>
          </p:nvSpPr>
          <p:spPr bwMode="auto">
            <a:xfrm>
              <a:off x="1426" y="719"/>
              <a:ext cx="3134"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kumimoji="1" lang="en-US" altLang="zh-CN" sz="2000">
                  <a:solidFill>
                    <a:srgbClr val="3333FF"/>
                  </a:solidFill>
                  <a:latin typeface="Times New Roman" panose="02020603050405020304" pitchFamily="18" charset="0"/>
                  <a:ea typeface="楷体_GB2312" pitchFamily="49" charset="-122"/>
                </a:rPr>
                <a:t>Since             </a:t>
              </a:r>
              <a:r>
                <a:rPr kumimoji="1" lang="zh-CN" altLang="en-US" sz="2000">
                  <a:solidFill>
                    <a:srgbClr val="3333FF"/>
                  </a:solidFill>
                  <a:latin typeface="Times New Roman" panose="02020603050405020304" pitchFamily="18" charset="0"/>
                  <a:ea typeface="楷体_GB2312" pitchFamily="49" charset="-122"/>
                </a:rPr>
                <a:t>，           ，                   </a:t>
              </a:r>
              <a:r>
                <a:rPr kumimoji="1" lang="en-US" altLang="zh-CN" sz="2000">
                  <a:solidFill>
                    <a:srgbClr val="3333FF"/>
                  </a:solidFill>
                  <a:latin typeface="Times New Roman" panose="02020603050405020304" pitchFamily="18" charset="0"/>
                  <a:ea typeface="楷体_GB2312" pitchFamily="49" charset="-122"/>
                </a:rPr>
                <a:t>, we find</a:t>
              </a:r>
            </a:p>
          </p:txBody>
        </p:sp>
        <p:graphicFrame>
          <p:nvGraphicFramePr>
            <p:cNvPr id="136197" name="Object 5"/>
            <p:cNvGraphicFramePr>
              <a:graphicFrameLocks noChangeAspect="1"/>
            </p:cNvGraphicFramePr>
            <p:nvPr/>
          </p:nvGraphicFramePr>
          <p:xfrm>
            <a:off x="1886" y="830"/>
            <a:ext cx="476" cy="217"/>
          </p:xfrm>
          <a:graphic>
            <a:graphicData uri="http://schemas.openxmlformats.org/presentationml/2006/ole">
              <mc:AlternateContent xmlns:mc="http://schemas.openxmlformats.org/markup-compatibility/2006">
                <mc:Choice xmlns:v="urn:schemas-microsoft-com:vml" Requires="v">
                  <p:oleObj spid="_x0000_s370858" name="Equation" r:id="rId3" imgW="634680" imgH="228600" progId="Equation.3">
                    <p:embed/>
                  </p:oleObj>
                </mc:Choice>
                <mc:Fallback>
                  <p:oleObj name="Equation" r:id="rId3" imgW="63468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6" y="830"/>
                          <a:ext cx="476" cy="2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6198" name="Object 6"/>
            <p:cNvGraphicFramePr>
              <a:graphicFrameLocks noChangeAspect="1"/>
            </p:cNvGraphicFramePr>
            <p:nvPr/>
          </p:nvGraphicFramePr>
          <p:xfrm>
            <a:off x="2448" y="830"/>
            <a:ext cx="576" cy="226"/>
          </p:xfrm>
          <a:graphic>
            <a:graphicData uri="http://schemas.openxmlformats.org/presentationml/2006/ole">
              <mc:AlternateContent xmlns:mc="http://schemas.openxmlformats.org/markup-compatibility/2006">
                <mc:Choice xmlns:v="urn:schemas-microsoft-com:vml" Requires="v">
                  <p:oleObj spid="_x0000_s370859" name="Equation" r:id="rId5" imgW="583920" imgH="228600" progId="Equation.3">
                    <p:embed/>
                  </p:oleObj>
                </mc:Choice>
                <mc:Fallback>
                  <p:oleObj name="Equation" r:id="rId5" imgW="58392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8" y="830"/>
                          <a:ext cx="576" cy="2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6199" name="Object 7"/>
            <p:cNvGraphicFramePr>
              <a:graphicFrameLocks noChangeAspect="1"/>
            </p:cNvGraphicFramePr>
            <p:nvPr/>
          </p:nvGraphicFramePr>
          <p:xfrm>
            <a:off x="3051" y="741"/>
            <a:ext cx="869" cy="387"/>
          </p:xfrm>
          <a:graphic>
            <a:graphicData uri="http://schemas.openxmlformats.org/presentationml/2006/ole">
              <mc:AlternateContent xmlns:mc="http://schemas.openxmlformats.org/markup-compatibility/2006">
                <mc:Choice xmlns:v="urn:schemas-microsoft-com:vml" Requires="v">
                  <p:oleObj spid="_x0000_s370860" name="Equation" r:id="rId7" imgW="876240" imgH="393480" progId="Equation.3">
                    <p:embed/>
                  </p:oleObj>
                </mc:Choice>
                <mc:Fallback>
                  <p:oleObj name="Equation" r:id="rId7" imgW="876240" imgH="393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51" y="741"/>
                          <a:ext cx="869" cy="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36200" name="Object 8"/>
          <p:cNvGraphicFramePr>
            <a:graphicFrameLocks noChangeAspect="1"/>
          </p:cNvGraphicFramePr>
          <p:nvPr/>
        </p:nvGraphicFramePr>
        <p:xfrm>
          <a:off x="7013576" y="1816100"/>
          <a:ext cx="1901825" cy="1079500"/>
        </p:xfrm>
        <a:graphic>
          <a:graphicData uri="http://schemas.openxmlformats.org/presentationml/2006/ole">
            <mc:AlternateContent xmlns:mc="http://schemas.openxmlformats.org/markup-compatibility/2006">
              <mc:Choice xmlns:v="urn:schemas-microsoft-com:vml" Requires="v">
                <p:oleObj spid="_x0000_s370861" name="Equation" r:id="rId9" imgW="1218960" imgH="698400" progId="Equation.3">
                  <p:embed/>
                </p:oleObj>
              </mc:Choice>
              <mc:Fallback>
                <p:oleObj name="Equation" r:id="rId9" imgW="1218960" imgH="6984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13576" y="1816100"/>
                        <a:ext cx="1901825" cy="1079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6201" name="Text Box 9"/>
          <p:cNvSpPr txBox="1">
            <a:spLocks noChangeArrowheads="1"/>
          </p:cNvSpPr>
          <p:nvPr/>
        </p:nvSpPr>
        <p:spPr bwMode="auto">
          <a:xfrm>
            <a:off x="5257800" y="2797176"/>
            <a:ext cx="4648200" cy="123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For the far-zone fields,</a:t>
            </a:r>
            <a:r>
              <a:rPr kumimoji="1" lang="en-US" altLang="zh-CN" sz="2000">
                <a:solidFill>
                  <a:srgbClr val="3333FF"/>
                </a:solidFill>
                <a:latin typeface="Times New Roman" panose="02020603050405020304" pitchFamily="18" charset="0"/>
                <a:ea typeface="楷体_GB2312" pitchFamily="49" charset="-122"/>
              </a:rPr>
              <a:t> </a:t>
            </a:r>
            <a:r>
              <a:rPr kumimoji="1" lang="en-US" altLang="zh-CN" sz="2000">
                <a:solidFill>
                  <a:srgbClr val="3333FF"/>
                </a:solidFill>
                <a:latin typeface="Times New Roman" panose="02020603050405020304" pitchFamily="18" charset="0"/>
              </a:rPr>
              <a:t>considering only the parts inversely proportional to the distance </a:t>
            </a:r>
            <a:r>
              <a:rPr kumimoji="1" lang="en-US" altLang="zh-CN" sz="2000" i="1">
                <a:latin typeface="Times New Roman" panose="02020603050405020304" pitchFamily="18" charset="0"/>
              </a:rPr>
              <a:t>r</a:t>
            </a:r>
            <a:r>
              <a:rPr kumimoji="1" lang="en-US" altLang="zh-CN" sz="2000">
                <a:solidFill>
                  <a:srgbClr val="3333FF"/>
                </a:solidFill>
                <a:latin typeface="Times New Roman" panose="02020603050405020304" pitchFamily="18" charset="0"/>
              </a:rPr>
              <a:t> we find</a:t>
            </a:r>
          </a:p>
        </p:txBody>
      </p:sp>
      <p:graphicFrame>
        <p:nvGraphicFramePr>
          <p:cNvPr id="136202" name="Object 10"/>
          <p:cNvGraphicFramePr>
            <a:graphicFrameLocks noChangeAspect="1"/>
          </p:cNvGraphicFramePr>
          <p:nvPr/>
        </p:nvGraphicFramePr>
        <p:xfrm>
          <a:off x="5715000" y="4114801"/>
          <a:ext cx="4071938" cy="631825"/>
        </p:xfrm>
        <a:graphic>
          <a:graphicData uri="http://schemas.openxmlformats.org/presentationml/2006/ole">
            <mc:AlternateContent xmlns:mc="http://schemas.openxmlformats.org/markup-compatibility/2006">
              <mc:Choice xmlns:v="urn:schemas-microsoft-com:vml" Requires="v">
                <p:oleObj spid="_x0000_s370862" name="Equation" r:id="rId11" imgW="2514600" imgH="393480" progId="Equation.3">
                  <p:embed/>
                </p:oleObj>
              </mc:Choice>
              <mc:Fallback>
                <p:oleObj name="Equation" r:id="rId11" imgW="2514600" imgH="3934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15000" y="4114801"/>
                        <a:ext cx="4071938" cy="63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6203" name="Text Box 11"/>
          <p:cNvSpPr txBox="1">
            <a:spLocks noChangeArrowheads="1"/>
          </p:cNvSpPr>
          <p:nvPr/>
        </p:nvSpPr>
        <p:spPr bwMode="auto">
          <a:xfrm>
            <a:off x="2438400" y="4708526"/>
            <a:ext cx="75438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kumimoji="1" lang="en-US" altLang="zh-CN" sz="2000">
                <a:solidFill>
                  <a:srgbClr val="3333FF"/>
                </a:solidFill>
                <a:latin typeface="Times New Roman" panose="02020603050405020304" pitchFamily="18" charset="0"/>
                <a:ea typeface="楷体_GB2312" pitchFamily="49" charset="-122"/>
              </a:rPr>
              <a:t>Since the far-zone fields are </a:t>
            </a:r>
            <a:r>
              <a:rPr kumimoji="1" lang="en-US" altLang="zh-CN" sz="2000">
                <a:solidFill>
                  <a:srgbClr val="FF0000"/>
                </a:solidFill>
                <a:latin typeface="Times New Roman" panose="02020603050405020304" pitchFamily="18" charset="0"/>
                <a:ea typeface="楷体_GB2312" pitchFamily="49" charset="-122"/>
              </a:rPr>
              <a:t>TEM wave</a:t>
            </a:r>
            <a:r>
              <a:rPr kumimoji="1" lang="en-US" altLang="zh-CN" sz="2000">
                <a:solidFill>
                  <a:srgbClr val="3333FF"/>
                </a:solidFill>
                <a:latin typeface="Times New Roman" panose="02020603050405020304" pitchFamily="18" charset="0"/>
                <a:ea typeface="楷体_GB2312" pitchFamily="49" charset="-122"/>
              </a:rPr>
              <a:t>, the electric field intensity is</a:t>
            </a:r>
          </a:p>
        </p:txBody>
      </p:sp>
      <p:graphicFrame>
        <p:nvGraphicFramePr>
          <p:cNvPr id="136204" name="Object 12"/>
          <p:cNvGraphicFramePr>
            <a:graphicFrameLocks noChangeAspect="1"/>
          </p:cNvGraphicFramePr>
          <p:nvPr/>
        </p:nvGraphicFramePr>
        <p:xfrm>
          <a:off x="3581400" y="5381626"/>
          <a:ext cx="5118100" cy="638175"/>
        </p:xfrm>
        <a:graphic>
          <a:graphicData uri="http://schemas.openxmlformats.org/presentationml/2006/ole">
            <mc:AlternateContent xmlns:mc="http://schemas.openxmlformats.org/markup-compatibility/2006">
              <mc:Choice xmlns:v="urn:schemas-microsoft-com:vml" Requires="v">
                <p:oleObj spid="_x0000_s370863" name="Equation" r:id="rId13" imgW="3136680" imgH="393480" progId="Equation.3">
                  <p:embed/>
                </p:oleObj>
              </mc:Choice>
              <mc:Fallback>
                <p:oleObj name="Equation" r:id="rId13" imgW="3136680" imgH="39348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81400" y="5381626"/>
                        <a:ext cx="5118100" cy="638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6205" name="Text Box 13"/>
          <p:cNvSpPr txBox="1">
            <a:spLocks noChangeArrowheads="1"/>
          </p:cNvSpPr>
          <p:nvPr/>
        </p:nvSpPr>
        <p:spPr bwMode="auto">
          <a:xfrm>
            <a:off x="2590800" y="1143001"/>
            <a:ext cx="121920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solidFill>
                  <a:srgbClr val="FF0000"/>
                </a:solidFill>
                <a:latin typeface="Times New Roman" panose="02020603050405020304" pitchFamily="18" charset="0"/>
                <a:ea typeface="楷体_GB2312" pitchFamily="49" charset="-122"/>
              </a:rPr>
              <a:t>Solution:</a:t>
            </a:r>
          </a:p>
        </p:txBody>
      </p:sp>
      <p:grpSp>
        <p:nvGrpSpPr>
          <p:cNvPr id="136206" name="Group 14"/>
          <p:cNvGrpSpPr>
            <a:grpSpLocks/>
          </p:cNvGrpSpPr>
          <p:nvPr/>
        </p:nvGrpSpPr>
        <p:grpSpPr bwMode="auto">
          <a:xfrm>
            <a:off x="2387600" y="1981201"/>
            <a:ext cx="2946400" cy="2563813"/>
            <a:chOff x="288" y="1248"/>
            <a:chExt cx="1856" cy="1615"/>
          </a:xfrm>
        </p:grpSpPr>
        <p:sp>
          <p:nvSpPr>
            <p:cNvPr id="136207" name="Rectangle 15"/>
            <p:cNvSpPr>
              <a:spLocks noChangeArrowheads="1"/>
            </p:cNvSpPr>
            <p:nvPr/>
          </p:nvSpPr>
          <p:spPr bwMode="auto">
            <a:xfrm>
              <a:off x="288" y="1900"/>
              <a:ext cx="116" cy="23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136208" name="Group 16"/>
            <p:cNvGrpSpPr>
              <a:grpSpLocks/>
            </p:cNvGrpSpPr>
            <p:nvPr/>
          </p:nvGrpSpPr>
          <p:grpSpPr bwMode="auto">
            <a:xfrm>
              <a:off x="336" y="1248"/>
              <a:ext cx="1808" cy="1615"/>
              <a:chOff x="336" y="1248"/>
              <a:chExt cx="1808" cy="1615"/>
            </a:xfrm>
          </p:grpSpPr>
          <p:sp>
            <p:nvSpPr>
              <p:cNvPr id="136209" name="Line 17"/>
              <p:cNvSpPr>
                <a:spLocks noChangeShapeType="1"/>
              </p:cNvSpPr>
              <p:nvPr/>
            </p:nvSpPr>
            <p:spPr bwMode="auto">
              <a:xfrm>
                <a:off x="1091" y="2368"/>
                <a:ext cx="847"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6210" name="Line 18"/>
              <p:cNvSpPr>
                <a:spLocks noChangeShapeType="1"/>
              </p:cNvSpPr>
              <p:nvPr/>
            </p:nvSpPr>
            <p:spPr bwMode="auto">
              <a:xfrm flipH="1">
                <a:off x="520" y="2368"/>
                <a:ext cx="571" cy="366"/>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6211" name="Rectangle 19"/>
              <p:cNvSpPr>
                <a:spLocks noChangeArrowheads="1"/>
              </p:cNvSpPr>
              <p:nvPr/>
            </p:nvSpPr>
            <p:spPr bwMode="auto">
              <a:xfrm>
                <a:off x="428" y="1496"/>
                <a:ext cx="1327" cy="269"/>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6212" name="Line 20"/>
              <p:cNvSpPr>
                <a:spLocks noChangeShapeType="1"/>
              </p:cNvSpPr>
              <p:nvPr/>
            </p:nvSpPr>
            <p:spPr bwMode="auto">
              <a:xfrm flipV="1">
                <a:off x="1091" y="1366"/>
                <a:ext cx="0" cy="1002"/>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6213" name="Line 21"/>
              <p:cNvSpPr>
                <a:spLocks noChangeShapeType="1"/>
              </p:cNvSpPr>
              <p:nvPr/>
            </p:nvSpPr>
            <p:spPr bwMode="auto">
              <a:xfrm flipV="1">
                <a:off x="1091" y="1872"/>
                <a:ext cx="301" cy="496"/>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6214" name="Text Box 22"/>
              <p:cNvSpPr txBox="1">
                <a:spLocks noChangeArrowheads="1"/>
              </p:cNvSpPr>
              <p:nvPr/>
            </p:nvSpPr>
            <p:spPr bwMode="auto">
              <a:xfrm>
                <a:off x="1187" y="2066"/>
                <a:ext cx="245"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r</a:t>
                </a:r>
              </a:p>
            </p:txBody>
          </p:sp>
          <p:sp>
            <p:nvSpPr>
              <p:cNvPr id="136215" name="Text Box 23"/>
              <p:cNvSpPr txBox="1">
                <a:spLocks noChangeArrowheads="1"/>
              </p:cNvSpPr>
              <p:nvPr/>
            </p:nvSpPr>
            <p:spPr bwMode="auto">
              <a:xfrm>
                <a:off x="891" y="2208"/>
                <a:ext cx="245"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solidFill>
                      <a:srgbClr val="FF0000"/>
                    </a:solidFill>
                    <a:latin typeface="Times New Roman" panose="02020603050405020304" pitchFamily="18" charset="0"/>
                  </a:rPr>
                  <a:t>Il</a:t>
                </a:r>
              </a:p>
            </p:txBody>
          </p:sp>
          <p:sp>
            <p:nvSpPr>
              <p:cNvPr id="136216" name="Text Box 24"/>
              <p:cNvSpPr txBox="1">
                <a:spLocks noChangeArrowheads="1"/>
              </p:cNvSpPr>
              <p:nvPr/>
            </p:nvSpPr>
            <p:spPr bwMode="auto">
              <a:xfrm>
                <a:off x="887" y="1248"/>
                <a:ext cx="245"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z</a:t>
                </a:r>
              </a:p>
            </p:txBody>
          </p:sp>
          <p:sp>
            <p:nvSpPr>
              <p:cNvPr id="136217" name="Text Box 25"/>
              <p:cNvSpPr txBox="1">
                <a:spLocks noChangeArrowheads="1"/>
              </p:cNvSpPr>
              <p:nvPr/>
            </p:nvSpPr>
            <p:spPr bwMode="auto">
              <a:xfrm>
                <a:off x="1899" y="2266"/>
                <a:ext cx="245"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y</a:t>
                </a:r>
              </a:p>
            </p:txBody>
          </p:sp>
          <p:sp>
            <p:nvSpPr>
              <p:cNvPr id="136218" name="Text Box 26"/>
              <p:cNvSpPr txBox="1">
                <a:spLocks noChangeArrowheads="1"/>
              </p:cNvSpPr>
              <p:nvPr/>
            </p:nvSpPr>
            <p:spPr bwMode="auto">
              <a:xfrm>
                <a:off x="336" y="2605"/>
                <a:ext cx="245"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x</a:t>
                </a:r>
              </a:p>
            </p:txBody>
          </p:sp>
          <p:sp>
            <p:nvSpPr>
              <p:cNvPr id="136219" name="Text Box 27"/>
              <p:cNvSpPr txBox="1">
                <a:spLocks noChangeArrowheads="1"/>
              </p:cNvSpPr>
              <p:nvPr/>
            </p:nvSpPr>
            <p:spPr bwMode="auto">
              <a:xfrm>
                <a:off x="480" y="1672"/>
                <a:ext cx="398"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i="1">
                    <a:latin typeface="Times New Roman" panose="02020603050405020304" pitchFamily="18" charset="0"/>
                    <a:sym typeface="Symbol" panose="05050102010706020507" pitchFamily="18" charset="2"/>
                  </a:rPr>
                  <a:t></a:t>
                </a:r>
                <a:r>
                  <a:rPr lang="zh-CN" altLang="en-US" sz="1600" i="1">
                    <a:latin typeface="Times New Roman" panose="02020603050405020304" pitchFamily="18" charset="0"/>
                  </a:rPr>
                  <a:t> </a:t>
                </a:r>
                <a:r>
                  <a:rPr lang="en-US" altLang="zh-CN" sz="1600">
                    <a:latin typeface="Times New Roman" panose="02020603050405020304" pitchFamily="18" charset="0"/>
                  </a:rPr>
                  <a:t>, </a:t>
                </a:r>
                <a:r>
                  <a:rPr lang="en-US" altLang="zh-CN" sz="1600" i="1">
                    <a:latin typeface="Times New Roman" panose="02020603050405020304" pitchFamily="18" charset="0"/>
                    <a:sym typeface="Symbol" panose="05050102010706020507" pitchFamily="18" charset="2"/>
                  </a:rPr>
                  <a:t></a:t>
                </a:r>
                <a:r>
                  <a:rPr lang="en-US" altLang="zh-CN" sz="1600" i="1">
                    <a:latin typeface="Times New Roman" panose="02020603050405020304" pitchFamily="18" charset="0"/>
                  </a:rPr>
                  <a:t> </a:t>
                </a:r>
              </a:p>
            </p:txBody>
          </p:sp>
          <p:sp>
            <p:nvSpPr>
              <p:cNvPr id="136220" name="Line 28"/>
              <p:cNvSpPr>
                <a:spLocks noChangeShapeType="1"/>
              </p:cNvSpPr>
              <p:nvPr/>
            </p:nvSpPr>
            <p:spPr bwMode="auto">
              <a:xfrm rot="13918334" flipH="1" flipV="1">
                <a:off x="1091" y="2239"/>
                <a:ext cx="1" cy="237"/>
              </a:xfrm>
              <a:prstGeom prst="line">
                <a:avLst/>
              </a:prstGeom>
              <a:noFill/>
              <a:ln w="28575">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6221" name="Oval 29"/>
              <p:cNvSpPr>
                <a:spLocks noChangeArrowheads="1"/>
              </p:cNvSpPr>
              <p:nvPr/>
            </p:nvSpPr>
            <p:spPr bwMode="auto">
              <a:xfrm>
                <a:off x="1352" y="1692"/>
                <a:ext cx="164" cy="327"/>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36222" name="Oval 30"/>
              <p:cNvSpPr>
                <a:spLocks noChangeArrowheads="1"/>
              </p:cNvSpPr>
              <p:nvPr/>
            </p:nvSpPr>
            <p:spPr bwMode="auto">
              <a:xfrm>
                <a:off x="1368" y="1724"/>
                <a:ext cx="164" cy="3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36223" name="Text Box 31"/>
              <p:cNvSpPr txBox="1">
                <a:spLocks noChangeArrowheads="1"/>
              </p:cNvSpPr>
              <p:nvPr/>
            </p:nvSpPr>
            <p:spPr bwMode="auto">
              <a:xfrm>
                <a:off x="1376" y="1648"/>
                <a:ext cx="672"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spcBef>
                    <a:spcPct val="50000"/>
                  </a:spcBef>
                </a:pPr>
                <a:r>
                  <a:rPr kumimoji="1" lang="en-US" altLang="zh-CN" sz="2000" i="1">
                    <a:solidFill>
                      <a:schemeClr val="tx2"/>
                    </a:solidFill>
                    <a:latin typeface="Times New Roman" panose="02020603050405020304" pitchFamily="18" charset="0"/>
                    <a:ea typeface="楷体_GB2312" pitchFamily="49" charset="-122"/>
                  </a:rPr>
                  <a:t>P</a:t>
                </a:r>
                <a:r>
                  <a:rPr kumimoji="1" lang="en-US" altLang="zh-CN" sz="2000">
                    <a:solidFill>
                      <a:schemeClr val="tx2"/>
                    </a:solidFill>
                    <a:latin typeface="Times New Roman" panose="02020603050405020304" pitchFamily="18" charset="0"/>
                    <a:ea typeface="楷体_GB2312" pitchFamily="49" charset="-122"/>
                  </a:rPr>
                  <a:t>(</a:t>
                </a:r>
                <a:r>
                  <a:rPr kumimoji="1" lang="en-US" altLang="zh-CN" sz="2000" i="1">
                    <a:solidFill>
                      <a:schemeClr val="tx2"/>
                    </a:solidFill>
                    <a:latin typeface="Times New Roman" panose="02020603050405020304" pitchFamily="18" charset="0"/>
                    <a:ea typeface="楷体_GB2312" pitchFamily="49" charset="-122"/>
                  </a:rPr>
                  <a:t>x</a:t>
                </a:r>
                <a:r>
                  <a:rPr kumimoji="1" lang="en-US" altLang="zh-CN" sz="2000">
                    <a:solidFill>
                      <a:schemeClr val="tx2"/>
                    </a:solidFill>
                    <a:latin typeface="Times New Roman" panose="02020603050405020304" pitchFamily="18" charset="0"/>
                    <a:ea typeface="楷体_GB2312" pitchFamily="49" charset="-122"/>
                  </a:rPr>
                  <a:t>, </a:t>
                </a:r>
                <a:r>
                  <a:rPr kumimoji="1" lang="en-US" altLang="zh-CN" sz="2000" i="1">
                    <a:solidFill>
                      <a:schemeClr val="tx2"/>
                    </a:solidFill>
                    <a:latin typeface="Times New Roman" panose="02020603050405020304" pitchFamily="18" charset="0"/>
                    <a:ea typeface="楷体_GB2312" pitchFamily="49" charset="-122"/>
                  </a:rPr>
                  <a:t>y</a:t>
                </a:r>
                <a:r>
                  <a:rPr kumimoji="1" lang="en-US" altLang="zh-CN" sz="2000">
                    <a:solidFill>
                      <a:schemeClr val="tx2"/>
                    </a:solidFill>
                    <a:latin typeface="Times New Roman" panose="02020603050405020304" pitchFamily="18" charset="0"/>
                    <a:ea typeface="楷体_GB2312" pitchFamily="49" charset="-122"/>
                  </a:rPr>
                  <a:t>, </a:t>
                </a:r>
                <a:r>
                  <a:rPr kumimoji="1" lang="en-US" altLang="zh-CN" sz="2000" i="1">
                    <a:solidFill>
                      <a:schemeClr val="tx2"/>
                    </a:solidFill>
                    <a:latin typeface="Times New Roman" panose="02020603050405020304" pitchFamily="18" charset="0"/>
                    <a:ea typeface="楷体_GB2312" pitchFamily="49" charset="-122"/>
                  </a:rPr>
                  <a:t>z</a:t>
                </a:r>
                <a:r>
                  <a:rPr kumimoji="1" lang="en-US" altLang="zh-CN" sz="2000">
                    <a:solidFill>
                      <a:schemeClr val="tx2"/>
                    </a:solidFill>
                    <a:latin typeface="Times New Roman" panose="02020603050405020304" pitchFamily="18" charset="0"/>
                    <a:ea typeface="楷体_GB2312" pitchFamily="49" charset="-122"/>
                  </a:rPr>
                  <a:t>)</a:t>
                </a:r>
              </a:p>
            </p:txBody>
          </p:sp>
          <p:sp>
            <p:nvSpPr>
              <p:cNvPr id="136224" name="Text Box 32"/>
              <p:cNvSpPr txBox="1">
                <a:spLocks noChangeArrowheads="1"/>
              </p:cNvSpPr>
              <p:nvPr/>
            </p:nvSpPr>
            <p:spPr bwMode="auto">
              <a:xfrm>
                <a:off x="1035" y="2275"/>
                <a:ext cx="240"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spcBef>
                    <a:spcPct val="50000"/>
                  </a:spcBef>
                </a:pPr>
                <a:r>
                  <a:rPr kumimoji="1" lang="en-US" altLang="zh-CN" sz="1600" i="1">
                    <a:solidFill>
                      <a:schemeClr val="tx2"/>
                    </a:solidFill>
                    <a:latin typeface="Times New Roman" panose="02020603050405020304" pitchFamily="18" charset="0"/>
                    <a:ea typeface="楷体_GB2312" pitchFamily="49" charset="-122"/>
                  </a:rPr>
                  <a:t>O</a:t>
                </a:r>
              </a:p>
            </p:txBody>
          </p:sp>
        </p:grpSp>
      </p:grpSp>
      <p:sp>
        <p:nvSpPr>
          <p:cNvPr id="136225" name="AutoShape 33">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36226" name="AutoShape 34">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5" name="文本框 34"/>
          <p:cNvSpPr txBox="1"/>
          <p:nvPr/>
        </p:nvSpPr>
        <p:spPr>
          <a:xfrm>
            <a:off x="152400" y="733426"/>
            <a:ext cx="1503364" cy="461665"/>
          </a:xfrm>
          <a:prstGeom prst="rect">
            <a:avLst/>
          </a:prstGeom>
          <a:noFill/>
        </p:spPr>
        <p:txBody>
          <a:bodyPr wrap="square" rtlCol="0">
            <a:spAutoFit/>
          </a:bodyPr>
          <a:lstStyle/>
          <a:p>
            <a:r>
              <a:rPr lang="en-US" altLang="zh-CN" sz="2400" b="1" i="1" dirty="0" smtClean="0">
                <a:solidFill>
                  <a:schemeClr val="bg1"/>
                </a:solidFill>
              </a:rPr>
              <a:t>Example</a:t>
            </a:r>
            <a:endParaRPr lang="zh-CN" altLang="en-US" sz="2400" b="1" i="1" dirty="0">
              <a:solidFill>
                <a:schemeClr val="bg1"/>
              </a:solidFill>
            </a:endParaRPr>
          </a:p>
        </p:txBody>
      </p:sp>
    </p:spTree>
    <p:extLst>
      <p:ext uri="{BB962C8B-B14F-4D97-AF65-F5344CB8AC3E}">
        <p14:creationId xmlns:p14="http://schemas.microsoft.com/office/powerpoint/2010/main" val="40853269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36194"/>
                                        </p:tgtEl>
                                        <p:attrNameLst>
                                          <p:attrName>style.visibility</p:attrName>
                                        </p:attrNameLst>
                                      </p:cBhvr>
                                      <p:to>
                                        <p:strVal val="visible"/>
                                      </p:to>
                                    </p:set>
                                    <p:anim calcmode="lin" valueType="num">
                                      <p:cBhvr additive="base">
                                        <p:cTn id="7" dur="500" fill="hold"/>
                                        <p:tgtEl>
                                          <p:spTgt spid="136194"/>
                                        </p:tgtEl>
                                        <p:attrNameLst>
                                          <p:attrName>ppt_x</p:attrName>
                                        </p:attrNameLst>
                                      </p:cBhvr>
                                      <p:tavLst>
                                        <p:tav tm="0">
                                          <p:val>
                                            <p:strVal val="#ppt_x"/>
                                          </p:val>
                                        </p:tav>
                                        <p:tav tm="100000">
                                          <p:val>
                                            <p:strVal val="#ppt_x"/>
                                          </p:val>
                                        </p:tav>
                                      </p:tavLst>
                                    </p:anim>
                                    <p:anim calcmode="lin" valueType="num">
                                      <p:cBhvr additive="base">
                                        <p:cTn id="8" dur="500" fill="hold"/>
                                        <p:tgtEl>
                                          <p:spTgt spid="136194"/>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499"/>
                                          </p:stCondLst>
                                        </p:cTn>
                                        <p:tgtEl>
                                          <p:spTgt spid="13620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3620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499"/>
                                          </p:stCondLst>
                                        </p:cTn>
                                        <p:tgtEl>
                                          <p:spTgt spid="13619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36200"/>
                                        </p:tgtEl>
                                        <p:attrNameLst>
                                          <p:attrName>style.visibility</p:attrName>
                                        </p:attrNameLst>
                                      </p:cBhvr>
                                      <p:to>
                                        <p:strVal val="visible"/>
                                      </p:to>
                                    </p:set>
                                    <p:anim calcmode="lin" valueType="num">
                                      <p:cBhvr additive="base">
                                        <p:cTn id="25" dur="500" fill="hold"/>
                                        <p:tgtEl>
                                          <p:spTgt spid="136200"/>
                                        </p:tgtEl>
                                        <p:attrNameLst>
                                          <p:attrName>ppt_x</p:attrName>
                                        </p:attrNameLst>
                                      </p:cBhvr>
                                      <p:tavLst>
                                        <p:tav tm="0">
                                          <p:val>
                                            <p:strVal val="#ppt_x"/>
                                          </p:val>
                                        </p:tav>
                                        <p:tav tm="100000">
                                          <p:val>
                                            <p:strVal val="#ppt_x"/>
                                          </p:val>
                                        </p:tav>
                                      </p:tavLst>
                                    </p:anim>
                                    <p:anim calcmode="lin" valueType="num">
                                      <p:cBhvr additive="base">
                                        <p:cTn id="26" dur="500" fill="hold"/>
                                        <p:tgtEl>
                                          <p:spTgt spid="136200"/>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6201"/>
                                        </p:tgtEl>
                                        <p:attrNameLst>
                                          <p:attrName>style.visibility</p:attrName>
                                        </p:attrNameLst>
                                      </p:cBhvr>
                                      <p:to>
                                        <p:strVal val="visible"/>
                                      </p:to>
                                    </p:set>
                                    <p:anim calcmode="lin" valueType="num">
                                      <p:cBhvr additive="base">
                                        <p:cTn id="31" dur="500" fill="hold"/>
                                        <p:tgtEl>
                                          <p:spTgt spid="136201"/>
                                        </p:tgtEl>
                                        <p:attrNameLst>
                                          <p:attrName>ppt_x</p:attrName>
                                        </p:attrNameLst>
                                      </p:cBhvr>
                                      <p:tavLst>
                                        <p:tav tm="0">
                                          <p:val>
                                            <p:strVal val="#ppt_x"/>
                                          </p:val>
                                        </p:tav>
                                        <p:tav tm="100000">
                                          <p:val>
                                            <p:strVal val="#ppt_x"/>
                                          </p:val>
                                        </p:tav>
                                      </p:tavLst>
                                    </p:anim>
                                    <p:anim calcmode="lin" valueType="num">
                                      <p:cBhvr additive="base">
                                        <p:cTn id="32" dur="500" fill="hold"/>
                                        <p:tgtEl>
                                          <p:spTgt spid="136201"/>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136202"/>
                                        </p:tgtEl>
                                        <p:attrNameLst>
                                          <p:attrName>style.visibility</p:attrName>
                                        </p:attrNameLst>
                                      </p:cBhvr>
                                      <p:to>
                                        <p:strVal val="visible"/>
                                      </p:to>
                                    </p:set>
                                    <p:anim calcmode="lin" valueType="num">
                                      <p:cBhvr additive="base">
                                        <p:cTn id="37" dur="500" fill="hold"/>
                                        <p:tgtEl>
                                          <p:spTgt spid="136202"/>
                                        </p:tgtEl>
                                        <p:attrNameLst>
                                          <p:attrName>ppt_x</p:attrName>
                                        </p:attrNameLst>
                                      </p:cBhvr>
                                      <p:tavLst>
                                        <p:tav tm="0">
                                          <p:val>
                                            <p:strVal val="#ppt_x"/>
                                          </p:val>
                                        </p:tav>
                                        <p:tav tm="100000">
                                          <p:val>
                                            <p:strVal val="#ppt_x"/>
                                          </p:val>
                                        </p:tav>
                                      </p:tavLst>
                                    </p:anim>
                                    <p:anim calcmode="lin" valueType="num">
                                      <p:cBhvr additive="base">
                                        <p:cTn id="38" dur="500" fill="hold"/>
                                        <p:tgtEl>
                                          <p:spTgt spid="136202"/>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6203"/>
                                        </p:tgtEl>
                                        <p:attrNameLst>
                                          <p:attrName>style.visibility</p:attrName>
                                        </p:attrNameLst>
                                      </p:cBhvr>
                                      <p:to>
                                        <p:strVal val="visible"/>
                                      </p:to>
                                    </p:set>
                                    <p:anim calcmode="lin" valueType="num">
                                      <p:cBhvr additive="base">
                                        <p:cTn id="43" dur="500" fill="hold"/>
                                        <p:tgtEl>
                                          <p:spTgt spid="136203"/>
                                        </p:tgtEl>
                                        <p:attrNameLst>
                                          <p:attrName>ppt_x</p:attrName>
                                        </p:attrNameLst>
                                      </p:cBhvr>
                                      <p:tavLst>
                                        <p:tav tm="0">
                                          <p:val>
                                            <p:strVal val="#ppt_x"/>
                                          </p:val>
                                        </p:tav>
                                        <p:tav tm="100000">
                                          <p:val>
                                            <p:strVal val="#ppt_x"/>
                                          </p:val>
                                        </p:tav>
                                      </p:tavLst>
                                    </p:anim>
                                    <p:anim calcmode="lin" valueType="num">
                                      <p:cBhvr additive="base">
                                        <p:cTn id="44" dur="500" fill="hold"/>
                                        <p:tgtEl>
                                          <p:spTgt spid="136203"/>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136204"/>
                                        </p:tgtEl>
                                        <p:attrNameLst>
                                          <p:attrName>style.visibility</p:attrName>
                                        </p:attrNameLst>
                                      </p:cBhvr>
                                      <p:to>
                                        <p:strVal val="visible"/>
                                      </p:to>
                                    </p:set>
                                    <p:anim calcmode="lin" valueType="num">
                                      <p:cBhvr additive="base">
                                        <p:cTn id="49" dur="500" fill="hold"/>
                                        <p:tgtEl>
                                          <p:spTgt spid="136204"/>
                                        </p:tgtEl>
                                        <p:attrNameLst>
                                          <p:attrName>ppt_x</p:attrName>
                                        </p:attrNameLst>
                                      </p:cBhvr>
                                      <p:tavLst>
                                        <p:tav tm="0">
                                          <p:val>
                                            <p:strVal val="#ppt_x"/>
                                          </p:val>
                                        </p:tav>
                                        <p:tav tm="100000">
                                          <p:val>
                                            <p:strVal val="#ppt_x"/>
                                          </p:val>
                                        </p:tav>
                                      </p:tavLst>
                                    </p:anim>
                                    <p:anim calcmode="lin" valueType="num">
                                      <p:cBhvr additive="base">
                                        <p:cTn id="50" dur="500" fill="hold"/>
                                        <p:tgtEl>
                                          <p:spTgt spid="1362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4" grpId="0" autoUpdateAnimBg="0"/>
      <p:bldP spid="136201" grpId="0" autoUpdateAnimBg="0"/>
      <p:bldP spid="136203" grpId="0" autoUpdateAnimBg="0"/>
      <p:bldP spid="136205"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ext Box 2"/>
          <p:cNvSpPr txBox="1">
            <a:spLocks noChangeArrowheads="1"/>
          </p:cNvSpPr>
          <p:nvPr/>
        </p:nvSpPr>
        <p:spPr bwMode="auto">
          <a:xfrm>
            <a:off x="2209800" y="2651126"/>
            <a:ext cx="76200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For the </a:t>
            </a:r>
            <a:r>
              <a:rPr kumimoji="1" lang="en-US" altLang="zh-CN" sz="2000" i="1">
                <a:latin typeface="Times New Roman" panose="02020603050405020304" pitchFamily="18" charset="0"/>
              </a:rPr>
              <a:t>x</a:t>
            </a:r>
            <a:r>
              <a:rPr kumimoji="1" lang="en-US" altLang="zh-CN" sz="2000">
                <a:solidFill>
                  <a:srgbClr val="3333FF"/>
                </a:solidFill>
                <a:latin typeface="Times New Roman" panose="02020603050405020304" pitchFamily="18" charset="0"/>
              </a:rPr>
              <a:t>-directed electric current element, the directivity factor is completely </a:t>
            </a:r>
            <a:r>
              <a:rPr kumimoji="1" lang="en-US" altLang="zh-CN" sz="2000">
                <a:solidFill>
                  <a:srgbClr val="FF0000"/>
                </a:solidFill>
                <a:latin typeface="Times New Roman" panose="02020603050405020304" pitchFamily="18" charset="0"/>
              </a:rPr>
              <a:t>different</a:t>
            </a:r>
            <a:r>
              <a:rPr kumimoji="1" lang="en-US" altLang="zh-CN" sz="2000">
                <a:solidFill>
                  <a:srgbClr val="3333FF"/>
                </a:solidFill>
                <a:latin typeface="Times New Roman" panose="02020603050405020304" pitchFamily="18" charset="0"/>
              </a:rPr>
              <a:t> from that of a </a:t>
            </a:r>
            <a:r>
              <a:rPr kumimoji="1" lang="en-US" altLang="zh-CN" sz="2000" i="1">
                <a:latin typeface="Times New Roman" panose="02020603050405020304" pitchFamily="18" charset="0"/>
              </a:rPr>
              <a:t>z</a:t>
            </a:r>
            <a:r>
              <a:rPr kumimoji="1" lang="en-US" altLang="zh-CN" sz="2000">
                <a:solidFill>
                  <a:srgbClr val="3333FF"/>
                </a:solidFill>
                <a:latin typeface="Times New Roman" panose="02020603050405020304" pitchFamily="18" charset="0"/>
              </a:rPr>
              <a:t>-directed one. </a:t>
            </a:r>
            <a:endParaRPr kumimoji="1" lang="en-US" altLang="zh-CN" sz="2000">
              <a:solidFill>
                <a:srgbClr val="3333FF"/>
              </a:solidFill>
              <a:latin typeface="Times New Roman" panose="02020603050405020304" pitchFamily="18" charset="0"/>
              <a:ea typeface="楷体_GB2312" pitchFamily="49" charset="-122"/>
            </a:endParaRPr>
          </a:p>
        </p:txBody>
      </p:sp>
      <p:sp>
        <p:nvSpPr>
          <p:cNvPr id="137219" name="Text Box 3"/>
          <p:cNvSpPr txBox="1">
            <a:spLocks noChangeArrowheads="1"/>
          </p:cNvSpPr>
          <p:nvPr/>
        </p:nvSpPr>
        <p:spPr bwMode="auto">
          <a:xfrm>
            <a:off x="2667000" y="4403726"/>
            <a:ext cx="62484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spcBef>
                <a:spcPct val="50000"/>
              </a:spcBef>
            </a:pPr>
            <a:r>
              <a:rPr kumimoji="1" lang="en-US" altLang="zh-CN" sz="2000">
                <a:solidFill>
                  <a:srgbClr val="3333FF"/>
                </a:solidFill>
                <a:latin typeface="Times New Roman" panose="02020603050405020304" pitchFamily="18" charset="0"/>
              </a:rPr>
              <a:t>However, </a:t>
            </a:r>
            <a:r>
              <a:rPr kumimoji="1" lang="en-US" altLang="zh-CN" sz="2000">
                <a:solidFill>
                  <a:srgbClr val="FF0000"/>
                </a:solidFill>
                <a:latin typeface="Times New Roman" panose="02020603050405020304" pitchFamily="18" charset="0"/>
              </a:rPr>
              <a:t>only </a:t>
            </a:r>
            <a:r>
              <a:rPr kumimoji="1" lang="en-US" altLang="zh-CN" sz="2000">
                <a:solidFill>
                  <a:srgbClr val="3333FF"/>
                </a:solidFill>
                <a:latin typeface="Times New Roman" panose="02020603050405020304" pitchFamily="18" charset="0"/>
              </a:rPr>
              <a:t>the mathematical expression is changed.</a:t>
            </a:r>
            <a:endParaRPr kumimoji="1" lang="en-US" altLang="zh-CN" sz="2000">
              <a:solidFill>
                <a:srgbClr val="3333FF"/>
              </a:solidFill>
              <a:latin typeface="Times New Roman" panose="02020603050405020304" pitchFamily="18" charset="0"/>
              <a:ea typeface="楷体_GB2312" pitchFamily="49" charset="-122"/>
            </a:endParaRPr>
          </a:p>
        </p:txBody>
      </p:sp>
      <p:sp>
        <p:nvSpPr>
          <p:cNvPr id="137220" name="Text Box 4"/>
          <p:cNvSpPr txBox="1">
            <a:spLocks noChangeArrowheads="1"/>
          </p:cNvSpPr>
          <p:nvPr/>
        </p:nvSpPr>
        <p:spPr bwMode="auto">
          <a:xfrm>
            <a:off x="2286000" y="4937126"/>
            <a:ext cx="7391400" cy="1235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3333FF"/>
                </a:solidFill>
                <a:latin typeface="Times New Roman" panose="02020603050405020304" pitchFamily="18" charset="0"/>
                <a:ea typeface="楷体_GB2312" pitchFamily="49" charset="-122"/>
              </a:rPr>
              <a:t>     </a:t>
            </a:r>
            <a:r>
              <a:rPr kumimoji="1" lang="en-US" altLang="zh-CN" sz="2000">
                <a:solidFill>
                  <a:srgbClr val="3333FF"/>
                </a:solidFill>
                <a:latin typeface="Times New Roman" panose="02020603050405020304" pitchFamily="18" charset="0"/>
              </a:rPr>
              <a:t>There is </a:t>
            </a:r>
            <a:r>
              <a:rPr kumimoji="1" lang="en-US" altLang="zh-CN" sz="2000">
                <a:solidFill>
                  <a:srgbClr val="FF0000"/>
                </a:solidFill>
                <a:latin typeface="Times New Roman" panose="02020603050405020304" pitchFamily="18" charset="0"/>
              </a:rPr>
              <a:t>still</a:t>
            </a:r>
            <a:r>
              <a:rPr kumimoji="1" lang="en-US" altLang="zh-CN" sz="2000">
                <a:solidFill>
                  <a:srgbClr val="3333FF"/>
                </a:solidFill>
                <a:latin typeface="Times New Roman" panose="02020603050405020304" pitchFamily="18" charset="0"/>
              </a:rPr>
              <a:t> no radiation in the direction along the axis of the electric current element, while it is strongest along a direction perpendicular to the axis.</a:t>
            </a:r>
            <a:r>
              <a:rPr kumimoji="1" lang="en-US" altLang="zh-CN" sz="2000">
                <a:solidFill>
                  <a:srgbClr val="3333FF"/>
                </a:solidFill>
                <a:latin typeface="Times New Roman" panose="02020603050405020304" pitchFamily="18" charset="0"/>
                <a:ea typeface="楷体_GB2312" pitchFamily="49" charset="-122"/>
              </a:rPr>
              <a:t> </a:t>
            </a:r>
          </a:p>
        </p:txBody>
      </p:sp>
      <p:grpSp>
        <p:nvGrpSpPr>
          <p:cNvPr id="137221" name="Group 5"/>
          <p:cNvGrpSpPr>
            <a:grpSpLocks/>
          </p:cNvGrpSpPr>
          <p:nvPr/>
        </p:nvGrpSpPr>
        <p:grpSpPr bwMode="auto">
          <a:xfrm>
            <a:off x="2286000" y="152401"/>
            <a:ext cx="2895600" cy="2563813"/>
            <a:chOff x="480" y="96"/>
            <a:chExt cx="1824" cy="1615"/>
          </a:xfrm>
        </p:grpSpPr>
        <p:sp>
          <p:nvSpPr>
            <p:cNvPr id="137222" name="Rectangle 6"/>
            <p:cNvSpPr>
              <a:spLocks noChangeArrowheads="1"/>
            </p:cNvSpPr>
            <p:nvPr/>
          </p:nvSpPr>
          <p:spPr bwMode="auto">
            <a:xfrm>
              <a:off x="480" y="820"/>
              <a:ext cx="116" cy="23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137223" name="Group 7"/>
            <p:cNvGrpSpPr>
              <a:grpSpLocks/>
            </p:cNvGrpSpPr>
            <p:nvPr/>
          </p:nvGrpSpPr>
          <p:grpSpPr bwMode="auto">
            <a:xfrm>
              <a:off x="496" y="96"/>
              <a:ext cx="1808" cy="1615"/>
              <a:chOff x="336" y="1248"/>
              <a:chExt cx="1808" cy="1615"/>
            </a:xfrm>
          </p:grpSpPr>
          <p:sp>
            <p:nvSpPr>
              <p:cNvPr id="137224" name="Line 8"/>
              <p:cNvSpPr>
                <a:spLocks noChangeShapeType="1"/>
              </p:cNvSpPr>
              <p:nvPr/>
            </p:nvSpPr>
            <p:spPr bwMode="auto">
              <a:xfrm>
                <a:off x="1091" y="2368"/>
                <a:ext cx="847"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7225" name="Line 9"/>
              <p:cNvSpPr>
                <a:spLocks noChangeShapeType="1"/>
              </p:cNvSpPr>
              <p:nvPr/>
            </p:nvSpPr>
            <p:spPr bwMode="auto">
              <a:xfrm flipH="1">
                <a:off x="520" y="2368"/>
                <a:ext cx="571" cy="366"/>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7226" name="Rectangle 10"/>
              <p:cNvSpPr>
                <a:spLocks noChangeArrowheads="1"/>
              </p:cNvSpPr>
              <p:nvPr/>
            </p:nvSpPr>
            <p:spPr bwMode="auto">
              <a:xfrm>
                <a:off x="428" y="1496"/>
                <a:ext cx="1327" cy="269"/>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7227" name="Line 11"/>
              <p:cNvSpPr>
                <a:spLocks noChangeShapeType="1"/>
              </p:cNvSpPr>
              <p:nvPr/>
            </p:nvSpPr>
            <p:spPr bwMode="auto">
              <a:xfrm flipV="1">
                <a:off x="1091" y="1366"/>
                <a:ext cx="0" cy="1002"/>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7228" name="Line 12"/>
              <p:cNvSpPr>
                <a:spLocks noChangeShapeType="1"/>
              </p:cNvSpPr>
              <p:nvPr/>
            </p:nvSpPr>
            <p:spPr bwMode="auto">
              <a:xfrm flipV="1">
                <a:off x="1091" y="1872"/>
                <a:ext cx="301" cy="496"/>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7229" name="Text Box 13"/>
              <p:cNvSpPr txBox="1">
                <a:spLocks noChangeArrowheads="1"/>
              </p:cNvSpPr>
              <p:nvPr/>
            </p:nvSpPr>
            <p:spPr bwMode="auto">
              <a:xfrm>
                <a:off x="1187" y="2066"/>
                <a:ext cx="245"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r</a:t>
                </a:r>
              </a:p>
            </p:txBody>
          </p:sp>
          <p:sp>
            <p:nvSpPr>
              <p:cNvPr id="137230" name="Text Box 14"/>
              <p:cNvSpPr txBox="1">
                <a:spLocks noChangeArrowheads="1"/>
              </p:cNvSpPr>
              <p:nvPr/>
            </p:nvSpPr>
            <p:spPr bwMode="auto">
              <a:xfrm>
                <a:off x="891" y="2208"/>
                <a:ext cx="245"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solidFill>
                      <a:srgbClr val="FF0000"/>
                    </a:solidFill>
                    <a:latin typeface="Times New Roman" panose="02020603050405020304" pitchFamily="18" charset="0"/>
                  </a:rPr>
                  <a:t>Il</a:t>
                </a:r>
              </a:p>
            </p:txBody>
          </p:sp>
          <p:sp>
            <p:nvSpPr>
              <p:cNvPr id="137231" name="Text Box 15"/>
              <p:cNvSpPr txBox="1">
                <a:spLocks noChangeArrowheads="1"/>
              </p:cNvSpPr>
              <p:nvPr/>
            </p:nvSpPr>
            <p:spPr bwMode="auto">
              <a:xfrm>
                <a:off x="887" y="1248"/>
                <a:ext cx="245"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z</a:t>
                </a:r>
              </a:p>
            </p:txBody>
          </p:sp>
          <p:sp>
            <p:nvSpPr>
              <p:cNvPr id="137232" name="Text Box 16"/>
              <p:cNvSpPr txBox="1">
                <a:spLocks noChangeArrowheads="1"/>
              </p:cNvSpPr>
              <p:nvPr/>
            </p:nvSpPr>
            <p:spPr bwMode="auto">
              <a:xfrm>
                <a:off x="1899" y="2266"/>
                <a:ext cx="245"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y</a:t>
                </a:r>
              </a:p>
            </p:txBody>
          </p:sp>
          <p:sp>
            <p:nvSpPr>
              <p:cNvPr id="137233" name="Text Box 17"/>
              <p:cNvSpPr txBox="1">
                <a:spLocks noChangeArrowheads="1"/>
              </p:cNvSpPr>
              <p:nvPr/>
            </p:nvSpPr>
            <p:spPr bwMode="auto">
              <a:xfrm>
                <a:off x="336" y="2605"/>
                <a:ext cx="245"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x</a:t>
                </a:r>
              </a:p>
            </p:txBody>
          </p:sp>
          <p:sp>
            <p:nvSpPr>
              <p:cNvPr id="137234" name="Text Box 18"/>
              <p:cNvSpPr txBox="1">
                <a:spLocks noChangeArrowheads="1"/>
              </p:cNvSpPr>
              <p:nvPr/>
            </p:nvSpPr>
            <p:spPr bwMode="auto">
              <a:xfrm>
                <a:off x="480" y="1672"/>
                <a:ext cx="398"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i="1">
                    <a:latin typeface="Times New Roman" panose="02020603050405020304" pitchFamily="18" charset="0"/>
                    <a:sym typeface="Symbol" panose="05050102010706020507" pitchFamily="18" charset="2"/>
                  </a:rPr>
                  <a:t></a:t>
                </a:r>
                <a:r>
                  <a:rPr lang="zh-CN" altLang="en-US" sz="1600" i="1">
                    <a:latin typeface="Times New Roman" panose="02020603050405020304" pitchFamily="18" charset="0"/>
                  </a:rPr>
                  <a:t> </a:t>
                </a:r>
                <a:r>
                  <a:rPr lang="en-US" altLang="zh-CN" sz="1600">
                    <a:latin typeface="Times New Roman" panose="02020603050405020304" pitchFamily="18" charset="0"/>
                  </a:rPr>
                  <a:t>, </a:t>
                </a:r>
                <a:r>
                  <a:rPr lang="en-US" altLang="zh-CN" sz="1600" i="1">
                    <a:latin typeface="Times New Roman" panose="02020603050405020304" pitchFamily="18" charset="0"/>
                    <a:sym typeface="Symbol" panose="05050102010706020507" pitchFamily="18" charset="2"/>
                  </a:rPr>
                  <a:t></a:t>
                </a:r>
                <a:r>
                  <a:rPr lang="en-US" altLang="zh-CN" sz="1600" i="1">
                    <a:latin typeface="Times New Roman" panose="02020603050405020304" pitchFamily="18" charset="0"/>
                  </a:rPr>
                  <a:t> </a:t>
                </a:r>
              </a:p>
            </p:txBody>
          </p:sp>
          <p:sp>
            <p:nvSpPr>
              <p:cNvPr id="137235" name="Line 19"/>
              <p:cNvSpPr>
                <a:spLocks noChangeShapeType="1"/>
              </p:cNvSpPr>
              <p:nvPr/>
            </p:nvSpPr>
            <p:spPr bwMode="auto">
              <a:xfrm rot="13918334" flipH="1" flipV="1">
                <a:off x="1091" y="2239"/>
                <a:ext cx="1" cy="237"/>
              </a:xfrm>
              <a:prstGeom prst="line">
                <a:avLst/>
              </a:prstGeom>
              <a:noFill/>
              <a:ln w="28575">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7236" name="Oval 20"/>
              <p:cNvSpPr>
                <a:spLocks noChangeArrowheads="1"/>
              </p:cNvSpPr>
              <p:nvPr/>
            </p:nvSpPr>
            <p:spPr bwMode="auto">
              <a:xfrm>
                <a:off x="1352" y="1692"/>
                <a:ext cx="164" cy="327"/>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37237" name="Oval 21"/>
              <p:cNvSpPr>
                <a:spLocks noChangeArrowheads="1"/>
              </p:cNvSpPr>
              <p:nvPr/>
            </p:nvSpPr>
            <p:spPr bwMode="auto">
              <a:xfrm>
                <a:off x="1368" y="1724"/>
                <a:ext cx="164" cy="3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37238" name="Text Box 22"/>
              <p:cNvSpPr txBox="1">
                <a:spLocks noChangeArrowheads="1"/>
              </p:cNvSpPr>
              <p:nvPr/>
            </p:nvSpPr>
            <p:spPr bwMode="auto">
              <a:xfrm>
                <a:off x="1376" y="1648"/>
                <a:ext cx="672"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spcBef>
                    <a:spcPct val="50000"/>
                  </a:spcBef>
                </a:pPr>
                <a:r>
                  <a:rPr kumimoji="1" lang="en-US" altLang="zh-CN" sz="2000" i="1">
                    <a:solidFill>
                      <a:schemeClr val="tx2"/>
                    </a:solidFill>
                    <a:latin typeface="Times New Roman" panose="02020603050405020304" pitchFamily="18" charset="0"/>
                    <a:ea typeface="楷体_GB2312" pitchFamily="49" charset="-122"/>
                  </a:rPr>
                  <a:t>P</a:t>
                </a:r>
                <a:r>
                  <a:rPr kumimoji="1" lang="en-US" altLang="zh-CN" sz="2000">
                    <a:solidFill>
                      <a:schemeClr val="tx2"/>
                    </a:solidFill>
                    <a:latin typeface="Times New Roman" panose="02020603050405020304" pitchFamily="18" charset="0"/>
                    <a:ea typeface="楷体_GB2312" pitchFamily="49" charset="-122"/>
                  </a:rPr>
                  <a:t>(</a:t>
                </a:r>
                <a:r>
                  <a:rPr kumimoji="1" lang="en-US" altLang="zh-CN" sz="2000" i="1">
                    <a:solidFill>
                      <a:schemeClr val="tx2"/>
                    </a:solidFill>
                    <a:latin typeface="Times New Roman" panose="02020603050405020304" pitchFamily="18" charset="0"/>
                    <a:ea typeface="楷体_GB2312" pitchFamily="49" charset="-122"/>
                  </a:rPr>
                  <a:t>x</a:t>
                </a:r>
                <a:r>
                  <a:rPr kumimoji="1" lang="en-US" altLang="zh-CN" sz="2000">
                    <a:solidFill>
                      <a:schemeClr val="tx2"/>
                    </a:solidFill>
                    <a:latin typeface="Times New Roman" panose="02020603050405020304" pitchFamily="18" charset="0"/>
                    <a:ea typeface="楷体_GB2312" pitchFamily="49" charset="-122"/>
                  </a:rPr>
                  <a:t>, </a:t>
                </a:r>
                <a:r>
                  <a:rPr kumimoji="1" lang="en-US" altLang="zh-CN" sz="2000" i="1">
                    <a:solidFill>
                      <a:schemeClr val="tx2"/>
                    </a:solidFill>
                    <a:latin typeface="Times New Roman" panose="02020603050405020304" pitchFamily="18" charset="0"/>
                    <a:ea typeface="楷体_GB2312" pitchFamily="49" charset="-122"/>
                  </a:rPr>
                  <a:t>y</a:t>
                </a:r>
                <a:r>
                  <a:rPr kumimoji="1" lang="en-US" altLang="zh-CN" sz="2000">
                    <a:solidFill>
                      <a:schemeClr val="tx2"/>
                    </a:solidFill>
                    <a:latin typeface="Times New Roman" panose="02020603050405020304" pitchFamily="18" charset="0"/>
                    <a:ea typeface="楷体_GB2312" pitchFamily="49" charset="-122"/>
                  </a:rPr>
                  <a:t>, </a:t>
                </a:r>
                <a:r>
                  <a:rPr kumimoji="1" lang="en-US" altLang="zh-CN" sz="2000" i="1">
                    <a:solidFill>
                      <a:schemeClr val="tx2"/>
                    </a:solidFill>
                    <a:latin typeface="Times New Roman" panose="02020603050405020304" pitchFamily="18" charset="0"/>
                    <a:ea typeface="楷体_GB2312" pitchFamily="49" charset="-122"/>
                  </a:rPr>
                  <a:t>z</a:t>
                </a:r>
                <a:r>
                  <a:rPr kumimoji="1" lang="en-US" altLang="zh-CN" sz="2000">
                    <a:solidFill>
                      <a:schemeClr val="tx2"/>
                    </a:solidFill>
                    <a:latin typeface="Times New Roman" panose="02020603050405020304" pitchFamily="18" charset="0"/>
                    <a:ea typeface="楷体_GB2312" pitchFamily="49" charset="-122"/>
                  </a:rPr>
                  <a:t>)</a:t>
                </a:r>
              </a:p>
            </p:txBody>
          </p:sp>
          <p:sp>
            <p:nvSpPr>
              <p:cNvPr id="137239" name="Text Box 23"/>
              <p:cNvSpPr txBox="1">
                <a:spLocks noChangeArrowheads="1"/>
              </p:cNvSpPr>
              <p:nvPr/>
            </p:nvSpPr>
            <p:spPr bwMode="auto">
              <a:xfrm>
                <a:off x="1056" y="2208"/>
                <a:ext cx="240"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spcBef>
                    <a:spcPct val="50000"/>
                  </a:spcBef>
                </a:pPr>
                <a:r>
                  <a:rPr kumimoji="1" lang="en-US" altLang="zh-CN" sz="2000" i="1">
                    <a:solidFill>
                      <a:schemeClr val="tx2"/>
                    </a:solidFill>
                    <a:latin typeface="楷体_GB2312" pitchFamily="49" charset="-122"/>
                    <a:ea typeface="楷体_GB2312" pitchFamily="49" charset="-122"/>
                  </a:rPr>
                  <a:t>o</a:t>
                </a:r>
              </a:p>
            </p:txBody>
          </p:sp>
        </p:grpSp>
      </p:grpSp>
      <p:grpSp>
        <p:nvGrpSpPr>
          <p:cNvPr id="137240" name="Group 24"/>
          <p:cNvGrpSpPr>
            <a:grpSpLocks/>
          </p:cNvGrpSpPr>
          <p:nvPr/>
        </p:nvGrpSpPr>
        <p:grpSpPr bwMode="auto">
          <a:xfrm>
            <a:off x="5486400" y="657226"/>
            <a:ext cx="4122738" cy="1400175"/>
            <a:chOff x="2717" y="288"/>
            <a:chExt cx="2597" cy="882"/>
          </a:xfrm>
        </p:grpSpPr>
        <p:graphicFrame>
          <p:nvGraphicFramePr>
            <p:cNvPr id="137241" name="Object 25"/>
            <p:cNvGraphicFramePr>
              <a:graphicFrameLocks noChangeAspect="1"/>
            </p:cNvGraphicFramePr>
            <p:nvPr/>
          </p:nvGraphicFramePr>
          <p:xfrm>
            <a:off x="2717" y="288"/>
            <a:ext cx="2565" cy="398"/>
          </p:xfrm>
          <a:graphic>
            <a:graphicData uri="http://schemas.openxmlformats.org/presentationml/2006/ole">
              <mc:AlternateContent xmlns:mc="http://schemas.openxmlformats.org/markup-compatibility/2006">
                <mc:Choice xmlns:v="urn:schemas-microsoft-com:vml" Requires="v">
                  <p:oleObj spid="_x0000_s371770" name="Equation" r:id="rId3" imgW="2514600" imgH="393480" progId="Equation.3">
                    <p:embed/>
                  </p:oleObj>
                </mc:Choice>
                <mc:Fallback>
                  <p:oleObj name="Equation" r:id="rId3" imgW="2514600" imgH="39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7" y="288"/>
                          <a:ext cx="2565" cy="3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7242" name="Object 26"/>
            <p:cNvGraphicFramePr>
              <a:graphicFrameLocks noChangeAspect="1"/>
            </p:cNvGraphicFramePr>
            <p:nvPr/>
          </p:nvGraphicFramePr>
          <p:xfrm>
            <a:off x="2730" y="768"/>
            <a:ext cx="2584" cy="402"/>
          </p:xfrm>
          <a:graphic>
            <a:graphicData uri="http://schemas.openxmlformats.org/presentationml/2006/ole">
              <mc:AlternateContent xmlns:mc="http://schemas.openxmlformats.org/markup-compatibility/2006">
                <mc:Choice xmlns:v="urn:schemas-microsoft-com:vml" Requires="v">
                  <p:oleObj spid="_x0000_s371771" name="Equation" r:id="rId5" imgW="2514600" imgH="393480" progId="Equation.3">
                    <p:embed/>
                  </p:oleObj>
                </mc:Choice>
                <mc:Fallback>
                  <p:oleObj name="Equation" r:id="rId5" imgW="2514600" imgH="393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0" y="768"/>
                          <a:ext cx="2584" cy="4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37243" name="Text Box 27"/>
          <p:cNvSpPr txBox="1">
            <a:spLocks noChangeArrowheads="1"/>
          </p:cNvSpPr>
          <p:nvPr/>
        </p:nvSpPr>
        <p:spPr bwMode="auto">
          <a:xfrm>
            <a:off x="2209800" y="3565526"/>
            <a:ext cx="75438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The expression for the </a:t>
            </a:r>
            <a:r>
              <a:rPr kumimoji="1" lang="en-US" altLang="zh-CN" sz="2000">
                <a:solidFill>
                  <a:srgbClr val="FF0000"/>
                </a:solidFill>
                <a:latin typeface="Times New Roman" panose="02020603050405020304" pitchFamily="18" charset="0"/>
              </a:rPr>
              <a:t>directivity factor</a:t>
            </a:r>
            <a:r>
              <a:rPr kumimoji="1" lang="en-US" altLang="zh-CN" sz="2000">
                <a:solidFill>
                  <a:srgbClr val="3333FF"/>
                </a:solidFill>
                <a:latin typeface="Times New Roman" panose="02020603050405020304" pitchFamily="18" charset="0"/>
              </a:rPr>
              <a:t> will be different if the </a:t>
            </a:r>
            <a:r>
              <a:rPr kumimoji="1" lang="en-US" altLang="zh-CN" sz="2000">
                <a:solidFill>
                  <a:srgbClr val="FF0000"/>
                </a:solidFill>
                <a:latin typeface="Times New Roman" panose="02020603050405020304" pitchFamily="18" charset="0"/>
              </a:rPr>
              <a:t>orientation</a:t>
            </a:r>
            <a:r>
              <a:rPr kumimoji="1" lang="en-US" altLang="zh-CN" sz="2000">
                <a:solidFill>
                  <a:srgbClr val="3333FF"/>
                </a:solidFill>
                <a:latin typeface="Times New Roman" panose="02020603050405020304" pitchFamily="18" charset="0"/>
              </a:rPr>
              <a:t> of the antenna is changed.</a:t>
            </a:r>
            <a:r>
              <a:rPr kumimoji="1" lang="en-US" altLang="zh-CN" sz="2000">
                <a:solidFill>
                  <a:srgbClr val="000000"/>
                </a:solidFill>
                <a:latin typeface="Times New Roman" panose="02020603050405020304" pitchFamily="18" charset="0"/>
              </a:rPr>
              <a:t> </a:t>
            </a:r>
            <a:r>
              <a:rPr kumimoji="1" lang="en-US" altLang="zh-CN" sz="2000">
                <a:solidFill>
                  <a:srgbClr val="3333FF"/>
                </a:solidFill>
                <a:latin typeface="Times New Roman" panose="02020603050405020304" pitchFamily="18" charset="0"/>
                <a:ea typeface="楷体_GB2312" pitchFamily="49" charset="-122"/>
              </a:rPr>
              <a:t>        </a:t>
            </a:r>
            <a:endParaRPr kumimoji="1" lang="en-US" altLang="zh-CN" sz="2000">
              <a:solidFill>
                <a:srgbClr val="3333FF"/>
              </a:solidFill>
              <a:latin typeface="Times New Roman" panose="02020603050405020304" pitchFamily="18" charset="0"/>
            </a:endParaRPr>
          </a:p>
        </p:txBody>
      </p:sp>
      <p:sp>
        <p:nvSpPr>
          <p:cNvPr id="137244" name="AutoShape 28">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37245" name="AutoShape 29">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0" name="文本框 29"/>
          <p:cNvSpPr txBox="1"/>
          <p:nvPr/>
        </p:nvSpPr>
        <p:spPr>
          <a:xfrm>
            <a:off x="152400" y="733426"/>
            <a:ext cx="1503364" cy="461665"/>
          </a:xfrm>
          <a:prstGeom prst="rect">
            <a:avLst/>
          </a:prstGeom>
          <a:noFill/>
        </p:spPr>
        <p:txBody>
          <a:bodyPr wrap="square" rtlCol="0">
            <a:spAutoFit/>
          </a:bodyPr>
          <a:lstStyle/>
          <a:p>
            <a:r>
              <a:rPr lang="en-US" altLang="zh-CN" sz="2400" b="1" i="1" dirty="0" smtClean="0">
                <a:solidFill>
                  <a:schemeClr val="bg1"/>
                </a:solidFill>
              </a:rPr>
              <a:t>Example</a:t>
            </a:r>
            <a:endParaRPr lang="zh-CN" altLang="en-US" sz="2400" b="1" i="1" dirty="0">
              <a:solidFill>
                <a:schemeClr val="bg1"/>
              </a:solidFill>
            </a:endParaRPr>
          </a:p>
        </p:txBody>
      </p:sp>
    </p:spTree>
    <p:extLst>
      <p:ext uri="{BB962C8B-B14F-4D97-AF65-F5344CB8AC3E}">
        <p14:creationId xmlns:p14="http://schemas.microsoft.com/office/powerpoint/2010/main" val="22189819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137240"/>
                                        </p:tgtEl>
                                        <p:attrNameLst>
                                          <p:attrName>style.visibility</p:attrName>
                                        </p:attrNameLst>
                                      </p:cBhvr>
                                      <p:to>
                                        <p:strVal val="visible"/>
                                      </p:to>
                                    </p:set>
                                    <p:anim calcmode="lin" valueType="num">
                                      <p:cBhvr additive="base">
                                        <p:cTn id="7" dur="500" fill="hold"/>
                                        <p:tgtEl>
                                          <p:spTgt spid="137240"/>
                                        </p:tgtEl>
                                        <p:attrNameLst>
                                          <p:attrName>ppt_x</p:attrName>
                                        </p:attrNameLst>
                                      </p:cBhvr>
                                      <p:tavLst>
                                        <p:tav tm="0">
                                          <p:val>
                                            <p:strVal val="#ppt_x"/>
                                          </p:val>
                                        </p:tav>
                                        <p:tav tm="100000">
                                          <p:val>
                                            <p:strVal val="#ppt_x"/>
                                          </p:val>
                                        </p:tav>
                                      </p:tavLst>
                                    </p:anim>
                                    <p:anim calcmode="lin" valueType="num">
                                      <p:cBhvr additive="base">
                                        <p:cTn id="8" dur="500" fill="hold"/>
                                        <p:tgtEl>
                                          <p:spTgt spid="137240"/>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7218"/>
                                        </p:tgtEl>
                                        <p:attrNameLst>
                                          <p:attrName>style.visibility</p:attrName>
                                        </p:attrNameLst>
                                      </p:cBhvr>
                                      <p:to>
                                        <p:strVal val="visible"/>
                                      </p:to>
                                    </p:set>
                                    <p:anim calcmode="lin" valueType="num">
                                      <p:cBhvr additive="base">
                                        <p:cTn id="13" dur="500" fill="hold"/>
                                        <p:tgtEl>
                                          <p:spTgt spid="137218"/>
                                        </p:tgtEl>
                                        <p:attrNameLst>
                                          <p:attrName>ppt_x</p:attrName>
                                        </p:attrNameLst>
                                      </p:cBhvr>
                                      <p:tavLst>
                                        <p:tav tm="0">
                                          <p:val>
                                            <p:strVal val="#ppt_x"/>
                                          </p:val>
                                        </p:tav>
                                        <p:tav tm="100000">
                                          <p:val>
                                            <p:strVal val="#ppt_x"/>
                                          </p:val>
                                        </p:tav>
                                      </p:tavLst>
                                    </p:anim>
                                    <p:anim calcmode="lin" valueType="num">
                                      <p:cBhvr additive="base">
                                        <p:cTn id="14" dur="500" fill="hold"/>
                                        <p:tgtEl>
                                          <p:spTgt spid="13721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7243"/>
                                        </p:tgtEl>
                                        <p:attrNameLst>
                                          <p:attrName>style.visibility</p:attrName>
                                        </p:attrNameLst>
                                      </p:cBhvr>
                                      <p:to>
                                        <p:strVal val="visible"/>
                                      </p:to>
                                    </p:set>
                                    <p:anim calcmode="lin" valueType="num">
                                      <p:cBhvr additive="base">
                                        <p:cTn id="19" dur="500" fill="hold"/>
                                        <p:tgtEl>
                                          <p:spTgt spid="137243"/>
                                        </p:tgtEl>
                                        <p:attrNameLst>
                                          <p:attrName>ppt_x</p:attrName>
                                        </p:attrNameLst>
                                      </p:cBhvr>
                                      <p:tavLst>
                                        <p:tav tm="0">
                                          <p:val>
                                            <p:strVal val="#ppt_x"/>
                                          </p:val>
                                        </p:tav>
                                        <p:tav tm="100000">
                                          <p:val>
                                            <p:strVal val="#ppt_x"/>
                                          </p:val>
                                        </p:tav>
                                      </p:tavLst>
                                    </p:anim>
                                    <p:anim calcmode="lin" valueType="num">
                                      <p:cBhvr additive="base">
                                        <p:cTn id="20" dur="500" fill="hold"/>
                                        <p:tgtEl>
                                          <p:spTgt spid="137243"/>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7219"/>
                                        </p:tgtEl>
                                        <p:attrNameLst>
                                          <p:attrName>style.visibility</p:attrName>
                                        </p:attrNameLst>
                                      </p:cBhvr>
                                      <p:to>
                                        <p:strVal val="visible"/>
                                      </p:to>
                                    </p:set>
                                    <p:anim calcmode="lin" valueType="num">
                                      <p:cBhvr additive="base">
                                        <p:cTn id="25" dur="500" fill="hold"/>
                                        <p:tgtEl>
                                          <p:spTgt spid="137219"/>
                                        </p:tgtEl>
                                        <p:attrNameLst>
                                          <p:attrName>ppt_x</p:attrName>
                                        </p:attrNameLst>
                                      </p:cBhvr>
                                      <p:tavLst>
                                        <p:tav tm="0">
                                          <p:val>
                                            <p:strVal val="#ppt_x"/>
                                          </p:val>
                                        </p:tav>
                                        <p:tav tm="100000">
                                          <p:val>
                                            <p:strVal val="#ppt_x"/>
                                          </p:val>
                                        </p:tav>
                                      </p:tavLst>
                                    </p:anim>
                                    <p:anim calcmode="lin" valueType="num">
                                      <p:cBhvr additive="base">
                                        <p:cTn id="26" dur="500" fill="hold"/>
                                        <p:tgtEl>
                                          <p:spTgt spid="137219"/>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7220"/>
                                        </p:tgtEl>
                                        <p:attrNameLst>
                                          <p:attrName>style.visibility</p:attrName>
                                        </p:attrNameLst>
                                      </p:cBhvr>
                                      <p:to>
                                        <p:strVal val="visible"/>
                                      </p:to>
                                    </p:set>
                                    <p:anim calcmode="lin" valueType="num">
                                      <p:cBhvr additive="base">
                                        <p:cTn id="31" dur="500" fill="hold"/>
                                        <p:tgtEl>
                                          <p:spTgt spid="137220"/>
                                        </p:tgtEl>
                                        <p:attrNameLst>
                                          <p:attrName>ppt_x</p:attrName>
                                        </p:attrNameLst>
                                      </p:cBhvr>
                                      <p:tavLst>
                                        <p:tav tm="0">
                                          <p:val>
                                            <p:strVal val="#ppt_x"/>
                                          </p:val>
                                        </p:tav>
                                        <p:tav tm="100000">
                                          <p:val>
                                            <p:strVal val="#ppt_x"/>
                                          </p:val>
                                        </p:tav>
                                      </p:tavLst>
                                    </p:anim>
                                    <p:anim calcmode="lin" valueType="num">
                                      <p:cBhvr additive="base">
                                        <p:cTn id="32" dur="500" fill="hold"/>
                                        <p:tgtEl>
                                          <p:spTgt spid="1372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18" grpId="0" autoUpdateAnimBg="0"/>
      <p:bldP spid="137219" grpId="0" autoUpdateAnimBg="0"/>
      <p:bldP spid="137220" grpId="0" autoUpdateAnimBg="0"/>
      <p:bldP spid="137243"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ext Box 2"/>
          <p:cNvSpPr txBox="1">
            <a:spLocks noChangeArrowheads="1"/>
          </p:cNvSpPr>
          <p:nvPr/>
        </p:nvSpPr>
        <p:spPr bwMode="auto">
          <a:xfrm>
            <a:off x="2286000" y="228601"/>
            <a:ext cx="37338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spcBef>
                <a:spcPct val="50000"/>
              </a:spcBef>
            </a:pPr>
            <a:r>
              <a:rPr kumimoji="1" lang="en-US" altLang="zh-CN" sz="2000">
                <a:solidFill>
                  <a:srgbClr val="FF0000"/>
                </a:solidFill>
                <a:ea typeface="楷体_GB2312" pitchFamily="49" charset="-122"/>
              </a:rPr>
              <a:t>2.    </a:t>
            </a:r>
            <a:r>
              <a:rPr kumimoji="1" lang="en-US" altLang="zh-CN" sz="2000">
                <a:solidFill>
                  <a:srgbClr val="FF0000"/>
                </a:solidFill>
              </a:rPr>
              <a:t>Directivity of Antennas</a:t>
            </a:r>
            <a:r>
              <a:rPr kumimoji="1" lang="en-US" altLang="zh-CN" sz="2000">
                <a:solidFill>
                  <a:srgbClr val="FF0000"/>
                </a:solidFill>
                <a:latin typeface="Times New Roman" panose="02020603050405020304" pitchFamily="18" charset="0"/>
                <a:ea typeface="楷体_GB2312" pitchFamily="49" charset="-122"/>
              </a:rPr>
              <a:t> </a:t>
            </a:r>
            <a:r>
              <a:rPr kumimoji="1" lang="en-US" altLang="zh-CN" sz="2000">
                <a:solidFill>
                  <a:srgbClr val="3333FF"/>
                </a:solidFill>
                <a:latin typeface="楷体_GB2312" pitchFamily="49" charset="-122"/>
                <a:ea typeface="楷体_GB2312" pitchFamily="49" charset="-122"/>
              </a:rPr>
              <a:t> </a:t>
            </a:r>
          </a:p>
        </p:txBody>
      </p:sp>
      <p:sp>
        <p:nvSpPr>
          <p:cNvPr id="138243" name="Text Box 3"/>
          <p:cNvSpPr txBox="1">
            <a:spLocks noChangeArrowheads="1"/>
          </p:cNvSpPr>
          <p:nvPr/>
        </p:nvSpPr>
        <p:spPr bwMode="auto">
          <a:xfrm>
            <a:off x="2492375" y="746126"/>
            <a:ext cx="72390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50000"/>
              </a:spcBef>
            </a:pPr>
            <a:r>
              <a:rPr kumimoji="1" lang="zh-CN" altLang="en-US" sz="2000" dirty="0">
                <a:solidFill>
                  <a:srgbClr val="3333FF"/>
                </a:solidFill>
                <a:latin typeface="楷体_GB2312" pitchFamily="49" charset="-122"/>
                <a:ea typeface="楷体_GB2312" pitchFamily="49" charset="-122"/>
              </a:rPr>
              <a:t>    </a:t>
            </a:r>
            <a:r>
              <a:rPr kumimoji="1" lang="en-US" altLang="zh-CN" sz="2000" dirty="0">
                <a:solidFill>
                  <a:srgbClr val="3333FF"/>
                </a:solidFill>
                <a:latin typeface="Times New Roman" panose="02020603050405020304" pitchFamily="18" charset="0"/>
              </a:rPr>
              <a:t>we will explore how to </a:t>
            </a:r>
            <a:r>
              <a:rPr kumimoji="1" lang="en-US" altLang="zh-CN" sz="2000" dirty="0">
                <a:solidFill>
                  <a:srgbClr val="FF0000"/>
                </a:solidFill>
                <a:latin typeface="Times New Roman" panose="02020603050405020304" pitchFamily="18" charset="0"/>
              </a:rPr>
              <a:t>quantitatively</a:t>
            </a:r>
            <a:r>
              <a:rPr kumimoji="1" lang="en-US" altLang="zh-CN" sz="2000" dirty="0">
                <a:solidFill>
                  <a:srgbClr val="3333FF"/>
                </a:solidFill>
                <a:latin typeface="Times New Roman" panose="02020603050405020304" pitchFamily="18" charset="0"/>
              </a:rPr>
              <a:t> describe the directivity of an antenna.</a:t>
            </a:r>
            <a:endParaRPr kumimoji="1" lang="en-US" altLang="zh-CN" sz="2000" dirty="0">
              <a:solidFill>
                <a:srgbClr val="3333FF"/>
              </a:solidFill>
              <a:latin typeface="Times New Roman" panose="02020603050405020304" pitchFamily="18" charset="0"/>
              <a:ea typeface="楷体_GB2312" pitchFamily="49" charset="-122"/>
            </a:endParaRPr>
          </a:p>
        </p:txBody>
      </p:sp>
      <p:sp>
        <p:nvSpPr>
          <p:cNvPr id="138244" name="Text Box 4"/>
          <p:cNvSpPr txBox="1">
            <a:spLocks noChangeArrowheads="1"/>
          </p:cNvSpPr>
          <p:nvPr/>
        </p:nvSpPr>
        <p:spPr bwMode="auto">
          <a:xfrm>
            <a:off x="2503488" y="1600201"/>
            <a:ext cx="73152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spcBef>
                <a:spcPct val="50000"/>
              </a:spcBef>
            </a:pPr>
            <a:r>
              <a:rPr kumimoji="1" lang="zh-CN" altLang="en-US" sz="2000" dirty="0">
                <a:solidFill>
                  <a:srgbClr val="000000"/>
                </a:solidFill>
                <a:latin typeface="Times New Roman" panose="02020603050405020304" pitchFamily="18" charset="0"/>
              </a:rPr>
              <a:t>       </a:t>
            </a:r>
            <a:r>
              <a:rPr kumimoji="1" lang="en-US" altLang="zh-CN" sz="2000" dirty="0">
                <a:solidFill>
                  <a:srgbClr val="3333FF"/>
                </a:solidFill>
                <a:latin typeface="Times New Roman" panose="02020603050405020304" pitchFamily="18" charset="0"/>
              </a:rPr>
              <a:t>It is more </a:t>
            </a:r>
            <a:r>
              <a:rPr kumimoji="1" lang="en-US" altLang="zh-CN" sz="2000" dirty="0" smtClean="0">
                <a:solidFill>
                  <a:srgbClr val="3333FF"/>
                </a:solidFill>
                <a:latin typeface="Times New Roman" panose="02020603050405020304" pitchFamily="18" charset="0"/>
              </a:rPr>
              <a:t>convenient </a:t>
            </a:r>
            <a:r>
              <a:rPr kumimoji="1" lang="en-US" altLang="zh-CN" sz="2000" dirty="0">
                <a:solidFill>
                  <a:srgbClr val="3333FF"/>
                </a:solidFill>
                <a:latin typeface="Times New Roman" panose="02020603050405020304" pitchFamily="18" charset="0"/>
              </a:rPr>
              <a:t>to use the </a:t>
            </a:r>
            <a:r>
              <a:rPr kumimoji="1" lang="en-US" altLang="zh-CN" sz="2000" dirty="0">
                <a:solidFill>
                  <a:srgbClr val="FF0000"/>
                </a:solidFill>
                <a:latin typeface="Times New Roman" panose="02020603050405020304" pitchFamily="18" charset="0"/>
              </a:rPr>
              <a:t>normalized</a:t>
            </a:r>
            <a:r>
              <a:rPr kumimoji="1" lang="en-US" altLang="zh-CN" sz="2000" dirty="0">
                <a:solidFill>
                  <a:srgbClr val="3333FF"/>
                </a:solidFill>
                <a:latin typeface="Times New Roman" panose="02020603050405020304" pitchFamily="18" charset="0"/>
              </a:rPr>
              <a:t> directivity factor, and it is defined as</a:t>
            </a:r>
          </a:p>
        </p:txBody>
      </p:sp>
      <p:graphicFrame>
        <p:nvGraphicFramePr>
          <p:cNvPr id="138245" name="Object 5"/>
          <p:cNvGraphicFramePr>
            <a:graphicFrameLocks noChangeAspect="1"/>
          </p:cNvGraphicFramePr>
          <p:nvPr/>
        </p:nvGraphicFramePr>
        <p:xfrm>
          <a:off x="5029200" y="2362200"/>
          <a:ext cx="1752600" cy="679450"/>
        </p:xfrm>
        <a:graphic>
          <a:graphicData uri="http://schemas.openxmlformats.org/presentationml/2006/ole">
            <mc:AlternateContent xmlns:mc="http://schemas.openxmlformats.org/markup-compatibility/2006">
              <mc:Choice xmlns:v="urn:schemas-microsoft-com:vml" Requires="v">
                <p:oleObj spid="_x0000_s372854" name="Equation" r:id="rId3" imgW="1104840" imgH="431640" progId="Equation.3">
                  <p:embed/>
                </p:oleObj>
              </mc:Choice>
              <mc:Fallback>
                <p:oleObj name="Equation" r:id="rId3" imgW="110484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2362200"/>
                        <a:ext cx="17526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8246" name="Text Box 6"/>
          <p:cNvSpPr txBox="1">
            <a:spLocks noChangeArrowheads="1"/>
          </p:cNvSpPr>
          <p:nvPr/>
        </p:nvSpPr>
        <p:spPr bwMode="auto">
          <a:xfrm>
            <a:off x="2514600" y="3505201"/>
            <a:ext cx="71628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50000"/>
              </a:spcBef>
            </a:pPr>
            <a:r>
              <a:rPr kumimoji="1" lang="zh-CN" altLang="en-US" sz="2000">
                <a:solidFill>
                  <a:srgbClr val="3333FF"/>
                </a:solidFill>
                <a:latin typeface="Times New Roman" panose="02020603050405020304" pitchFamily="18" charset="0"/>
                <a:ea typeface="楷体_GB2312" pitchFamily="49" charset="-122"/>
              </a:rPr>
              <a:t>       </a:t>
            </a:r>
            <a:r>
              <a:rPr kumimoji="1" lang="en-US" altLang="zh-CN" sz="2000">
                <a:solidFill>
                  <a:srgbClr val="3333FF"/>
                </a:solidFill>
                <a:latin typeface="Times New Roman" panose="02020603050405020304" pitchFamily="18" charset="0"/>
              </a:rPr>
              <a:t>Obviously, the </a:t>
            </a:r>
            <a:r>
              <a:rPr kumimoji="1" lang="en-US" altLang="zh-CN" sz="2000">
                <a:solidFill>
                  <a:srgbClr val="FF0000"/>
                </a:solidFill>
                <a:latin typeface="Times New Roman" panose="02020603050405020304" pitchFamily="18" charset="0"/>
              </a:rPr>
              <a:t>maximum value</a:t>
            </a:r>
            <a:r>
              <a:rPr kumimoji="1" lang="en-US" altLang="zh-CN" sz="2000">
                <a:solidFill>
                  <a:srgbClr val="3333FF"/>
                </a:solidFill>
                <a:latin typeface="Times New Roman" panose="02020603050405020304" pitchFamily="18" charset="0"/>
              </a:rPr>
              <a:t> of the normalized directivity factor </a:t>
            </a:r>
            <a:r>
              <a:rPr kumimoji="1" lang="en-US" altLang="zh-CN" sz="2000" i="1">
                <a:latin typeface="Times New Roman" panose="02020603050405020304" pitchFamily="18" charset="0"/>
                <a:ea typeface="楷体_GB2312" pitchFamily="49" charset="-122"/>
              </a:rPr>
              <a:t>F</a:t>
            </a:r>
            <a:r>
              <a:rPr kumimoji="1" lang="en-US" altLang="zh-CN" sz="2000" baseline="-25000">
                <a:latin typeface="Times New Roman" panose="02020603050405020304" pitchFamily="18" charset="0"/>
                <a:ea typeface="楷体_GB2312" pitchFamily="49" charset="-122"/>
              </a:rPr>
              <a:t>m</a:t>
            </a:r>
            <a:r>
              <a:rPr kumimoji="1" lang="en-US" altLang="zh-CN" sz="2000">
                <a:latin typeface="Times New Roman" panose="02020603050405020304" pitchFamily="18" charset="0"/>
                <a:ea typeface="楷体_GB2312" pitchFamily="49" charset="-122"/>
              </a:rPr>
              <a:t>= 1</a:t>
            </a:r>
            <a:r>
              <a:rPr kumimoji="1" lang="en-US" altLang="zh-CN" sz="2000">
                <a:solidFill>
                  <a:srgbClr val="3333FF"/>
                </a:solidFill>
                <a:latin typeface="Times New Roman" panose="02020603050405020304" pitchFamily="18" charset="0"/>
                <a:ea typeface="楷体_GB2312" pitchFamily="49" charset="-122"/>
              </a:rPr>
              <a:t>. </a:t>
            </a:r>
          </a:p>
        </p:txBody>
      </p:sp>
      <p:graphicFrame>
        <p:nvGraphicFramePr>
          <p:cNvPr id="138247" name="Object 7"/>
          <p:cNvGraphicFramePr>
            <a:graphicFrameLocks noChangeAspect="1"/>
          </p:cNvGraphicFramePr>
          <p:nvPr/>
        </p:nvGraphicFramePr>
        <p:xfrm>
          <a:off x="5181601" y="5029200"/>
          <a:ext cx="1909763" cy="349250"/>
        </p:xfrm>
        <a:graphic>
          <a:graphicData uri="http://schemas.openxmlformats.org/presentationml/2006/ole">
            <mc:AlternateContent xmlns:mc="http://schemas.openxmlformats.org/markup-compatibility/2006">
              <mc:Choice xmlns:v="urn:schemas-microsoft-com:vml" Requires="v">
                <p:oleObj spid="_x0000_s372855" name="Equation" r:id="rId5" imgW="1180800" imgH="215640" progId="Equation.3">
                  <p:embed/>
                </p:oleObj>
              </mc:Choice>
              <mc:Fallback>
                <p:oleObj name="Equation" r:id="rId5" imgW="118080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1601" y="5029200"/>
                        <a:ext cx="1909763" cy="349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38248" name="Group 8"/>
          <p:cNvGrpSpPr>
            <a:grpSpLocks/>
          </p:cNvGrpSpPr>
          <p:nvPr/>
        </p:nvGrpSpPr>
        <p:grpSpPr bwMode="auto">
          <a:xfrm>
            <a:off x="2524125" y="5364164"/>
            <a:ext cx="7239000" cy="854075"/>
            <a:chOff x="528" y="3590"/>
            <a:chExt cx="4560" cy="538"/>
          </a:xfrm>
        </p:grpSpPr>
        <p:sp>
          <p:nvSpPr>
            <p:cNvPr id="138249" name="Text Box 9"/>
            <p:cNvSpPr txBox="1">
              <a:spLocks noChangeArrowheads="1"/>
            </p:cNvSpPr>
            <p:nvPr/>
          </p:nvSpPr>
          <p:spPr bwMode="auto">
            <a:xfrm>
              <a:off x="528" y="3590"/>
              <a:ext cx="4560"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50000"/>
                </a:spcBef>
              </a:pPr>
              <a:r>
                <a:rPr kumimoji="1" lang="en-US" altLang="zh-CN" sz="2000">
                  <a:solidFill>
                    <a:srgbClr val="3333FF"/>
                  </a:solidFill>
                  <a:latin typeface="Times New Roman" panose="02020603050405020304" pitchFamily="18" charset="0"/>
                </a:rPr>
                <a:t>where         is the amplitude of the field intensity in the </a:t>
              </a:r>
              <a:r>
                <a:rPr kumimoji="1" lang="en-US" altLang="zh-CN" sz="2000">
                  <a:solidFill>
                    <a:srgbClr val="FF0000"/>
                  </a:solidFill>
                  <a:latin typeface="Times New Roman" panose="02020603050405020304" pitchFamily="18" charset="0"/>
                </a:rPr>
                <a:t>maximum radiation direction.</a:t>
              </a:r>
              <a:r>
                <a:rPr kumimoji="1" lang="en-US" altLang="zh-CN" sz="2000">
                  <a:solidFill>
                    <a:srgbClr val="FF0000"/>
                  </a:solidFill>
                  <a:latin typeface="楷体_GB2312" pitchFamily="49" charset="-122"/>
                  <a:ea typeface="楷体_GB2312" pitchFamily="49" charset="-122"/>
                </a:rPr>
                <a:t> </a:t>
              </a:r>
            </a:p>
          </p:txBody>
        </p:sp>
        <p:graphicFrame>
          <p:nvGraphicFramePr>
            <p:cNvPr id="138250" name="Object 10"/>
            <p:cNvGraphicFramePr>
              <a:graphicFrameLocks noChangeAspect="1"/>
            </p:cNvGraphicFramePr>
            <p:nvPr/>
          </p:nvGraphicFramePr>
          <p:xfrm>
            <a:off x="1035" y="3666"/>
            <a:ext cx="299" cy="194"/>
          </p:xfrm>
          <a:graphic>
            <a:graphicData uri="http://schemas.openxmlformats.org/presentationml/2006/ole">
              <mc:AlternateContent xmlns:mc="http://schemas.openxmlformats.org/markup-compatibility/2006">
                <mc:Choice xmlns:v="urn:schemas-microsoft-com:vml" Requires="v">
                  <p:oleObj spid="_x0000_s372856" name="Equation" r:id="rId7" imgW="330120" imgH="215640" progId="Equation.3">
                    <p:embed/>
                  </p:oleObj>
                </mc:Choice>
                <mc:Fallback>
                  <p:oleObj name="Equation" r:id="rId7" imgW="330120" imgH="215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5" y="3666"/>
                          <a:ext cx="299" cy="1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38251" name="Group 11"/>
          <p:cNvGrpSpPr>
            <a:grpSpLocks/>
          </p:cNvGrpSpPr>
          <p:nvPr/>
        </p:nvGrpSpPr>
        <p:grpSpPr bwMode="auto">
          <a:xfrm>
            <a:off x="2489200" y="2971801"/>
            <a:ext cx="6502400" cy="549275"/>
            <a:chOff x="512" y="1968"/>
            <a:chExt cx="4096" cy="346"/>
          </a:xfrm>
        </p:grpSpPr>
        <p:sp>
          <p:nvSpPr>
            <p:cNvPr id="138252" name="Text Box 12"/>
            <p:cNvSpPr txBox="1">
              <a:spLocks noChangeArrowheads="1"/>
            </p:cNvSpPr>
            <p:nvPr/>
          </p:nvSpPr>
          <p:spPr bwMode="auto">
            <a:xfrm>
              <a:off x="512" y="1968"/>
              <a:ext cx="4096"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kumimoji="1" lang="en-US" altLang="zh-CN" sz="2000">
                  <a:solidFill>
                    <a:srgbClr val="3333FF"/>
                  </a:solidFill>
                  <a:latin typeface="Times New Roman" panose="02020603050405020304" pitchFamily="18" charset="0"/>
                </a:rPr>
                <a:t>where </a:t>
              </a:r>
              <a:r>
                <a:rPr kumimoji="1" lang="en-US" altLang="zh-CN" sz="2000" i="1">
                  <a:latin typeface="Times New Roman" panose="02020603050405020304" pitchFamily="18" charset="0"/>
                  <a:ea typeface="楷体_GB2312" pitchFamily="49" charset="-122"/>
                </a:rPr>
                <a:t>f</a:t>
              </a:r>
              <a:r>
                <a:rPr kumimoji="1" lang="en-US" altLang="zh-CN" sz="2000" baseline="-25000">
                  <a:latin typeface="Times New Roman" panose="02020603050405020304" pitchFamily="18" charset="0"/>
                  <a:ea typeface="楷体_GB2312" pitchFamily="49" charset="-122"/>
                </a:rPr>
                <a:t>m</a:t>
              </a:r>
              <a:r>
                <a:rPr kumimoji="1" lang="en-US" altLang="zh-CN" sz="2000">
                  <a:solidFill>
                    <a:srgbClr val="3333FF"/>
                  </a:solidFill>
                  <a:latin typeface="Times New Roman" panose="02020603050405020304" pitchFamily="18" charset="0"/>
                </a:rPr>
                <a:t> is the </a:t>
              </a:r>
              <a:r>
                <a:rPr kumimoji="1" lang="en-US" altLang="zh-CN" sz="2000">
                  <a:solidFill>
                    <a:srgbClr val="FF0000"/>
                  </a:solidFill>
                  <a:latin typeface="Times New Roman" panose="02020603050405020304" pitchFamily="18" charset="0"/>
                </a:rPr>
                <a:t>maximum</a:t>
              </a:r>
              <a:r>
                <a:rPr kumimoji="1" lang="en-US" altLang="zh-CN" sz="2000">
                  <a:solidFill>
                    <a:srgbClr val="3333FF"/>
                  </a:solidFill>
                  <a:latin typeface="Times New Roman" panose="02020603050405020304" pitchFamily="18" charset="0"/>
                </a:rPr>
                <a:t> of the directivity factor             .</a:t>
              </a:r>
              <a:endParaRPr kumimoji="1" lang="en-US" altLang="zh-CN" sz="2000">
                <a:solidFill>
                  <a:srgbClr val="3333FF"/>
                </a:solidFill>
                <a:latin typeface="Times New Roman" panose="02020603050405020304" pitchFamily="18" charset="0"/>
                <a:ea typeface="楷体_GB2312" pitchFamily="49" charset="-122"/>
              </a:endParaRPr>
            </a:p>
          </p:txBody>
        </p:sp>
        <p:graphicFrame>
          <p:nvGraphicFramePr>
            <p:cNvPr id="138253" name="Object 13"/>
            <p:cNvGraphicFramePr>
              <a:graphicFrameLocks noChangeAspect="1"/>
            </p:cNvGraphicFramePr>
            <p:nvPr>
              <p:extLst>
                <p:ext uri="{D42A27DB-BD31-4B8C-83A1-F6EECF244321}">
                  <p14:modId xmlns:p14="http://schemas.microsoft.com/office/powerpoint/2010/main" val="3979089649"/>
                </p:ext>
              </p:extLst>
            </p:nvPr>
          </p:nvGraphicFramePr>
          <p:xfrm>
            <a:off x="3744" y="2068"/>
            <a:ext cx="483" cy="201"/>
          </p:xfrm>
          <a:graphic>
            <a:graphicData uri="http://schemas.openxmlformats.org/presentationml/2006/ole">
              <mc:AlternateContent xmlns:mc="http://schemas.openxmlformats.org/markup-compatibility/2006">
                <mc:Choice xmlns:v="urn:schemas-microsoft-com:vml" Requires="v">
                  <p:oleObj spid="_x0000_s372857" name="Equation" r:id="rId9" imgW="482400" imgH="203040" progId="Equation.3">
                    <p:embed/>
                  </p:oleObj>
                </mc:Choice>
                <mc:Fallback>
                  <p:oleObj name="Equation" r:id="rId9" imgW="482400" imgH="2030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44" y="2068"/>
                          <a:ext cx="483" cy="201"/>
                        </a:xfrm>
                        <a:prstGeom prst="rect">
                          <a:avLst/>
                        </a:prstGeom>
                        <a:noFill/>
                        <a:extLst/>
                      </p:spPr>
                    </p:pic>
                  </p:oleObj>
                </mc:Fallback>
              </mc:AlternateContent>
            </a:graphicData>
          </a:graphic>
        </p:graphicFrame>
      </p:grpSp>
      <p:sp>
        <p:nvSpPr>
          <p:cNvPr id="138254" name="Text Box 14"/>
          <p:cNvSpPr txBox="1">
            <a:spLocks noChangeArrowheads="1"/>
          </p:cNvSpPr>
          <p:nvPr/>
        </p:nvSpPr>
        <p:spPr bwMode="auto">
          <a:xfrm>
            <a:off x="2546350" y="4332289"/>
            <a:ext cx="71628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The amplitude of the radiation field of </a:t>
            </a:r>
            <a:r>
              <a:rPr kumimoji="1" lang="en-US" altLang="zh-CN" sz="2000">
                <a:solidFill>
                  <a:srgbClr val="FF0000"/>
                </a:solidFill>
                <a:latin typeface="Times New Roman" panose="02020603050405020304" pitchFamily="18" charset="0"/>
              </a:rPr>
              <a:t>any antenna</a:t>
            </a:r>
            <a:r>
              <a:rPr kumimoji="1" lang="en-US" altLang="zh-CN" sz="2000">
                <a:solidFill>
                  <a:srgbClr val="3333FF"/>
                </a:solidFill>
                <a:latin typeface="Times New Roman" panose="02020603050405020304" pitchFamily="18" charset="0"/>
              </a:rPr>
              <a:t> can be expressed as</a:t>
            </a:r>
          </a:p>
        </p:txBody>
      </p:sp>
      <p:sp>
        <p:nvSpPr>
          <p:cNvPr id="138255" name="AutoShape 15">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38256" name="AutoShape 16">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7" name="文本框 16"/>
          <p:cNvSpPr txBox="1"/>
          <p:nvPr/>
        </p:nvSpPr>
        <p:spPr>
          <a:xfrm>
            <a:off x="0" y="733426"/>
            <a:ext cx="1655764" cy="461665"/>
          </a:xfrm>
          <a:prstGeom prst="rect">
            <a:avLst/>
          </a:prstGeom>
          <a:noFill/>
        </p:spPr>
        <p:txBody>
          <a:bodyPr wrap="square" rtlCol="0">
            <a:spAutoFit/>
          </a:bodyPr>
          <a:lstStyle/>
          <a:p>
            <a:r>
              <a:rPr lang="en-US" altLang="zh-CN" sz="2400" b="1" i="1" dirty="0" smtClean="0">
                <a:solidFill>
                  <a:schemeClr val="bg1"/>
                </a:solidFill>
              </a:rPr>
              <a:t>Directivity</a:t>
            </a:r>
            <a:endParaRPr lang="zh-CN" altLang="en-US" sz="2400" b="1" i="1" dirty="0">
              <a:solidFill>
                <a:schemeClr val="bg1"/>
              </a:solidFill>
            </a:endParaRPr>
          </a:p>
        </p:txBody>
      </p:sp>
    </p:spTree>
    <p:extLst>
      <p:ext uri="{BB962C8B-B14F-4D97-AF65-F5344CB8AC3E}">
        <p14:creationId xmlns:p14="http://schemas.microsoft.com/office/powerpoint/2010/main" val="41865414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38242"/>
                                        </p:tgtEl>
                                        <p:attrNameLst>
                                          <p:attrName>style.visibility</p:attrName>
                                        </p:attrNameLst>
                                      </p:cBhvr>
                                      <p:to>
                                        <p:strVal val="visible"/>
                                      </p:to>
                                    </p:set>
                                    <p:anim calcmode="lin" valueType="num">
                                      <p:cBhvr additive="base">
                                        <p:cTn id="7" dur="500" fill="hold"/>
                                        <p:tgtEl>
                                          <p:spTgt spid="138242"/>
                                        </p:tgtEl>
                                        <p:attrNameLst>
                                          <p:attrName>ppt_x</p:attrName>
                                        </p:attrNameLst>
                                      </p:cBhvr>
                                      <p:tavLst>
                                        <p:tav tm="0">
                                          <p:val>
                                            <p:strVal val="#ppt_x"/>
                                          </p:val>
                                        </p:tav>
                                        <p:tav tm="100000">
                                          <p:val>
                                            <p:strVal val="#ppt_x"/>
                                          </p:val>
                                        </p:tav>
                                      </p:tavLst>
                                    </p:anim>
                                    <p:anim calcmode="lin" valueType="num">
                                      <p:cBhvr additive="base">
                                        <p:cTn id="8" dur="500" fill="hold"/>
                                        <p:tgtEl>
                                          <p:spTgt spid="138242"/>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8243"/>
                                        </p:tgtEl>
                                        <p:attrNameLst>
                                          <p:attrName>style.visibility</p:attrName>
                                        </p:attrNameLst>
                                      </p:cBhvr>
                                      <p:to>
                                        <p:strVal val="visible"/>
                                      </p:to>
                                    </p:set>
                                    <p:anim calcmode="lin" valueType="num">
                                      <p:cBhvr additive="base">
                                        <p:cTn id="13" dur="500" fill="hold"/>
                                        <p:tgtEl>
                                          <p:spTgt spid="138243"/>
                                        </p:tgtEl>
                                        <p:attrNameLst>
                                          <p:attrName>ppt_x</p:attrName>
                                        </p:attrNameLst>
                                      </p:cBhvr>
                                      <p:tavLst>
                                        <p:tav tm="0">
                                          <p:val>
                                            <p:strVal val="#ppt_x"/>
                                          </p:val>
                                        </p:tav>
                                        <p:tav tm="100000">
                                          <p:val>
                                            <p:strVal val="#ppt_x"/>
                                          </p:val>
                                        </p:tav>
                                      </p:tavLst>
                                    </p:anim>
                                    <p:anim calcmode="lin" valueType="num">
                                      <p:cBhvr additive="base">
                                        <p:cTn id="14" dur="500" fill="hold"/>
                                        <p:tgtEl>
                                          <p:spTgt spid="13824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8244"/>
                                        </p:tgtEl>
                                        <p:attrNameLst>
                                          <p:attrName>style.visibility</p:attrName>
                                        </p:attrNameLst>
                                      </p:cBhvr>
                                      <p:to>
                                        <p:strVal val="visible"/>
                                      </p:to>
                                    </p:set>
                                    <p:anim calcmode="lin" valueType="num">
                                      <p:cBhvr additive="base">
                                        <p:cTn id="19" dur="500" fill="hold"/>
                                        <p:tgtEl>
                                          <p:spTgt spid="138244"/>
                                        </p:tgtEl>
                                        <p:attrNameLst>
                                          <p:attrName>ppt_x</p:attrName>
                                        </p:attrNameLst>
                                      </p:cBhvr>
                                      <p:tavLst>
                                        <p:tav tm="0">
                                          <p:val>
                                            <p:strVal val="#ppt_x"/>
                                          </p:val>
                                        </p:tav>
                                        <p:tav tm="100000">
                                          <p:val>
                                            <p:strVal val="#ppt_x"/>
                                          </p:val>
                                        </p:tav>
                                      </p:tavLst>
                                    </p:anim>
                                    <p:anim calcmode="lin" valueType="num">
                                      <p:cBhvr additive="base">
                                        <p:cTn id="20" dur="500" fill="hold"/>
                                        <p:tgtEl>
                                          <p:spTgt spid="13824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38245"/>
                                        </p:tgtEl>
                                        <p:attrNameLst>
                                          <p:attrName>style.visibility</p:attrName>
                                        </p:attrNameLst>
                                      </p:cBhvr>
                                      <p:to>
                                        <p:strVal val="visible"/>
                                      </p:to>
                                    </p:set>
                                    <p:anim calcmode="lin" valueType="num">
                                      <p:cBhvr additive="base">
                                        <p:cTn id="25" dur="500" fill="hold"/>
                                        <p:tgtEl>
                                          <p:spTgt spid="138245"/>
                                        </p:tgtEl>
                                        <p:attrNameLst>
                                          <p:attrName>ppt_x</p:attrName>
                                        </p:attrNameLst>
                                      </p:cBhvr>
                                      <p:tavLst>
                                        <p:tav tm="0">
                                          <p:val>
                                            <p:strVal val="#ppt_x"/>
                                          </p:val>
                                        </p:tav>
                                        <p:tav tm="100000">
                                          <p:val>
                                            <p:strVal val="#ppt_x"/>
                                          </p:val>
                                        </p:tav>
                                      </p:tavLst>
                                    </p:anim>
                                    <p:anim calcmode="lin" valueType="num">
                                      <p:cBhvr additive="base">
                                        <p:cTn id="26" dur="500" fill="hold"/>
                                        <p:tgtEl>
                                          <p:spTgt spid="138245"/>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38251"/>
                                        </p:tgtEl>
                                        <p:attrNameLst>
                                          <p:attrName>style.visibility</p:attrName>
                                        </p:attrNameLst>
                                      </p:cBhvr>
                                      <p:to>
                                        <p:strVal val="visible"/>
                                      </p:to>
                                    </p:set>
                                    <p:anim calcmode="lin" valueType="num">
                                      <p:cBhvr additive="base">
                                        <p:cTn id="31" dur="500" fill="hold"/>
                                        <p:tgtEl>
                                          <p:spTgt spid="138251"/>
                                        </p:tgtEl>
                                        <p:attrNameLst>
                                          <p:attrName>ppt_x</p:attrName>
                                        </p:attrNameLst>
                                      </p:cBhvr>
                                      <p:tavLst>
                                        <p:tav tm="0">
                                          <p:val>
                                            <p:strVal val="#ppt_x"/>
                                          </p:val>
                                        </p:tav>
                                        <p:tav tm="100000">
                                          <p:val>
                                            <p:strVal val="#ppt_x"/>
                                          </p:val>
                                        </p:tav>
                                      </p:tavLst>
                                    </p:anim>
                                    <p:anim calcmode="lin" valueType="num">
                                      <p:cBhvr additive="base">
                                        <p:cTn id="32" dur="500" fill="hold"/>
                                        <p:tgtEl>
                                          <p:spTgt spid="138251"/>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8246"/>
                                        </p:tgtEl>
                                        <p:attrNameLst>
                                          <p:attrName>style.visibility</p:attrName>
                                        </p:attrNameLst>
                                      </p:cBhvr>
                                      <p:to>
                                        <p:strVal val="visible"/>
                                      </p:to>
                                    </p:set>
                                    <p:anim calcmode="lin" valueType="num">
                                      <p:cBhvr additive="base">
                                        <p:cTn id="37" dur="500" fill="hold"/>
                                        <p:tgtEl>
                                          <p:spTgt spid="138246"/>
                                        </p:tgtEl>
                                        <p:attrNameLst>
                                          <p:attrName>ppt_x</p:attrName>
                                        </p:attrNameLst>
                                      </p:cBhvr>
                                      <p:tavLst>
                                        <p:tav tm="0">
                                          <p:val>
                                            <p:strVal val="#ppt_x"/>
                                          </p:val>
                                        </p:tav>
                                        <p:tav tm="100000">
                                          <p:val>
                                            <p:strVal val="#ppt_x"/>
                                          </p:val>
                                        </p:tav>
                                      </p:tavLst>
                                    </p:anim>
                                    <p:anim calcmode="lin" valueType="num">
                                      <p:cBhvr additive="base">
                                        <p:cTn id="38" dur="500" fill="hold"/>
                                        <p:tgtEl>
                                          <p:spTgt spid="138246"/>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8254"/>
                                        </p:tgtEl>
                                        <p:attrNameLst>
                                          <p:attrName>style.visibility</p:attrName>
                                        </p:attrNameLst>
                                      </p:cBhvr>
                                      <p:to>
                                        <p:strVal val="visible"/>
                                      </p:to>
                                    </p:set>
                                    <p:anim calcmode="lin" valueType="num">
                                      <p:cBhvr additive="base">
                                        <p:cTn id="43" dur="500" fill="hold"/>
                                        <p:tgtEl>
                                          <p:spTgt spid="138254"/>
                                        </p:tgtEl>
                                        <p:attrNameLst>
                                          <p:attrName>ppt_x</p:attrName>
                                        </p:attrNameLst>
                                      </p:cBhvr>
                                      <p:tavLst>
                                        <p:tav tm="0">
                                          <p:val>
                                            <p:strVal val="#ppt_x"/>
                                          </p:val>
                                        </p:tav>
                                        <p:tav tm="100000">
                                          <p:val>
                                            <p:strVal val="#ppt_x"/>
                                          </p:val>
                                        </p:tav>
                                      </p:tavLst>
                                    </p:anim>
                                    <p:anim calcmode="lin" valueType="num">
                                      <p:cBhvr additive="base">
                                        <p:cTn id="44" dur="500" fill="hold"/>
                                        <p:tgtEl>
                                          <p:spTgt spid="138254"/>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138247"/>
                                        </p:tgtEl>
                                        <p:attrNameLst>
                                          <p:attrName>style.visibility</p:attrName>
                                        </p:attrNameLst>
                                      </p:cBhvr>
                                      <p:to>
                                        <p:strVal val="visible"/>
                                      </p:to>
                                    </p:set>
                                    <p:anim calcmode="lin" valueType="num">
                                      <p:cBhvr additive="base">
                                        <p:cTn id="49" dur="500" fill="hold"/>
                                        <p:tgtEl>
                                          <p:spTgt spid="138247"/>
                                        </p:tgtEl>
                                        <p:attrNameLst>
                                          <p:attrName>ppt_x</p:attrName>
                                        </p:attrNameLst>
                                      </p:cBhvr>
                                      <p:tavLst>
                                        <p:tav tm="0">
                                          <p:val>
                                            <p:strVal val="#ppt_x"/>
                                          </p:val>
                                        </p:tav>
                                        <p:tav tm="100000">
                                          <p:val>
                                            <p:strVal val="#ppt_x"/>
                                          </p:val>
                                        </p:tav>
                                      </p:tavLst>
                                    </p:anim>
                                    <p:anim calcmode="lin" valueType="num">
                                      <p:cBhvr additive="base">
                                        <p:cTn id="50" dur="500" fill="hold"/>
                                        <p:tgtEl>
                                          <p:spTgt spid="138247"/>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nodeType="clickEffect">
                                  <p:stCondLst>
                                    <p:cond delay="0"/>
                                  </p:stCondLst>
                                  <p:childTnLst>
                                    <p:set>
                                      <p:cBhvr>
                                        <p:cTn id="54" dur="1" fill="hold">
                                          <p:stCondLst>
                                            <p:cond delay="0"/>
                                          </p:stCondLst>
                                        </p:cTn>
                                        <p:tgtEl>
                                          <p:spTgt spid="138248"/>
                                        </p:tgtEl>
                                        <p:attrNameLst>
                                          <p:attrName>style.visibility</p:attrName>
                                        </p:attrNameLst>
                                      </p:cBhvr>
                                      <p:to>
                                        <p:strVal val="visible"/>
                                      </p:to>
                                    </p:set>
                                    <p:anim calcmode="lin" valueType="num">
                                      <p:cBhvr additive="base">
                                        <p:cTn id="55" dur="500" fill="hold"/>
                                        <p:tgtEl>
                                          <p:spTgt spid="138248"/>
                                        </p:tgtEl>
                                        <p:attrNameLst>
                                          <p:attrName>ppt_x</p:attrName>
                                        </p:attrNameLst>
                                      </p:cBhvr>
                                      <p:tavLst>
                                        <p:tav tm="0">
                                          <p:val>
                                            <p:strVal val="#ppt_x"/>
                                          </p:val>
                                        </p:tav>
                                        <p:tav tm="100000">
                                          <p:val>
                                            <p:strVal val="#ppt_x"/>
                                          </p:val>
                                        </p:tav>
                                      </p:tavLst>
                                    </p:anim>
                                    <p:anim calcmode="lin" valueType="num">
                                      <p:cBhvr additive="base">
                                        <p:cTn id="56" dur="500" fill="hold"/>
                                        <p:tgtEl>
                                          <p:spTgt spid="1382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2" grpId="0" autoUpdateAnimBg="0"/>
      <p:bldP spid="138243" grpId="0" autoUpdateAnimBg="0"/>
      <p:bldP spid="138244" grpId="0" autoUpdateAnimBg="0"/>
      <p:bldP spid="138246" grpId="0" autoUpdateAnimBg="0"/>
      <p:bldP spid="138254"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2883" name="Group 3"/>
          <p:cNvGrpSpPr>
            <a:grpSpLocks/>
          </p:cNvGrpSpPr>
          <p:nvPr/>
        </p:nvGrpSpPr>
        <p:grpSpPr bwMode="auto">
          <a:xfrm>
            <a:off x="3157538" y="708026"/>
            <a:ext cx="4386262" cy="1882775"/>
            <a:chOff x="1029" y="446"/>
            <a:chExt cx="2763" cy="1186"/>
          </a:xfrm>
        </p:grpSpPr>
        <p:sp>
          <p:nvSpPr>
            <p:cNvPr id="122884" name="Text Box 4"/>
            <p:cNvSpPr txBox="1">
              <a:spLocks noChangeArrowheads="1"/>
            </p:cNvSpPr>
            <p:nvPr/>
          </p:nvSpPr>
          <p:spPr bwMode="auto">
            <a:xfrm>
              <a:off x="1632" y="446"/>
              <a:ext cx="1611" cy="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spcBef>
                  <a:spcPct val="50000"/>
                </a:spcBef>
              </a:pPr>
              <a:r>
                <a:rPr kumimoji="1" lang="en-US" altLang="zh-CN" sz="2800">
                  <a:solidFill>
                    <a:schemeClr val="bg1"/>
                  </a:solidFill>
                  <a:latin typeface="Times New Roman" panose="02020603050405020304" pitchFamily="18" charset="0"/>
                  <a:ea typeface="华文新魏" panose="02010800040101010101" pitchFamily="2" charset="-122"/>
                </a:rPr>
                <a:t>Linear antennas</a:t>
              </a:r>
            </a:p>
          </p:txBody>
        </p:sp>
        <p:sp>
          <p:nvSpPr>
            <p:cNvPr id="122885" name="Line 5"/>
            <p:cNvSpPr>
              <a:spLocks noChangeShapeType="1"/>
            </p:cNvSpPr>
            <p:nvPr/>
          </p:nvSpPr>
          <p:spPr bwMode="auto">
            <a:xfrm flipH="1">
              <a:off x="1029" y="816"/>
              <a:ext cx="768" cy="48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2886" name="Line 6"/>
            <p:cNvSpPr>
              <a:spLocks noChangeShapeType="1"/>
            </p:cNvSpPr>
            <p:nvPr/>
          </p:nvSpPr>
          <p:spPr bwMode="auto">
            <a:xfrm flipH="1">
              <a:off x="1701" y="960"/>
              <a:ext cx="419" cy="48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2887" name="Line 7"/>
            <p:cNvSpPr>
              <a:spLocks noChangeShapeType="1"/>
            </p:cNvSpPr>
            <p:nvPr/>
          </p:nvSpPr>
          <p:spPr bwMode="auto">
            <a:xfrm>
              <a:off x="2901" y="864"/>
              <a:ext cx="891" cy="768"/>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grpSp>
        <p:nvGrpSpPr>
          <p:cNvPr id="122888" name="Group 8"/>
          <p:cNvGrpSpPr>
            <a:grpSpLocks/>
          </p:cNvGrpSpPr>
          <p:nvPr/>
        </p:nvGrpSpPr>
        <p:grpSpPr bwMode="auto">
          <a:xfrm>
            <a:off x="4419600" y="2224088"/>
            <a:ext cx="3352800" cy="1585912"/>
            <a:chOff x="1824" y="1401"/>
            <a:chExt cx="2112" cy="999"/>
          </a:xfrm>
        </p:grpSpPr>
        <p:sp>
          <p:nvSpPr>
            <p:cNvPr id="122889" name="Text Box 9"/>
            <p:cNvSpPr txBox="1">
              <a:spLocks noChangeArrowheads="1"/>
            </p:cNvSpPr>
            <p:nvPr/>
          </p:nvSpPr>
          <p:spPr bwMode="auto">
            <a:xfrm>
              <a:off x="1936" y="1401"/>
              <a:ext cx="1680" cy="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spcBef>
                  <a:spcPct val="50000"/>
                </a:spcBef>
              </a:pPr>
              <a:r>
                <a:rPr kumimoji="1" lang="en-US" altLang="zh-CN" sz="2800">
                  <a:solidFill>
                    <a:schemeClr val="bg1"/>
                  </a:solidFill>
                  <a:latin typeface="Times New Roman" panose="02020603050405020304" pitchFamily="18" charset="0"/>
                  <a:ea typeface="华文新魏" panose="02010800040101010101" pitchFamily="2" charset="-122"/>
                </a:rPr>
                <a:t>Surface antennas</a:t>
              </a:r>
            </a:p>
          </p:txBody>
        </p:sp>
        <p:sp>
          <p:nvSpPr>
            <p:cNvPr id="122890" name="Line 10"/>
            <p:cNvSpPr>
              <a:spLocks noChangeShapeType="1"/>
            </p:cNvSpPr>
            <p:nvPr/>
          </p:nvSpPr>
          <p:spPr bwMode="auto">
            <a:xfrm flipH="1">
              <a:off x="1824" y="1824"/>
              <a:ext cx="480" cy="576"/>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2891" name="Line 11"/>
            <p:cNvSpPr>
              <a:spLocks noChangeShapeType="1"/>
            </p:cNvSpPr>
            <p:nvPr/>
          </p:nvSpPr>
          <p:spPr bwMode="auto">
            <a:xfrm>
              <a:off x="3168" y="1776"/>
              <a:ext cx="768" cy="528"/>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spTree>
    <p:extLst>
      <p:ext uri="{BB962C8B-B14F-4D97-AF65-F5344CB8AC3E}">
        <p14:creationId xmlns:p14="http://schemas.microsoft.com/office/powerpoint/2010/main" val="30572255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22882"/>
                                        </p:tgtEl>
                                        <p:attrNameLst>
                                          <p:attrName>style.visibility</p:attrName>
                                        </p:attrNameLst>
                                      </p:cBhvr>
                                      <p:to>
                                        <p:strVal val="visible"/>
                                      </p:to>
                                    </p:set>
                                    <p:anim calcmode="lin" valueType="num">
                                      <p:cBhvr additive="base">
                                        <p:cTn id="7" dur="500" fill="hold"/>
                                        <p:tgtEl>
                                          <p:spTgt spid="122882"/>
                                        </p:tgtEl>
                                        <p:attrNameLst>
                                          <p:attrName>ppt_x</p:attrName>
                                        </p:attrNameLst>
                                      </p:cBhvr>
                                      <p:tavLst>
                                        <p:tav tm="0">
                                          <p:val>
                                            <p:strVal val="#ppt_x"/>
                                          </p:val>
                                        </p:tav>
                                        <p:tav tm="100000">
                                          <p:val>
                                            <p:strVal val="#ppt_x"/>
                                          </p:val>
                                        </p:tav>
                                      </p:tavLst>
                                    </p:anim>
                                    <p:anim calcmode="lin" valueType="num">
                                      <p:cBhvr additive="base">
                                        <p:cTn id="8" dur="500" fill="hold"/>
                                        <p:tgtEl>
                                          <p:spTgt spid="12288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499"/>
                                          </p:stCondLst>
                                        </p:cTn>
                                        <p:tgtEl>
                                          <p:spTgt spid="12288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1228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ChangeArrowheads="1"/>
          </p:cNvSpPr>
          <p:nvPr/>
        </p:nvSpPr>
        <p:spPr bwMode="auto">
          <a:xfrm>
            <a:off x="3352801" y="4692134"/>
            <a:ext cx="184731" cy="3693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39267" name="Text Box 3"/>
          <p:cNvSpPr txBox="1">
            <a:spLocks noChangeArrowheads="1"/>
          </p:cNvSpPr>
          <p:nvPr/>
        </p:nvSpPr>
        <p:spPr bwMode="auto">
          <a:xfrm>
            <a:off x="2209800" y="517526"/>
            <a:ext cx="78486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50000"/>
              </a:spcBef>
            </a:pPr>
            <a:r>
              <a:rPr kumimoji="1" lang="zh-CN" altLang="en-US" sz="2000">
                <a:solidFill>
                  <a:srgbClr val="3333FF"/>
                </a:solidFill>
                <a:latin typeface="楷体_GB2312" pitchFamily="49" charset="-122"/>
                <a:ea typeface="楷体_GB2312" pitchFamily="49" charset="-122"/>
              </a:rPr>
              <a:t>    </a:t>
            </a:r>
            <a:r>
              <a:rPr kumimoji="1" lang="en-US" altLang="zh-CN" sz="2000">
                <a:solidFill>
                  <a:srgbClr val="3333FF"/>
                </a:solidFill>
                <a:latin typeface="Times New Roman" panose="02020603050405020304" pitchFamily="18" charset="0"/>
              </a:rPr>
              <a:t>The </a:t>
            </a:r>
            <a:r>
              <a:rPr kumimoji="1" lang="en-US" altLang="zh-CN" sz="2000">
                <a:solidFill>
                  <a:srgbClr val="FF0000"/>
                </a:solidFill>
                <a:latin typeface="Times New Roman" panose="02020603050405020304" pitchFamily="18" charset="0"/>
              </a:rPr>
              <a:t>rectangular</a:t>
            </a:r>
            <a:r>
              <a:rPr kumimoji="1" lang="en-US" altLang="zh-CN" sz="2000">
                <a:solidFill>
                  <a:srgbClr val="3333FF"/>
                </a:solidFill>
                <a:latin typeface="Times New Roman" panose="02020603050405020304" pitchFamily="18" charset="0"/>
              </a:rPr>
              <a:t> or the </a:t>
            </a:r>
            <a:r>
              <a:rPr kumimoji="1" lang="en-US" altLang="zh-CN" sz="2000">
                <a:solidFill>
                  <a:srgbClr val="FF0000"/>
                </a:solidFill>
                <a:latin typeface="Times New Roman" panose="02020603050405020304" pitchFamily="18" charset="0"/>
              </a:rPr>
              <a:t>polar</a:t>
            </a:r>
            <a:r>
              <a:rPr kumimoji="1" lang="en-US" altLang="zh-CN" sz="2000">
                <a:solidFill>
                  <a:srgbClr val="3333FF"/>
                </a:solidFill>
                <a:latin typeface="Times New Roman" panose="02020603050405020304" pitchFamily="18" charset="0"/>
              </a:rPr>
              <a:t> coordinate system is used to display the directivity pattern on a plane.</a:t>
            </a:r>
            <a:r>
              <a:rPr kumimoji="1" lang="en-US" altLang="zh-CN" sz="2000">
                <a:solidFill>
                  <a:srgbClr val="3333FF"/>
                </a:solidFill>
                <a:latin typeface="楷体_GB2312" pitchFamily="49" charset="-122"/>
                <a:ea typeface="楷体_GB2312" pitchFamily="49" charset="-122"/>
              </a:rPr>
              <a:t> </a:t>
            </a:r>
          </a:p>
        </p:txBody>
      </p:sp>
      <p:grpSp>
        <p:nvGrpSpPr>
          <p:cNvPr id="139268" name="Group 4"/>
          <p:cNvGrpSpPr>
            <a:grpSpLocks/>
          </p:cNvGrpSpPr>
          <p:nvPr/>
        </p:nvGrpSpPr>
        <p:grpSpPr bwMode="auto">
          <a:xfrm>
            <a:off x="2286000" y="1508126"/>
            <a:ext cx="7772400" cy="1235075"/>
            <a:chOff x="480" y="768"/>
            <a:chExt cx="4896" cy="778"/>
          </a:xfrm>
        </p:grpSpPr>
        <p:sp>
          <p:nvSpPr>
            <p:cNvPr id="139269" name="Text Box 5"/>
            <p:cNvSpPr txBox="1">
              <a:spLocks noChangeArrowheads="1"/>
            </p:cNvSpPr>
            <p:nvPr/>
          </p:nvSpPr>
          <p:spPr bwMode="auto">
            <a:xfrm>
              <a:off x="480" y="768"/>
              <a:ext cx="4896" cy="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50000"/>
                </a:spcBef>
              </a:pPr>
              <a:r>
                <a:rPr kumimoji="1" lang="zh-CN" altLang="en-US" sz="2000">
                  <a:solidFill>
                    <a:srgbClr val="3333FF"/>
                  </a:solidFill>
                  <a:latin typeface="楷体_GB2312" pitchFamily="49" charset="-122"/>
                  <a:ea typeface="楷体_GB2312" pitchFamily="49" charset="-122"/>
                </a:rPr>
                <a:t>    </a:t>
              </a:r>
              <a:r>
                <a:rPr kumimoji="1" lang="en-US" altLang="zh-CN" sz="2000">
                  <a:solidFill>
                    <a:srgbClr val="3333FF"/>
                  </a:solidFill>
                  <a:latin typeface="Times New Roman" panose="02020603050405020304" pitchFamily="18" charset="0"/>
                </a:rPr>
                <a:t>If the electric current element is placed at the origin and aligned with the </a:t>
              </a:r>
              <a:r>
                <a:rPr kumimoji="1" lang="en-US" altLang="zh-CN" sz="2000" i="1">
                  <a:latin typeface="Times New Roman" panose="02020603050405020304" pitchFamily="18" charset="0"/>
                </a:rPr>
                <a:t>z</a:t>
              </a:r>
              <a:r>
                <a:rPr kumimoji="1" lang="en-US" altLang="zh-CN" sz="2000">
                  <a:solidFill>
                    <a:srgbClr val="3333FF"/>
                  </a:solidFill>
                  <a:latin typeface="Times New Roman" panose="02020603050405020304" pitchFamily="18" charset="0"/>
                </a:rPr>
                <a:t>-axis, then the directivity factor is                           and the maximum value          . Hence, the normalized directivity factor is</a:t>
              </a:r>
              <a:endParaRPr kumimoji="1" lang="en-US" altLang="zh-CN" sz="2000">
                <a:solidFill>
                  <a:srgbClr val="3333FF"/>
                </a:solidFill>
                <a:latin typeface="Times New Roman" panose="02020603050405020304" pitchFamily="18" charset="0"/>
                <a:ea typeface="楷体_GB2312" pitchFamily="49" charset="-122"/>
              </a:endParaRPr>
            </a:p>
          </p:txBody>
        </p:sp>
        <p:graphicFrame>
          <p:nvGraphicFramePr>
            <p:cNvPr id="139270" name="Object 6"/>
            <p:cNvGraphicFramePr>
              <a:graphicFrameLocks noChangeAspect="1"/>
            </p:cNvGraphicFramePr>
            <p:nvPr>
              <p:extLst>
                <p:ext uri="{D42A27DB-BD31-4B8C-83A1-F6EECF244321}">
                  <p14:modId xmlns:p14="http://schemas.microsoft.com/office/powerpoint/2010/main" val="729723974"/>
                </p:ext>
              </p:extLst>
            </p:nvPr>
          </p:nvGraphicFramePr>
          <p:xfrm>
            <a:off x="3089" y="1064"/>
            <a:ext cx="914" cy="198"/>
          </p:xfrm>
          <a:graphic>
            <a:graphicData uri="http://schemas.openxmlformats.org/presentationml/2006/ole">
              <mc:AlternateContent xmlns:mc="http://schemas.openxmlformats.org/markup-compatibility/2006">
                <mc:Choice xmlns:v="urn:schemas-microsoft-com:vml" Requires="v">
                  <p:oleObj spid="_x0000_s373846" r:id="rId3" imgW="926698" imgH="203112" progId="Equation.3">
                    <p:embed/>
                  </p:oleObj>
                </mc:Choice>
                <mc:Fallback>
                  <p:oleObj r:id="rId3" imgW="926698" imgH="20311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9" y="1064"/>
                          <a:ext cx="914" cy="1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9271" name="Object 7"/>
            <p:cNvGraphicFramePr>
              <a:graphicFrameLocks noChangeAspect="1"/>
            </p:cNvGraphicFramePr>
            <p:nvPr>
              <p:extLst>
                <p:ext uri="{D42A27DB-BD31-4B8C-83A1-F6EECF244321}">
                  <p14:modId xmlns:p14="http://schemas.microsoft.com/office/powerpoint/2010/main" val="3134272206"/>
                </p:ext>
              </p:extLst>
            </p:nvPr>
          </p:nvGraphicFramePr>
          <p:xfrm>
            <a:off x="857" y="1315"/>
            <a:ext cx="411" cy="214"/>
          </p:xfrm>
          <a:graphic>
            <a:graphicData uri="http://schemas.openxmlformats.org/presentationml/2006/ole">
              <mc:AlternateContent xmlns:mc="http://schemas.openxmlformats.org/markup-compatibility/2006">
                <mc:Choice xmlns:v="urn:schemas-microsoft-com:vml" Requires="v">
                  <p:oleObj spid="_x0000_s373847" name="Equation" r:id="rId5" imgW="419040" imgH="215640" progId="Equation.3">
                    <p:embed/>
                  </p:oleObj>
                </mc:Choice>
                <mc:Fallback>
                  <p:oleObj name="Equation" r:id="rId5" imgW="41904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7" y="1315"/>
                          <a:ext cx="411" cy="2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39272" name="Object 8"/>
          <p:cNvGraphicFramePr>
            <a:graphicFrameLocks noChangeAspect="1"/>
          </p:cNvGraphicFramePr>
          <p:nvPr/>
        </p:nvGraphicFramePr>
        <p:xfrm>
          <a:off x="5334000" y="2895601"/>
          <a:ext cx="1600200" cy="347663"/>
        </p:xfrm>
        <a:graphic>
          <a:graphicData uri="http://schemas.openxmlformats.org/presentationml/2006/ole">
            <mc:AlternateContent xmlns:mc="http://schemas.openxmlformats.org/markup-compatibility/2006">
              <mc:Choice xmlns:v="urn:schemas-microsoft-com:vml" Requires="v">
                <p:oleObj spid="_x0000_s373848" r:id="rId7" imgW="926698" imgH="203112" progId="Equation.3">
                  <p:embed/>
                </p:oleObj>
              </mc:Choice>
              <mc:Fallback>
                <p:oleObj r:id="rId7" imgW="926698" imgH="203112"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4000" y="2895601"/>
                        <a:ext cx="1600200" cy="347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39273" name="Group 9"/>
          <p:cNvGrpSpPr>
            <a:grpSpLocks/>
          </p:cNvGrpSpPr>
          <p:nvPr/>
        </p:nvGrpSpPr>
        <p:grpSpPr bwMode="auto">
          <a:xfrm>
            <a:off x="3595689" y="3922713"/>
            <a:ext cx="2752725" cy="1498600"/>
            <a:chOff x="522" y="1776"/>
            <a:chExt cx="1734" cy="986"/>
          </a:xfrm>
        </p:grpSpPr>
        <p:sp>
          <p:nvSpPr>
            <p:cNvPr id="139274" name="Text Box 10"/>
            <p:cNvSpPr txBox="1">
              <a:spLocks noChangeArrowheads="1"/>
            </p:cNvSpPr>
            <p:nvPr/>
          </p:nvSpPr>
          <p:spPr bwMode="auto">
            <a:xfrm>
              <a:off x="1975" y="2301"/>
              <a:ext cx="281" cy="2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y</a:t>
              </a:r>
            </a:p>
          </p:txBody>
        </p:sp>
        <p:sp>
          <p:nvSpPr>
            <p:cNvPr id="139275" name="Text Box 11"/>
            <p:cNvSpPr txBox="1">
              <a:spLocks noChangeArrowheads="1"/>
            </p:cNvSpPr>
            <p:nvPr/>
          </p:nvSpPr>
          <p:spPr bwMode="auto">
            <a:xfrm>
              <a:off x="967" y="1776"/>
              <a:ext cx="281" cy="2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z</a:t>
              </a:r>
            </a:p>
          </p:txBody>
        </p:sp>
        <p:sp>
          <p:nvSpPr>
            <p:cNvPr id="139276" name="Line 12"/>
            <p:cNvSpPr>
              <a:spLocks noChangeShapeType="1"/>
            </p:cNvSpPr>
            <p:nvPr/>
          </p:nvSpPr>
          <p:spPr bwMode="auto">
            <a:xfrm>
              <a:off x="522" y="2419"/>
              <a:ext cx="1467"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9277" name="Line 13"/>
            <p:cNvSpPr>
              <a:spLocks noChangeShapeType="1"/>
            </p:cNvSpPr>
            <p:nvPr/>
          </p:nvSpPr>
          <p:spPr bwMode="auto">
            <a:xfrm flipV="1">
              <a:off x="1146" y="1872"/>
              <a:ext cx="0" cy="89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9278" name="Oval 14"/>
            <p:cNvSpPr>
              <a:spLocks noChangeArrowheads="1"/>
            </p:cNvSpPr>
            <p:nvPr/>
          </p:nvSpPr>
          <p:spPr bwMode="auto">
            <a:xfrm>
              <a:off x="563" y="2130"/>
              <a:ext cx="583" cy="589"/>
            </a:xfrm>
            <a:prstGeom prst="ellipse">
              <a:avLst/>
            </a:prstGeom>
            <a:noFill/>
            <a:ln w="28575">
              <a:solidFill>
                <a:srgbClr val="3333FF"/>
              </a:solidFill>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9279" name="Oval 15"/>
            <p:cNvSpPr>
              <a:spLocks noChangeArrowheads="1"/>
            </p:cNvSpPr>
            <p:nvPr/>
          </p:nvSpPr>
          <p:spPr bwMode="auto">
            <a:xfrm>
              <a:off x="1146" y="2130"/>
              <a:ext cx="583" cy="589"/>
            </a:xfrm>
            <a:prstGeom prst="ellipse">
              <a:avLst/>
            </a:prstGeom>
            <a:noFill/>
            <a:ln w="28575">
              <a:solidFill>
                <a:srgbClr val="3333FF"/>
              </a:solidFill>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9280" name="Line 16"/>
            <p:cNvSpPr>
              <a:spLocks noChangeShapeType="1"/>
            </p:cNvSpPr>
            <p:nvPr/>
          </p:nvSpPr>
          <p:spPr bwMode="auto">
            <a:xfrm>
              <a:off x="1144" y="2416"/>
              <a:ext cx="294" cy="30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9281" name="Line 17"/>
            <p:cNvSpPr>
              <a:spLocks noChangeShapeType="1"/>
            </p:cNvSpPr>
            <p:nvPr/>
          </p:nvSpPr>
          <p:spPr bwMode="auto">
            <a:xfrm flipV="1">
              <a:off x="1152" y="2112"/>
              <a:ext cx="288" cy="288"/>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39282" name="Line 18"/>
            <p:cNvSpPr>
              <a:spLocks noChangeShapeType="1"/>
            </p:cNvSpPr>
            <p:nvPr/>
          </p:nvSpPr>
          <p:spPr bwMode="auto">
            <a:xfrm flipH="1" flipV="1">
              <a:off x="1240" y="2312"/>
              <a:ext cx="96" cy="96"/>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39283" name="Line 19"/>
            <p:cNvSpPr>
              <a:spLocks noChangeShapeType="1"/>
            </p:cNvSpPr>
            <p:nvPr/>
          </p:nvSpPr>
          <p:spPr bwMode="auto">
            <a:xfrm flipH="1">
              <a:off x="1248" y="2416"/>
              <a:ext cx="96" cy="96"/>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39284" name="Line 20"/>
            <p:cNvSpPr>
              <a:spLocks noChangeShapeType="1"/>
            </p:cNvSpPr>
            <p:nvPr/>
          </p:nvSpPr>
          <p:spPr bwMode="auto">
            <a:xfrm flipH="1" flipV="1">
              <a:off x="1144" y="2264"/>
              <a:ext cx="8" cy="28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grpSp>
        <p:nvGrpSpPr>
          <p:cNvPr id="139285" name="Group 21"/>
          <p:cNvGrpSpPr>
            <a:grpSpLocks/>
          </p:cNvGrpSpPr>
          <p:nvPr/>
        </p:nvGrpSpPr>
        <p:grpSpPr bwMode="auto">
          <a:xfrm>
            <a:off x="6881814" y="4165600"/>
            <a:ext cx="2033587" cy="1701800"/>
            <a:chOff x="636" y="2912"/>
            <a:chExt cx="1281" cy="1120"/>
          </a:xfrm>
        </p:grpSpPr>
        <p:sp>
          <p:nvSpPr>
            <p:cNvPr id="139286" name="Text Box 22"/>
            <p:cNvSpPr txBox="1">
              <a:spLocks noChangeArrowheads="1"/>
            </p:cNvSpPr>
            <p:nvPr/>
          </p:nvSpPr>
          <p:spPr bwMode="auto">
            <a:xfrm>
              <a:off x="1635" y="3295"/>
              <a:ext cx="282" cy="2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y</a:t>
              </a:r>
            </a:p>
          </p:txBody>
        </p:sp>
        <p:sp>
          <p:nvSpPr>
            <p:cNvPr id="139287" name="Line 23"/>
            <p:cNvSpPr>
              <a:spLocks noChangeShapeType="1"/>
            </p:cNvSpPr>
            <p:nvPr/>
          </p:nvSpPr>
          <p:spPr bwMode="auto">
            <a:xfrm>
              <a:off x="636" y="3394"/>
              <a:ext cx="1052"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9288" name="Oval 24"/>
            <p:cNvSpPr>
              <a:spLocks noChangeArrowheads="1"/>
            </p:cNvSpPr>
            <p:nvPr/>
          </p:nvSpPr>
          <p:spPr bwMode="auto">
            <a:xfrm>
              <a:off x="834" y="3084"/>
              <a:ext cx="625" cy="632"/>
            </a:xfrm>
            <a:prstGeom prst="ellipse">
              <a:avLst/>
            </a:prstGeom>
            <a:noFill/>
            <a:ln w="28575">
              <a:solidFill>
                <a:srgbClr val="3333FF"/>
              </a:solidFill>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9289" name="Line 25"/>
            <p:cNvSpPr>
              <a:spLocks noChangeShapeType="1"/>
            </p:cNvSpPr>
            <p:nvPr/>
          </p:nvSpPr>
          <p:spPr bwMode="auto">
            <a:xfrm>
              <a:off x="1146" y="2912"/>
              <a:ext cx="0" cy="986"/>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9290" name="Text Box 26"/>
            <p:cNvSpPr txBox="1">
              <a:spLocks noChangeArrowheads="1"/>
            </p:cNvSpPr>
            <p:nvPr/>
          </p:nvSpPr>
          <p:spPr bwMode="auto">
            <a:xfrm>
              <a:off x="967" y="3775"/>
              <a:ext cx="281" cy="2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x</a:t>
              </a:r>
            </a:p>
          </p:txBody>
        </p:sp>
        <p:grpSp>
          <p:nvGrpSpPr>
            <p:cNvPr id="139291" name="Group 27"/>
            <p:cNvGrpSpPr>
              <a:grpSpLocks/>
            </p:cNvGrpSpPr>
            <p:nvPr/>
          </p:nvGrpSpPr>
          <p:grpSpPr bwMode="auto">
            <a:xfrm>
              <a:off x="1096" y="3221"/>
              <a:ext cx="188" cy="342"/>
              <a:chOff x="2232" y="3213"/>
              <a:chExt cx="188" cy="342"/>
            </a:xfrm>
          </p:grpSpPr>
          <p:sp>
            <p:nvSpPr>
              <p:cNvPr id="139292" name="Oval 28"/>
              <p:cNvSpPr>
                <a:spLocks noChangeArrowheads="1"/>
              </p:cNvSpPr>
              <p:nvPr/>
            </p:nvSpPr>
            <p:spPr bwMode="auto">
              <a:xfrm>
                <a:off x="2256" y="3213"/>
                <a:ext cx="164" cy="342"/>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39293" name="Oval 29"/>
              <p:cNvSpPr>
                <a:spLocks noChangeArrowheads="1"/>
              </p:cNvSpPr>
              <p:nvPr/>
            </p:nvSpPr>
            <p:spPr bwMode="auto">
              <a:xfrm>
                <a:off x="2232" y="3213"/>
                <a:ext cx="164" cy="342"/>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grpSp>
      <p:sp>
        <p:nvSpPr>
          <p:cNvPr id="139294" name="Text Box 30"/>
          <p:cNvSpPr txBox="1">
            <a:spLocks noChangeArrowheads="1"/>
          </p:cNvSpPr>
          <p:nvPr/>
        </p:nvSpPr>
        <p:spPr bwMode="auto">
          <a:xfrm>
            <a:off x="2819400" y="3276601"/>
            <a:ext cx="4572000"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50000"/>
              </a:spcBef>
            </a:pPr>
            <a:r>
              <a:rPr kumimoji="1" lang="en-US" altLang="zh-CN" sz="2000">
                <a:solidFill>
                  <a:srgbClr val="3333FF"/>
                </a:solidFill>
                <a:latin typeface="Times New Roman" panose="02020603050405020304" pitchFamily="18" charset="0"/>
              </a:rPr>
              <a:t>In the polar coordinate system, we have</a:t>
            </a:r>
          </a:p>
        </p:txBody>
      </p:sp>
      <p:sp>
        <p:nvSpPr>
          <p:cNvPr id="139295" name="AutoShape 31">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39296" name="AutoShape 32">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3" name="文本框 32"/>
          <p:cNvSpPr txBox="1"/>
          <p:nvPr/>
        </p:nvSpPr>
        <p:spPr>
          <a:xfrm>
            <a:off x="0" y="733426"/>
            <a:ext cx="1655764" cy="461665"/>
          </a:xfrm>
          <a:prstGeom prst="rect">
            <a:avLst/>
          </a:prstGeom>
          <a:noFill/>
        </p:spPr>
        <p:txBody>
          <a:bodyPr wrap="square" rtlCol="0">
            <a:spAutoFit/>
          </a:bodyPr>
          <a:lstStyle/>
          <a:p>
            <a:r>
              <a:rPr lang="en-US" altLang="zh-CN" sz="2400" b="1" i="1" dirty="0" smtClean="0">
                <a:solidFill>
                  <a:schemeClr val="bg1"/>
                </a:solidFill>
              </a:rPr>
              <a:t>Directivity</a:t>
            </a:r>
            <a:endParaRPr lang="zh-CN" altLang="en-US" sz="2400" b="1" i="1" dirty="0">
              <a:solidFill>
                <a:schemeClr val="bg1"/>
              </a:solidFill>
            </a:endParaRPr>
          </a:p>
        </p:txBody>
      </p:sp>
    </p:spTree>
    <p:extLst>
      <p:ext uri="{BB962C8B-B14F-4D97-AF65-F5344CB8AC3E}">
        <p14:creationId xmlns:p14="http://schemas.microsoft.com/office/powerpoint/2010/main" val="11531146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39267"/>
                                        </p:tgtEl>
                                        <p:attrNameLst>
                                          <p:attrName>style.visibility</p:attrName>
                                        </p:attrNameLst>
                                      </p:cBhvr>
                                      <p:to>
                                        <p:strVal val="visible"/>
                                      </p:to>
                                    </p:set>
                                    <p:anim calcmode="lin" valueType="num">
                                      <p:cBhvr additive="base">
                                        <p:cTn id="7" dur="500" fill="hold"/>
                                        <p:tgtEl>
                                          <p:spTgt spid="139267"/>
                                        </p:tgtEl>
                                        <p:attrNameLst>
                                          <p:attrName>ppt_x</p:attrName>
                                        </p:attrNameLst>
                                      </p:cBhvr>
                                      <p:tavLst>
                                        <p:tav tm="0">
                                          <p:val>
                                            <p:strVal val="#ppt_x"/>
                                          </p:val>
                                        </p:tav>
                                        <p:tav tm="100000">
                                          <p:val>
                                            <p:strVal val="#ppt_x"/>
                                          </p:val>
                                        </p:tav>
                                      </p:tavLst>
                                    </p:anim>
                                    <p:anim calcmode="lin" valueType="num">
                                      <p:cBhvr additive="base">
                                        <p:cTn id="8" dur="500" fill="hold"/>
                                        <p:tgtEl>
                                          <p:spTgt spid="139267"/>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39268"/>
                                        </p:tgtEl>
                                        <p:attrNameLst>
                                          <p:attrName>style.visibility</p:attrName>
                                        </p:attrNameLst>
                                      </p:cBhvr>
                                      <p:to>
                                        <p:strVal val="visible"/>
                                      </p:to>
                                    </p:set>
                                    <p:anim calcmode="lin" valueType="num">
                                      <p:cBhvr additive="base">
                                        <p:cTn id="13" dur="500" fill="hold"/>
                                        <p:tgtEl>
                                          <p:spTgt spid="139268"/>
                                        </p:tgtEl>
                                        <p:attrNameLst>
                                          <p:attrName>ppt_x</p:attrName>
                                        </p:attrNameLst>
                                      </p:cBhvr>
                                      <p:tavLst>
                                        <p:tav tm="0">
                                          <p:val>
                                            <p:strVal val="#ppt_x"/>
                                          </p:val>
                                        </p:tav>
                                        <p:tav tm="100000">
                                          <p:val>
                                            <p:strVal val="#ppt_x"/>
                                          </p:val>
                                        </p:tav>
                                      </p:tavLst>
                                    </p:anim>
                                    <p:anim calcmode="lin" valueType="num">
                                      <p:cBhvr additive="base">
                                        <p:cTn id="14" dur="500" fill="hold"/>
                                        <p:tgtEl>
                                          <p:spTgt spid="13926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39272"/>
                                        </p:tgtEl>
                                        <p:attrNameLst>
                                          <p:attrName>style.visibility</p:attrName>
                                        </p:attrNameLst>
                                      </p:cBhvr>
                                      <p:to>
                                        <p:strVal val="visible"/>
                                      </p:to>
                                    </p:set>
                                    <p:anim calcmode="lin" valueType="num">
                                      <p:cBhvr additive="base">
                                        <p:cTn id="19" dur="500" fill="hold"/>
                                        <p:tgtEl>
                                          <p:spTgt spid="139272"/>
                                        </p:tgtEl>
                                        <p:attrNameLst>
                                          <p:attrName>ppt_x</p:attrName>
                                        </p:attrNameLst>
                                      </p:cBhvr>
                                      <p:tavLst>
                                        <p:tav tm="0">
                                          <p:val>
                                            <p:strVal val="#ppt_x"/>
                                          </p:val>
                                        </p:tav>
                                        <p:tav tm="100000">
                                          <p:val>
                                            <p:strVal val="#ppt_x"/>
                                          </p:val>
                                        </p:tav>
                                      </p:tavLst>
                                    </p:anim>
                                    <p:anim calcmode="lin" valueType="num">
                                      <p:cBhvr additive="base">
                                        <p:cTn id="20" dur="500" fill="hold"/>
                                        <p:tgtEl>
                                          <p:spTgt spid="139272"/>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9294"/>
                                        </p:tgtEl>
                                        <p:attrNameLst>
                                          <p:attrName>style.visibility</p:attrName>
                                        </p:attrNameLst>
                                      </p:cBhvr>
                                      <p:to>
                                        <p:strVal val="visible"/>
                                      </p:to>
                                    </p:set>
                                    <p:anim calcmode="lin" valueType="num">
                                      <p:cBhvr additive="base">
                                        <p:cTn id="25" dur="500" fill="hold"/>
                                        <p:tgtEl>
                                          <p:spTgt spid="139294"/>
                                        </p:tgtEl>
                                        <p:attrNameLst>
                                          <p:attrName>ppt_x</p:attrName>
                                        </p:attrNameLst>
                                      </p:cBhvr>
                                      <p:tavLst>
                                        <p:tav tm="0">
                                          <p:val>
                                            <p:strVal val="#ppt_x"/>
                                          </p:val>
                                        </p:tav>
                                        <p:tav tm="100000">
                                          <p:val>
                                            <p:strVal val="#ppt_x"/>
                                          </p:val>
                                        </p:tav>
                                      </p:tavLst>
                                    </p:anim>
                                    <p:anim calcmode="lin" valueType="num">
                                      <p:cBhvr additive="base">
                                        <p:cTn id="26" dur="500" fill="hold"/>
                                        <p:tgtEl>
                                          <p:spTgt spid="139294"/>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3926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13927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1392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6" grpId="0" animBg="1"/>
      <p:bldP spid="139267" grpId="0" autoUpdateAnimBg="0"/>
      <p:bldP spid="139294"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ext Box 2"/>
          <p:cNvSpPr txBox="1">
            <a:spLocks noChangeArrowheads="1"/>
          </p:cNvSpPr>
          <p:nvPr/>
        </p:nvSpPr>
        <p:spPr bwMode="auto">
          <a:xfrm>
            <a:off x="6096000" y="1066801"/>
            <a:ext cx="36576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spcBef>
                <a:spcPct val="50000"/>
              </a:spcBef>
            </a:pPr>
            <a:r>
              <a:rPr kumimoji="1" lang="zh-CN" altLang="en-US" sz="2000">
                <a:solidFill>
                  <a:srgbClr val="3333FF"/>
                </a:solidFill>
                <a:latin typeface="Times New Roman" panose="02020603050405020304" pitchFamily="18" charset="0"/>
                <a:ea typeface="楷体_GB2312" pitchFamily="49" charset="-122"/>
              </a:rPr>
              <a:t>     </a:t>
            </a:r>
            <a:r>
              <a:rPr kumimoji="1" lang="en-US" altLang="zh-CN" sz="2000">
                <a:solidFill>
                  <a:srgbClr val="3333FF"/>
                </a:solidFill>
                <a:latin typeface="Times New Roman" panose="02020603050405020304" pitchFamily="18" charset="0"/>
                <a:ea typeface="楷体_GB2312" pitchFamily="49" charset="-122"/>
              </a:rPr>
              <a:t>Three-dimensional direction pattern.</a:t>
            </a:r>
          </a:p>
        </p:txBody>
      </p:sp>
      <p:sp>
        <p:nvSpPr>
          <p:cNvPr id="140291" name="Text Box 3"/>
          <p:cNvSpPr txBox="1">
            <a:spLocks noChangeArrowheads="1"/>
          </p:cNvSpPr>
          <p:nvPr/>
        </p:nvSpPr>
        <p:spPr bwMode="auto">
          <a:xfrm>
            <a:off x="6096000" y="3962401"/>
            <a:ext cx="3962400"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The spatial directivity pattern</a:t>
            </a:r>
          </a:p>
          <a:p>
            <a:pPr algn="just">
              <a:lnSpc>
                <a:spcPct val="150000"/>
              </a:lnSpc>
            </a:pPr>
            <a:r>
              <a:rPr kumimoji="1" lang="en-US" altLang="zh-CN" sz="2000">
                <a:solidFill>
                  <a:srgbClr val="3333FF"/>
                </a:solidFill>
                <a:latin typeface="Times New Roman" panose="02020603050405020304" pitchFamily="18" charset="0"/>
              </a:rPr>
              <a:t> in rectangular coordinate system.</a:t>
            </a:r>
            <a:endParaRPr kumimoji="1" lang="en-US" altLang="zh-CN" sz="2000">
              <a:solidFill>
                <a:srgbClr val="3333FF"/>
              </a:solidFill>
              <a:latin typeface="Times New Roman" panose="02020603050405020304" pitchFamily="18" charset="0"/>
              <a:ea typeface="楷体_GB2312" pitchFamily="49" charset="-122"/>
            </a:endParaRPr>
          </a:p>
        </p:txBody>
      </p:sp>
      <p:grpSp>
        <p:nvGrpSpPr>
          <p:cNvPr id="140292" name="Group 4"/>
          <p:cNvGrpSpPr>
            <a:grpSpLocks/>
          </p:cNvGrpSpPr>
          <p:nvPr/>
        </p:nvGrpSpPr>
        <p:grpSpPr bwMode="auto">
          <a:xfrm>
            <a:off x="2667000" y="2971800"/>
            <a:ext cx="3265488" cy="3048000"/>
            <a:chOff x="720" y="1872"/>
            <a:chExt cx="2057" cy="1920"/>
          </a:xfrm>
        </p:grpSpPr>
        <p:sp>
          <p:nvSpPr>
            <p:cNvPr id="140293" name="Rectangle 5"/>
            <p:cNvSpPr>
              <a:spLocks noChangeArrowheads="1"/>
            </p:cNvSpPr>
            <p:nvPr/>
          </p:nvSpPr>
          <p:spPr bwMode="auto">
            <a:xfrm>
              <a:off x="720" y="2740"/>
              <a:ext cx="2057" cy="23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nvGrpSpPr>
            <p:cNvPr id="140294" name="Group 6"/>
            <p:cNvGrpSpPr>
              <a:grpSpLocks/>
            </p:cNvGrpSpPr>
            <p:nvPr/>
          </p:nvGrpSpPr>
          <p:grpSpPr bwMode="auto">
            <a:xfrm>
              <a:off x="720" y="1872"/>
              <a:ext cx="1872" cy="1920"/>
              <a:chOff x="3456" y="960"/>
              <a:chExt cx="1872" cy="1920"/>
            </a:xfrm>
          </p:grpSpPr>
          <p:graphicFrame>
            <p:nvGraphicFramePr>
              <p:cNvPr id="140295" name="Object 7"/>
              <p:cNvGraphicFramePr>
                <a:graphicFrameLocks noChangeAspect="1"/>
              </p:cNvGraphicFramePr>
              <p:nvPr/>
            </p:nvGraphicFramePr>
            <p:xfrm>
              <a:off x="3543" y="1030"/>
              <a:ext cx="1634" cy="1778"/>
            </p:xfrm>
            <a:graphic>
              <a:graphicData uri="http://schemas.openxmlformats.org/presentationml/2006/ole">
                <mc:AlternateContent xmlns:mc="http://schemas.openxmlformats.org/markup-compatibility/2006">
                  <mc:Choice xmlns:v="urn:schemas-microsoft-com:vml" Requires="v">
                    <p:oleObj spid="_x0000_s374815" name="图像文档" r:id="rId3" imgW="1590840" imgH="1371600" progId="图像.文件">
                      <p:embed/>
                    </p:oleObj>
                  </mc:Choice>
                  <mc:Fallback>
                    <p:oleObj name="图像文档" r:id="rId3" imgW="1590840" imgH="1371600" progId="图像.文件">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3" y="1030"/>
                            <a:ext cx="1634" cy="1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40296" name="Group 8"/>
              <p:cNvGrpSpPr>
                <a:grpSpLocks/>
              </p:cNvGrpSpPr>
              <p:nvPr/>
            </p:nvGrpSpPr>
            <p:grpSpPr bwMode="auto">
              <a:xfrm>
                <a:off x="3456" y="2640"/>
                <a:ext cx="182" cy="240"/>
                <a:chOff x="7320" y="6100"/>
                <a:chExt cx="460" cy="480"/>
              </a:xfrm>
            </p:grpSpPr>
            <p:sp>
              <p:nvSpPr>
                <p:cNvPr id="140297" name="Rectangle 9"/>
                <p:cNvSpPr>
                  <a:spLocks noChangeArrowheads="1"/>
                </p:cNvSpPr>
                <p:nvPr/>
              </p:nvSpPr>
              <p:spPr bwMode="auto">
                <a:xfrm>
                  <a:off x="7460" y="6240"/>
                  <a:ext cx="220" cy="24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0298" name="Text Box 10"/>
                <p:cNvSpPr txBox="1">
                  <a:spLocks noChangeArrowheads="1"/>
                </p:cNvSpPr>
                <p:nvPr/>
              </p:nvSpPr>
              <p:spPr bwMode="auto">
                <a:xfrm>
                  <a:off x="7320" y="6100"/>
                  <a:ext cx="460"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x</a:t>
                  </a:r>
                </a:p>
              </p:txBody>
            </p:sp>
          </p:grpSp>
          <p:sp>
            <p:nvSpPr>
              <p:cNvPr id="140299" name="Line 11"/>
              <p:cNvSpPr>
                <a:spLocks noChangeShapeType="1"/>
              </p:cNvSpPr>
              <p:nvPr/>
            </p:nvSpPr>
            <p:spPr bwMode="auto">
              <a:xfrm flipH="1" flipV="1">
                <a:off x="4352" y="1070"/>
                <a:ext cx="0" cy="19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0300" name="Line 12"/>
              <p:cNvSpPr>
                <a:spLocks noChangeShapeType="1"/>
              </p:cNvSpPr>
              <p:nvPr/>
            </p:nvSpPr>
            <p:spPr bwMode="auto">
              <a:xfrm>
                <a:off x="4915" y="2646"/>
                <a:ext cx="222" cy="10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0301" name="Line 13"/>
              <p:cNvSpPr>
                <a:spLocks noChangeShapeType="1"/>
              </p:cNvSpPr>
              <p:nvPr/>
            </p:nvSpPr>
            <p:spPr bwMode="auto">
              <a:xfrm flipH="1">
                <a:off x="3607" y="2656"/>
                <a:ext cx="206" cy="9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140302" name="Group 14"/>
              <p:cNvGrpSpPr>
                <a:grpSpLocks/>
              </p:cNvGrpSpPr>
              <p:nvPr/>
            </p:nvGrpSpPr>
            <p:grpSpPr bwMode="auto">
              <a:xfrm>
                <a:off x="4194" y="960"/>
                <a:ext cx="182" cy="240"/>
                <a:chOff x="7320" y="6100"/>
                <a:chExt cx="460" cy="480"/>
              </a:xfrm>
            </p:grpSpPr>
            <p:sp>
              <p:nvSpPr>
                <p:cNvPr id="140303" name="Rectangle 15"/>
                <p:cNvSpPr>
                  <a:spLocks noChangeArrowheads="1"/>
                </p:cNvSpPr>
                <p:nvPr/>
              </p:nvSpPr>
              <p:spPr bwMode="auto">
                <a:xfrm>
                  <a:off x="7460" y="6240"/>
                  <a:ext cx="220" cy="24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0304" name="Text Box 16"/>
                <p:cNvSpPr txBox="1">
                  <a:spLocks noChangeArrowheads="1"/>
                </p:cNvSpPr>
                <p:nvPr/>
              </p:nvSpPr>
              <p:spPr bwMode="auto">
                <a:xfrm>
                  <a:off x="7320" y="6100"/>
                  <a:ext cx="460"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z</a:t>
                  </a:r>
                </a:p>
              </p:txBody>
            </p:sp>
          </p:grpSp>
          <p:grpSp>
            <p:nvGrpSpPr>
              <p:cNvPr id="140305" name="Group 17"/>
              <p:cNvGrpSpPr>
                <a:grpSpLocks/>
              </p:cNvGrpSpPr>
              <p:nvPr/>
            </p:nvGrpSpPr>
            <p:grpSpPr bwMode="auto">
              <a:xfrm>
                <a:off x="5098" y="2640"/>
                <a:ext cx="230" cy="240"/>
                <a:chOff x="7320" y="6100"/>
                <a:chExt cx="460" cy="480"/>
              </a:xfrm>
            </p:grpSpPr>
            <p:sp>
              <p:nvSpPr>
                <p:cNvPr id="140306" name="Rectangle 18"/>
                <p:cNvSpPr>
                  <a:spLocks noChangeArrowheads="1"/>
                </p:cNvSpPr>
                <p:nvPr/>
              </p:nvSpPr>
              <p:spPr bwMode="auto">
                <a:xfrm>
                  <a:off x="7460" y="6240"/>
                  <a:ext cx="220" cy="24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0307" name="Text Box 19"/>
                <p:cNvSpPr txBox="1">
                  <a:spLocks noChangeArrowheads="1"/>
                </p:cNvSpPr>
                <p:nvPr/>
              </p:nvSpPr>
              <p:spPr bwMode="auto">
                <a:xfrm>
                  <a:off x="7320" y="6100"/>
                  <a:ext cx="460"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y</a:t>
                  </a:r>
                </a:p>
              </p:txBody>
            </p:sp>
          </p:grpSp>
          <p:sp>
            <p:nvSpPr>
              <p:cNvPr id="140308" name="Oval 20"/>
              <p:cNvSpPr>
                <a:spLocks noChangeArrowheads="1"/>
              </p:cNvSpPr>
              <p:nvPr/>
            </p:nvSpPr>
            <p:spPr bwMode="auto">
              <a:xfrm>
                <a:off x="3781" y="2690"/>
                <a:ext cx="95" cy="90"/>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0309" name="Oval 21"/>
              <p:cNvSpPr>
                <a:spLocks noChangeArrowheads="1"/>
              </p:cNvSpPr>
              <p:nvPr/>
            </p:nvSpPr>
            <p:spPr bwMode="auto">
              <a:xfrm>
                <a:off x="4868" y="2690"/>
                <a:ext cx="95" cy="90"/>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0310" name="Rectangle 22"/>
              <p:cNvSpPr>
                <a:spLocks noChangeArrowheads="1"/>
              </p:cNvSpPr>
              <p:nvPr/>
            </p:nvSpPr>
            <p:spPr bwMode="auto">
              <a:xfrm>
                <a:off x="4384" y="1040"/>
                <a:ext cx="254" cy="13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0311" name="Oval 23"/>
              <p:cNvSpPr>
                <a:spLocks noChangeArrowheads="1"/>
              </p:cNvSpPr>
              <p:nvPr/>
            </p:nvSpPr>
            <p:spPr bwMode="auto">
              <a:xfrm>
                <a:off x="4368" y="1170"/>
                <a:ext cx="87" cy="90"/>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140312" name="Group 24"/>
          <p:cNvGrpSpPr>
            <a:grpSpLocks/>
          </p:cNvGrpSpPr>
          <p:nvPr/>
        </p:nvGrpSpPr>
        <p:grpSpPr bwMode="auto">
          <a:xfrm>
            <a:off x="2662238" y="342900"/>
            <a:ext cx="3357562" cy="2705100"/>
            <a:chOff x="573" y="192"/>
            <a:chExt cx="2115" cy="1704"/>
          </a:xfrm>
        </p:grpSpPr>
        <p:sp>
          <p:nvSpPr>
            <p:cNvPr id="140313" name="Rectangle 25"/>
            <p:cNvSpPr>
              <a:spLocks noChangeArrowheads="1"/>
            </p:cNvSpPr>
            <p:nvPr/>
          </p:nvSpPr>
          <p:spPr bwMode="auto">
            <a:xfrm>
              <a:off x="576" y="916"/>
              <a:ext cx="116" cy="23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140314" name="Group 26"/>
            <p:cNvGrpSpPr>
              <a:grpSpLocks/>
            </p:cNvGrpSpPr>
            <p:nvPr/>
          </p:nvGrpSpPr>
          <p:grpSpPr bwMode="auto">
            <a:xfrm>
              <a:off x="573" y="192"/>
              <a:ext cx="2115" cy="1704"/>
              <a:chOff x="384" y="192"/>
              <a:chExt cx="2115" cy="1704"/>
            </a:xfrm>
          </p:grpSpPr>
          <p:pic>
            <p:nvPicPr>
              <p:cNvPr id="140315" name="Picture 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 y="341"/>
                <a:ext cx="2041" cy="1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316" name="Line 28"/>
              <p:cNvSpPr>
                <a:spLocks noChangeShapeType="1"/>
              </p:cNvSpPr>
              <p:nvPr/>
            </p:nvSpPr>
            <p:spPr bwMode="auto">
              <a:xfrm flipH="1">
                <a:off x="561" y="1107"/>
                <a:ext cx="684" cy="351"/>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0317" name="Line 29"/>
              <p:cNvSpPr>
                <a:spLocks noChangeShapeType="1"/>
              </p:cNvSpPr>
              <p:nvPr/>
            </p:nvSpPr>
            <p:spPr bwMode="auto">
              <a:xfrm flipV="1">
                <a:off x="1245" y="394"/>
                <a:ext cx="0" cy="702"/>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0318" name="Line 30"/>
              <p:cNvSpPr>
                <a:spLocks noChangeShapeType="1"/>
              </p:cNvSpPr>
              <p:nvPr/>
            </p:nvSpPr>
            <p:spPr bwMode="auto">
              <a:xfrm>
                <a:off x="1859" y="501"/>
                <a:ext cx="12" cy="1351"/>
              </a:xfrm>
              <a:prstGeom prst="line">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0319" name="Line 31"/>
              <p:cNvSpPr>
                <a:spLocks noChangeShapeType="1"/>
              </p:cNvSpPr>
              <p:nvPr/>
            </p:nvSpPr>
            <p:spPr bwMode="auto">
              <a:xfrm>
                <a:off x="1245" y="1107"/>
                <a:ext cx="626" cy="745"/>
              </a:xfrm>
              <a:prstGeom prst="line">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140320" name="Group 32"/>
              <p:cNvGrpSpPr>
                <a:grpSpLocks/>
              </p:cNvGrpSpPr>
              <p:nvPr/>
            </p:nvGrpSpPr>
            <p:grpSpPr bwMode="auto">
              <a:xfrm>
                <a:off x="384" y="1330"/>
                <a:ext cx="283" cy="245"/>
                <a:chOff x="4560" y="12280"/>
                <a:chExt cx="480" cy="460"/>
              </a:xfrm>
            </p:grpSpPr>
            <p:sp>
              <p:nvSpPr>
                <p:cNvPr id="140321" name="Rectangle 33"/>
                <p:cNvSpPr>
                  <a:spLocks noChangeArrowheads="1"/>
                </p:cNvSpPr>
                <p:nvPr/>
              </p:nvSpPr>
              <p:spPr bwMode="auto">
                <a:xfrm>
                  <a:off x="4700" y="12460"/>
                  <a:ext cx="160" cy="16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0322" name="Text Box 34"/>
                <p:cNvSpPr txBox="1">
                  <a:spLocks noChangeArrowheads="1"/>
                </p:cNvSpPr>
                <p:nvPr/>
              </p:nvSpPr>
              <p:spPr bwMode="auto">
                <a:xfrm>
                  <a:off x="4560" y="12280"/>
                  <a:ext cx="480" cy="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x</a:t>
                  </a:r>
                </a:p>
              </p:txBody>
            </p:sp>
          </p:grpSp>
          <p:grpSp>
            <p:nvGrpSpPr>
              <p:cNvPr id="140323" name="Group 35"/>
              <p:cNvGrpSpPr>
                <a:grpSpLocks/>
              </p:cNvGrpSpPr>
              <p:nvPr/>
            </p:nvGrpSpPr>
            <p:grpSpPr bwMode="auto">
              <a:xfrm>
                <a:off x="2216" y="1531"/>
                <a:ext cx="283" cy="245"/>
                <a:chOff x="4560" y="12280"/>
                <a:chExt cx="480" cy="460"/>
              </a:xfrm>
            </p:grpSpPr>
            <p:sp>
              <p:nvSpPr>
                <p:cNvPr id="140324" name="Rectangle 36"/>
                <p:cNvSpPr>
                  <a:spLocks noChangeArrowheads="1"/>
                </p:cNvSpPr>
                <p:nvPr/>
              </p:nvSpPr>
              <p:spPr bwMode="auto">
                <a:xfrm>
                  <a:off x="4700" y="12460"/>
                  <a:ext cx="160" cy="16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0325" name="Text Box 37"/>
                <p:cNvSpPr txBox="1">
                  <a:spLocks noChangeArrowheads="1"/>
                </p:cNvSpPr>
                <p:nvPr/>
              </p:nvSpPr>
              <p:spPr bwMode="auto">
                <a:xfrm>
                  <a:off x="4560" y="12280"/>
                  <a:ext cx="480" cy="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y</a:t>
                  </a:r>
                </a:p>
              </p:txBody>
            </p:sp>
          </p:grpSp>
          <p:grpSp>
            <p:nvGrpSpPr>
              <p:cNvPr id="140326" name="Group 38"/>
              <p:cNvGrpSpPr>
                <a:grpSpLocks/>
              </p:cNvGrpSpPr>
              <p:nvPr/>
            </p:nvGrpSpPr>
            <p:grpSpPr bwMode="auto">
              <a:xfrm>
                <a:off x="1127" y="192"/>
                <a:ext cx="284" cy="245"/>
                <a:chOff x="4560" y="12280"/>
                <a:chExt cx="480" cy="460"/>
              </a:xfrm>
            </p:grpSpPr>
            <p:sp>
              <p:nvSpPr>
                <p:cNvPr id="140327" name="Rectangle 39"/>
                <p:cNvSpPr>
                  <a:spLocks noChangeArrowheads="1"/>
                </p:cNvSpPr>
                <p:nvPr/>
              </p:nvSpPr>
              <p:spPr bwMode="auto">
                <a:xfrm>
                  <a:off x="4700" y="12460"/>
                  <a:ext cx="160" cy="16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0328" name="Text Box 40"/>
                <p:cNvSpPr txBox="1">
                  <a:spLocks noChangeArrowheads="1"/>
                </p:cNvSpPr>
                <p:nvPr/>
              </p:nvSpPr>
              <p:spPr bwMode="auto">
                <a:xfrm>
                  <a:off x="4560" y="12280"/>
                  <a:ext cx="480" cy="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z</a:t>
                  </a:r>
                </a:p>
              </p:txBody>
            </p:sp>
          </p:grpSp>
          <p:grpSp>
            <p:nvGrpSpPr>
              <p:cNvPr id="140329" name="Group 41"/>
              <p:cNvGrpSpPr>
                <a:grpSpLocks/>
              </p:cNvGrpSpPr>
              <p:nvPr/>
            </p:nvGrpSpPr>
            <p:grpSpPr bwMode="auto">
              <a:xfrm>
                <a:off x="1434" y="554"/>
                <a:ext cx="283" cy="244"/>
                <a:chOff x="4560" y="12280"/>
                <a:chExt cx="480" cy="460"/>
              </a:xfrm>
            </p:grpSpPr>
            <p:sp>
              <p:nvSpPr>
                <p:cNvPr id="140330" name="Rectangle 42"/>
                <p:cNvSpPr>
                  <a:spLocks noChangeArrowheads="1"/>
                </p:cNvSpPr>
                <p:nvPr/>
              </p:nvSpPr>
              <p:spPr bwMode="auto">
                <a:xfrm>
                  <a:off x="4700" y="12460"/>
                  <a:ext cx="160" cy="16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0331" name="Text Box 43"/>
                <p:cNvSpPr txBox="1">
                  <a:spLocks noChangeArrowheads="1"/>
                </p:cNvSpPr>
                <p:nvPr/>
              </p:nvSpPr>
              <p:spPr bwMode="auto">
                <a:xfrm>
                  <a:off x="4560" y="12280"/>
                  <a:ext cx="480" cy="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r</a:t>
                  </a:r>
                </a:p>
              </p:txBody>
            </p:sp>
          </p:grpSp>
          <p:grpSp>
            <p:nvGrpSpPr>
              <p:cNvPr id="140332" name="Group 44"/>
              <p:cNvGrpSpPr>
                <a:grpSpLocks/>
              </p:cNvGrpSpPr>
              <p:nvPr/>
            </p:nvGrpSpPr>
            <p:grpSpPr bwMode="auto">
              <a:xfrm>
                <a:off x="1340" y="394"/>
                <a:ext cx="283" cy="245"/>
                <a:chOff x="4560" y="12280"/>
                <a:chExt cx="480" cy="460"/>
              </a:xfrm>
            </p:grpSpPr>
            <p:sp>
              <p:nvSpPr>
                <p:cNvPr id="140333" name="Rectangle 45"/>
                <p:cNvSpPr>
                  <a:spLocks noChangeArrowheads="1"/>
                </p:cNvSpPr>
                <p:nvPr/>
              </p:nvSpPr>
              <p:spPr bwMode="auto">
                <a:xfrm>
                  <a:off x="4700" y="12460"/>
                  <a:ext cx="160" cy="16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0334" name="Text Box 46"/>
                <p:cNvSpPr txBox="1">
                  <a:spLocks noChangeArrowheads="1"/>
                </p:cNvSpPr>
                <p:nvPr/>
              </p:nvSpPr>
              <p:spPr bwMode="auto">
                <a:xfrm>
                  <a:off x="4560" y="12280"/>
                  <a:ext cx="480" cy="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i="1">
                      <a:latin typeface="Times New Roman" panose="02020603050405020304" pitchFamily="18" charset="0"/>
                      <a:sym typeface="Symbol" panose="05050102010706020507" pitchFamily="18" charset="2"/>
                    </a:rPr>
                    <a:t></a:t>
                  </a:r>
                  <a:endParaRPr lang="zh-CN" altLang="en-US" sz="1600" i="1">
                    <a:latin typeface="Times New Roman" panose="02020603050405020304" pitchFamily="18" charset="0"/>
                  </a:endParaRPr>
                </a:p>
              </p:txBody>
            </p:sp>
          </p:grpSp>
          <p:grpSp>
            <p:nvGrpSpPr>
              <p:cNvPr id="140335" name="Group 47"/>
              <p:cNvGrpSpPr>
                <a:grpSpLocks/>
              </p:cNvGrpSpPr>
              <p:nvPr/>
            </p:nvGrpSpPr>
            <p:grpSpPr bwMode="auto">
              <a:xfrm>
                <a:off x="974" y="1522"/>
                <a:ext cx="283" cy="245"/>
                <a:chOff x="4560" y="12280"/>
                <a:chExt cx="480" cy="460"/>
              </a:xfrm>
            </p:grpSpPr>
            <p:sp>
              <p:nvSpPr>
                <p:cNvPr id="140336" name="Rectangle 48"/>
                <p:cNvSpPr>
                  <a:spLocks noChangeArrowheads="1"/>
                </p:cNvSpPr>
                <p:nvPr/>
              </p:nvSpPr>
              <p:spPr bwMode="auto">
                <a:xfrm>
                  <a:off x="4700" y="12460"/>
                  <a:ext cx="160" cy="16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0337" name="Text Box 49"/>
                <p:cNvSpPr txBox="1">
                  <a:spLocks noChangeArrowheads="1"/>
                </p:cNvSpPr>
                <p:nvPr/>
              </p:nvSpPr>
              <p:spPr bwMode="auto">
                <a:xfrm>
                  <a:off x="4560" y="12280"/>
                  <a:ext cx="480" cy="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i="1">
                      <a:latin typeface="Times New Roman" panose="02020603050405020304" pitchFamily="18" charset="0"/>
                      <a:sym typeface="Symbol" panose="05050102010706020507" pitchFamily="18" charset="2"/>
                    </a:rPr>
                    <a:t></a:t>
                  </a:r>
                  <a:endParaRPr lang="zh-CN" altLang="en-US" sz="1600" i="1">
                    <a:latin typeface="Times New Roman" panose="02020603050405020304" pitchFamily="18" charset="0"/>
                  </a:endParaRPr>
                </a:p>
              </p:txBody>
            </p:sp>
          </p:grpSp>
          <p:grpSp>
            <p:nvGrpSpPr>
              <p:cNvPr id="140338" name="Group 50"/>
              <p:cNvGrpSpPr>
                <a:grpSpLocks/>
              </p:cNvGrpSpPr>
              <p:nvPr/>
            </p:nvGrpSpPr>
            <p:grpSpPr bwMode="auto">
              <a:xfrm>
                <a:off x="762" y="969"/>
                <a:ext cx="283" cy="244"/>
                <a:chOff x="4560" y="12280"/>
                <a:chExt cx="480" cy="460"/>
              </a:xfrm>
            </p:grpSpPr>
            <p:sp>
              <p:nvSpPr>
                <p:cNvPr id="140339" name="Rectangle 51"/>
                <p:cNvSpPr>
                  <a:spLocks noChangeArrowheads="1"/>
                </p:cNvSpPr>
                <p:nvPr/>
              </p:nvSpPr>
              <p:spPr bwMode="auto">
                <a:xfrm>
                  <a:off x="4700" y="12460"/>
                  <a:ext cx="160" cy="16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0340" name="Text Box 52"/>
                <p:cNvSpPr txBox="1">
                  <a:spLocks noChangeArrowheads="1"/>
                </p:cNvSpPr>
                <p:nvPr/>
              </p:nvSpPr>
              <p:spPr bwMode="auto">
                <a:xfrm>
                  <a:off x="4560" y="12280"/>
                  <a:ext cx="480" cy="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E</a:t>
                  </a:r>
                </a:p>
              </p:txBody>
            </p:sp>
          </p:grpSp>
          <p:grpSp>
            <p:nvGrpSpPr>
              <p:cNvPr id="140341" name="Group 53"/>
              <p:cNvGrpSpPr>
                <a:grpSpLocks/>
              </p:cNvGrpSpPr>
              <p:nvPr/>
            </p:nvGrpSpPr>
            <p:grpSpPr bwMode="auto">
              <a:xfrm>
                <a:off x="1576" y="1296"/>
                <a:ext cx="283" cy="245"/>
                <a:chOff x="4560" y="12280"/>
                <a:chExt cx="480" cy="460"/>
              </a:xfrm>
            </p:grpSpPr>
            <p:sp>
              <p:nvSpPr>
                <p:cNvPr id="140342" name="Rectangle 54"/>
                <p:cNvSpPr>
                  <a:spLocks noChangeArrowheads="1"/>
                </p:cNvSpPr>
                <p:nvPr/>
              </p:nvSpPr>
              <p:spPr bwMode="auto">
                <a:xfrm>
                  <a:off x="4700" y="12460"/>
                  <a:ext cx="160" cy="16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0343" name="Text Box 55"/>
                <p:cNvSpPr txBox="1">
                  <a:spLocks noChangeArrowheads="1"/>
                </p:cNvSpPr>
                <p:nvPr/>
              </p:nvSpPr>
              <p:spPr bwMode="auto">
                <a:xfrm>
                  <a:off x="4560" y="12280"/>
                  <a:ext cx="480" cy="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E</a:t>
                  </a:r>
                </a:p>
              </p:txBody>
            </p:sp>
          </p:grpSp>
          <p:grpSp>
            <p:nvGrpSpPr>
              <p:cNvPr id="140344" name="Group 56"/>
              <p:cNvGrpSpPr>
                <a:grpSpLocks/>
              </p:cNvGrpSpPr>
              <p:nvPr/>
            </p:nvGrpSpPr>
            <p:grpSpPr bwMode="auto">
              <a:xfrm>
                <a:off x="891" y="809"/>
                <a:ext cx="284" cy="245"/>
                <a:chOff x="4560" y="12280"/>
                <a:chExt cx="480" cy="460"/>
              </a:xfrm>
            </p:grpSpPr>
            <p:sp>
              <p:nvSpPr>
                <p:cNvPr id="140345" name="Rectangle 57"/>
                <p:cNvSpPr>
                  <a:spLocks noChangeArrowheads="1"/>
                </p:cNvSpPr>
                <p:nvPr/>
              </p:nvSpPr>
              <p:spPr bwMode="auto">
                <a:xfrm>
                  <a:off x="4700" y="12460"/>
                  <a:ext cx="160" cy="16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0346" name="Text Box 58"/>
                <p:cNvSpPr txBox="1">
                  <a:spLocks noChangeArrowheads="1"/>
                </p:cNvSpPr>
                <p:nvPr/>
              </p:nvSpPr>
              <p:spPr bwMode="auto">
                <a:xfrm>
                  <a:off x="4560" y="12280"/>
                  <a:ext cx="480" cy="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H</a:t>
                  </a:r>
                </a:p>
              </p:txBody>
            </p:sp>
          </p:grpSp>
          <p:grpSp>
            <p:nvGrpSpPr>
              <p:cNvPr id="140347" name="Group 59"/>
              <p:cNvGrpSpPr>
                <a:grpSpLocks/>
              </p:cNvGrpSpPr>
              <p:nvPr/>
            </p:nvGrpSpPr>
            <p:grpSpPr bwMode="auto">
              <a:xfrm>
                <a:off x="1599" y="1011"/>
                <a:ext cx="283" cy="245"/>
                <a:chOff x="4560" y="12280"/>
                <a:chExt cx="480" cy="460"/>
              </a:xfrm>
            </p:grpSpPr>
            <p:sp>
              <p:nvSpPr>
                <p:cNvPr id="140348" name="Rectangle 60"/>
                <p:cNvSpPr>
                  <a:spLocks noChangeArrowheads="1"/>
                </p:cNvSpPr>
                <p:nvPr/>
              </p:nvSpPr>
              <p:spPr bwMode="auto">
                <a:xfrm>
                  <a:off x="4700" y="12460"/>
                  <a:ext cx="160" cy="16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0349" name="Text Box 61"/>
                <p:cNvSpPr txBox="1">
                  <a:spLocks noChangeArrowheads="1"/>
                </p:cNvSpPr>
                <p:nvPr/>
              </p:nvSpPr>
              <p:spPr bwMode="auto">
                <a:xfrm>
                  <a:off x="4560" y="12280"/>
                  <a:ext cx="480" cy="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H</a:t>
                  </a:r>
                </a:p>
              </p:txBody>
            </p:sp>
          </p:grpSp>
          <p:sp>
            <p:nvSpPr>
              <p:cNvPr id="140350" name="Line 62"/>
              <p:cNvSpPr>
                <a:spLocks noChangeShapeType="1"/>
              </p:cNvSpPr>
              <p:nvPr/>
            </p:nvSpPr>
            <p:spPr bwMode="auto">
              <a:xfrm>
                <a:off x="1009" y="586"/>
                <a:ext cx="236" cy="266"/>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0351" name="Oval 63"/>
              <p:cNvSpPr>
                <a:spLocks noChangeArrowheads="1"/>
              </p:cNvSpPr>
              <p:nvPr/>
            </p:nvSpPr>
            <p:spPr bwMode="auto">
              <a:xfrm>
                <a:off x="432" y="576"/>
                <a:ext cx="354" cy="479"/>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0352" name="Line 64"/>
              <p:cNvSpPr>
                <a:spLocks noChangeShapeType="1"/>
              </p:cNvSpPr>
              <p:nvPr/>
            </p:nvSpPr>
            <p:spPr bwMode="auto">
              <a:xfrm>
                <a:off x="1245" y="1107"/>
                <a:ext cx="95" cy="53"/>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0353" name="Line 65"/>
              <p:cNvSpPr>
                <a:spLocks noChangeShapeType="1"/>
              </p:cNvSpPr>
              <p:nvPr/>
            </p:nvSpPr>
            <p:spPr bwMode="auto">
              <a:xfrm flipV="1">
                <a:off x="1248" y="840"/>
                <a:ext cx="0" cy="384"/>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0354" name="Line 66"/>
              <p:cNvSpPr>
                <a:spLocks noChangeShapeType="1"/>
              </p:cNvSpPr>
              <p:nvPr/>
            </p:nvSpPr>
            <p:spPr bwMode="auto">
              <a:xfrm>
                <a:off x="1896" y="1432"/>
                <a:ext cx="360" cy="200"/>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nvGrpSpPr>
              <p:cNvPr id="140355" name="Group 67"/>
              <p:cNvGrpSpPr>
                <a:grpSpLocks/>
              </p:cNvGrpSpPr>
              <p:nvPr/>
            </p:nvGrpSpPr>
            <p:grpSpPr bwMode="auto">
              <a:xfrm>
                <a:off x="480" y="288"/>
                <a:ext cx="627" cy="545"/>
                <a:chOff x="480" y="288"/>
                <a:chExt cx="627" cy="545"/>
              </a:xfrm>
            </p:grpSpPr>
            <p:sp>
              <p:nvSpPr>
                <p:cNvPr id="140356" name="Rectangle 68"/>
                <p:cNvSpPr>
                  <a:spLocks noChangeArrowheads="1"/>
                </p:cNvSpPr>
                <p:nvPr/>
              </p:nvSpPr>
              <p:spPr bwMode="auto">
                <a:xfrm>
                  <a:off x="507" y="488"/>
                  <a:ext cx="600" cy="91"/>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0357" name="Text Box 69"/>
                <p:cNvSpPr txBox="1">
                  <a:spLocks noChangeArrowheads="1"/>
                </p:cNvSpPr>
                <p:nvPr/>
              </p:nvSpPr>
              <p:spPr bwMode="auto">
                <a:xfrm>
                  <a:off x="480" y="288"/>
                  <a:ext cx="624" cy="5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a:solidFill>
                        <a:srgbClr val="FF0000"/>
                      </a:solidFill>
                    </a:rPr>
                    <a:t>Electric </a:t>
                  </a:r>
                </a:p>
                <a:p>
                  <a:pPr algn="just" eaLnBrk="0" hangingPunct="0"/>
                  <a:r>
                    <a:rPr lang="en-US" altLang="zh-CN" sz="1600">
                      <a:solidFill>
                        <a:srgbClr val="FF0000"/>
                      </a:solidFill>
                    </a:rPr>
                    <a:t>current</a:t>
                  </a:r>
                </a:p>
                <a:p>
                  <a:pPr algn="just" eaLnBrk="0" hangingPunct="0"/>
                  <a:r>
                    <a:rPr lang="en-US" altLang="zh-CN" sz="1600">
                      <a:solidFill>
                        <a:srgbClr val="FF0000"/>
                      </a:solidFill>
                    </a:rPr>
                    <a:t>element</a:t>
                  </a:r>
                </a:p>
              </p:txBody>
            </p:sp>
          </p:grpSp>
        </p:grpSp>
      </p:grpSp>
      <p:sp>
        <p:nvSpPr>
          <p:cNvPr id="140358" name="AutoShape 70">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40359" name="AutoShape 71">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72" name="文本框 71"/>
          <p:cNvSpPr txBox="1"/>
          <p:nvPr/>
        </p:nvSpPr>
        <p:spPr>
          <a:xfrm>
            <a:off x="0" y="733426"/>
            <a:ext cx="1655764" cy="461665"/>
          </a:xfrm>
          <a:prstGeom prst="rect">
            <a:avLst/>
          </a:prstGeom>
          <a:noFill/>
        </p:spPr>
        <p:txBody>
          <a:bodyPr wrap="square" rtlCol="0">
            <a:spAutoFit/>
          </a:bodyPr>
          <a:lstStyle/>
          <a:p>
            <a:r>
              <a:rPr lang="en-US" altLang="zh-CN" sz="2400" b="1" i="1" dirty="0" smtClean="0">
                <a:solidFill>
                  <a:schemeClr val="bg1"/>
                </a:solidFill>
              </a:rPr>
              <a:t>Directivity</a:t>
            </a:r>
            <a:endParaRPr lang="zh-CN" altLang="en-US" sz="2400" b="1" i="1" dirty="0">
              <a:solidFill>
                <a:schemeClr val="bg1"/>
              </a:solidFill>
            </a:endParaRPr>
          </a:p>
        </p:txBody>
      </p:sp>
    </p:spTree>
    <p:extLst>
      <p:ext uri="{BB962C8B-B14F-4D97-AF65-F5344CB8AC3E}">
        <p14:creationId xmlns:p14="http://schemas.microsoft.com/office/powerpoint/2010/main" val="40241050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403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40290"/>
                                        </p:tgtEl>
                                        <p:attrNameLst>
                                          <p:attrName>style.visibility</p:attrName>
                                        </p:attrNameLst>
                                      </p:cBhvr>
                                      <p:to>
                                        <p:strVal val="visible"/>
                                      </p:to>
                                    </p:set>
                                    <p:anim calcmode="lin" valueType="num">
                                      <p:cBhvr additive="base">
                                        <p:cTn id="11" dur="500" fill="hold"/>
                                        <p:tgtEl>
                                          <p:spTgt spid="140290"/>
                                        </p:tgtEl>
                                        <p:attrNameLst>
                                          <p:attrName>ppt_x</p:attrName>
                                        </p:attrNameLst>
                                      </p:cBhvr>
                                      <p:tavLst>
                                        <p:tav tm="0">
                                          <p:val>
                                            <p:strVal val="#ppt_x"/>
                                          </p:val>
                                        </p:tav>
                                        <p:tav tm="100000">
                                          <p:val>
                                            <p:strVal val="#ppt_x"/>
                                          </p:val>
                                        </p:tav>
                                      </p:tavLst>
                                    </p:anim>
                                    <p:anim calcmode="lin" valueType="num">
                                      <p:cBhvr additive="base">
                                        <p:cTn id="12" dur="500" fill="hold"/>
                                        <p:tgtEl>
                                          <p:spTgt spid="140290"/>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14029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40291"/>
                                        </p:tgtEl>
                                        <p:attrNameLst>
                                          <p:attrName>style.visibility</p:attrName>
                                        </p:attrNameLst>
                                      </p:cBhvr>
                                      <p:to>
                                        <p:strVal val="visible"/>
                                      </p:to>
                                    </p:set>
                                    <p:anim calcmode="lin" valueType="num">
                                      <p:cBhvr additive="base">
                                        <p:cTn id="21" dur="500" fill="hold"/>
                                        <p:tgtEl>
                                          <p:spTgt spid="140291"/>
                                        </p:tgtEl>
                                        <p:attrNameLst>
                                          <p:attrName>ppt_x</p:attrName>
                                        </p:attrNameLst>
                                      </p:cBhvr>
                                      <p:tavLst>
                                        <p:tav tm="0">
                                          <p:val>
                                            <p:strVal val="#ppt_x"/>
                                          </p:val>
                                        </p:tav>
                                        <p:tav tm="100000">
                                          <p:val>
                                            <p:strVal val="#ppt_x"/>
                                          </p:val>
                                        </p:tav>
                                      </p:tavLst>
                                    </p:anim>
                                    <p:anim calcmode="lin" valueType="num">
                                      <p:cBhvr additive="base">
                                        <p:cTn id="22" dur="500" fill="hold"/>
                                        <p:tgtEl>
                                          <p:spTgt spid="1402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0" grpId="0" autoUpdateAnimBg="0"/>
      <p:bldP spid="140291"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314" name="Group 2"/>
          <p:cNvGrpSpPr>
            <a:grpSpLocks/>
          </p:cNvGrpSpPr>
          <p:nvPr/>
        </p:nvGrpSpPr>
        <p:grpSpPr bwMode="auto">
          <a:xfrm>
            <a:off x="3352800" y="2057400"/>
            <a:ext cx="6324600" cy="2590800"/>
            <a:chOff x="1152" y="1296"/>
            <a:chExt cx="3984" cy="1632"/>
          </a:xfrm>
        </p:grpSpPr>
        <p:sp>
          <p:nvSpPr>
            <p:cNvPr id="141315" name="Rectangle 3"/>
            <p:cNvSpPr>
              <a:spLocks noChangeArrowheads="1"/>
            </p:cNvSpPr>
            <p:nvPr/>
          </p:nvSpPr>
          <p:spPr bwMode="auto">
            <a:xfrm>
              <a:off x="1152" y="1972"/>
              <a:ext cx="116" cy="23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141316" name="Group 4"/>
            <p:cNvGrpSpPr>
              <a:grpSpLocks/>
            </p:cNvGrpSpPr>
            <p:nvPr/>
          </p:nvGrpSpPr>
          <p:grpSpPr bwMode="auto">
            <a:xfrm>
              <a:off x="1200" y="1296"/>
              <a:ext cx="3936" cy="1632"/>
              <a:chOff x="1200" y="1296"/>
              <a:chExt cx="3936" cy="1632"/>
            </a:xfrm>
          </p:grpSpPr>
          <p:grpSp>
            <p:nvGrpSpPr>
              <p:cNvPr id="141317" name="Group 5"/>
              <p:cNvGrpSpPr>
                <a:grpSpLocks/>
              </p:cNvGrpSpPr>
              <p:nvPr/>
            </p:nvGrpSpPr>
            <p:grpSpPr bwMode="auto">
              <a:xfrm>
                <a:off x="1200" y="1296"/>
                <a:ext cx="3936" cy="1632"/>
                <a:chOff x="1200" y="1296"/>
                <a:chExt cx="3936" cy="1632"/>
              </a:xfrm>
            </p:grpSpPr>
            <p:sp>
              <p:nvSpPr>
                <p:cNvPr id="141318" name="Text Box 6"/>
                <p:cNvSpPr txBox="1">
                  <a:spLocks noChangeArrowheads="1"/>
                </p:cNvSpPr>
                <p:nvPr/>
              </p:nvSpPr>
              <p:spPr bwMode="auto">
                <a:xfrm>
                  <a:off x="3312" y="2317"/>
                  <a:ext cx="409" cy="6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endParaRPr lang="zh-CN" altLang="en-US" sz="1600" baseline="-25000">
                    <a:latin typeface="Times New Roman" panose="02020603050405020304" pitchFamily="18" charset="0"/>
                  </a:endParaRPr>
                </a:p>
              </p:txBody>
            </p:sp>
            <p:sp>
              <p:nvSpPr>
                <p:cNvPr id="141319" name="Text Box 7"/>
                <p:cNvSpPr txBox="1">
                  <a:spLocks noChangeArrowheads="1"/>
                </p:cNvSpPr>
                <p:nvPr/>
              </p:nvSpPr>
              <p:spPr bwMode="auto">
                <a:xfrm>
                  <a:off x="3324" y="1337"/>
                  <a:ext cx="408" cy="6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endParaRPr lang="zh-CN" altLang="en-US" sz="1600" baseline="-25000">
                    <a:latin typeface="Times New Roman" panose="02020603050405020304" pitchFamily="18" charset="0"/>
                  </a:endParaRPr>
                </a:p>
              </p:txBody>
            </p:sp>
            <p:sp>
              <p:nvSpPr>
                <p:cNvPr id="141320" name="Line 8"/>
                <p:cNvSpPr>
                  <a:spLocks noChangeShapeType="1"/>
                </p:cNvSpPr>
                <p:nvPr/>
              </p:nvSpPr>
              <p:spPr bwMode="auto">
                <a:xfrm>
                  <a:off x="1663" y="2090"/>
                  <a:ext cx="2711"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1321" name="Line 9"/>
                <p:cNvSpPr>
                  <a:spLocks noChangeShapeType="1"/>
                </p:cNvSpPr>
                <p:nvPr/>
              </p:nvSpPr>
              <p:spPr bwMode="auto">
                <a:xfrm flipV="1">
                  <a:off x="2332" y="1595"/>
                  <a:ext cx="611" cy="495"/>
                </a:xfrm>
                <a:prstGeom prst="line">
                  <a:avLst/>
                </a:prstGeom>
                <a:noFill/>
                <a:ln w="9525">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1322" name="Line 10"/>
                <p:cNvSpPr>
                  <a:spLocks noChangeShapeType="1"/>
                </p:cNvSpPr>
                <p:nvPr/>
              </p:nvSpPr>
              <p:spPr bwMode="auto">
                <a:xfrm>
                  <a:off x="2332" y="1379"/>
                  <a:ext cx="0" cy="1413"/>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1323" name="Line 11"/>
                <p:cNvSpPr>
                  <a:spLocks noChangeShapeType="1"/>
                </p:cNvSpPr>
                <p:nvPr/>
              </p:nvSpPr>
              <p:spPr bwMode="auto">
                <a:xfrm rot="5400000" flipV="1">
                  <a:off x="2406" y="2038"/>
                  <a:ext cx="485" cy="612"/>
                </a:xfrm>
                <a:prstGeom prst="line">
                  <a:avLst/>
                </a:prstGeom>
                <a:noFill/>
                <a:ln w="9525">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141324" name="Group 12"/>
                <p:cNvGrpSpPr>
                  <a:grpSpLocks/>
                </p:cNvGrpSpPr>
                <p:nvPr/>
              </p:nvGrpSpPr>
              <p:grpSpPr bwMode="auto">
                <a:xfrm>
                  <a:off x="2332" y="1748"/>
                  <a:ext cx="1599" cy="684"/>
                  <a:chOff x="1958" y="10171"/>
                  <a:chExt cx="2773" cy="1326"/>
                </a:xfrm>
              </p:grpSpPr>
              <p:sp>
                <p:nvSpPr>
                  <p:cNvPr id="141325" name="Freeform 13"/>
                  <p:cNvSpPr>
                    <a:spLocks/>
                  </p:cNvSpPr>
                  <p:nvPr/>
                </p:nvSpPr>
                <p:spPr bwMode="auto">
                  <a:xfrm>
                    <a:off x="1958" y="10171"/>
                    <a:ext cx="2773" cy="663"/>
                  </a:xfrm>
                  <a:custGeom>
                    <a:avLst/>
                    <a:gdLst>
                      <a:gd name="T0" fmla="*/ 0 w 2773"/>
                      <a:gd name="T1" fmla="*/ 663 h 663"/>
                      <a:gd name="T2" fmla="*/ 380 w 2773"/>
                      <a:gd name="T3" fmla="*/ 363 h 663"/>
                      <a:gd name="T4" fmla="*/ 820 w 2773"/>
                      <a:gd name="T5" fmla="*/ 143 h 663"/>
                      <a:gd name="T6" fmla="*/ 1260 w 2773"/>
                      <a:gd name="T7" fmla="*/ 23 h 663"/>
                      <a:gd name="T8" fmla="*/ 1700 w 2773"/>
                      <a:gd name="T9" fmla="*/ 3 h 663"/>
                      <a:gd name="T10" fmla="*/ 2160 w 2773"/>
                      <a:gd name="T11" fmla="*/ 43 h 663"/>
                      <a:gd name="T12" fmla="*/ 2520 w 2773"/>
                      <a:gd name="T13" fmla="*/ 203 h 663"/>
                      <a:gd name="T14" fmla="*/ 2680 w 2773"/>
                      <a:gd name="T15" fmla="*/ 383 h 663"/>
                      <a:gd name="T16" fmla="*/ 2760 w 2773"/>
                      <a:gd name="T17" fmla="*/ 563 h 663"/>
                      <a:gd name="T18" fmla="*/ 2760 w 2773"/>
                      <a:gd name="T19" fmla="*/ 663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73" h="663">
                        <a:moveTo>
                          <a:pt x="0" y="663"/>
                        </a:moveTo>
                        <a:cubicBezTo>
                          <a:pt x="121" y="556"/>
                          <a:pt x="243" y="450"/>
                          <a:pt x="380" y="363"/>
                        </a:cubicBezTo>
                        <a:cubicBezTo>
                          <a:pt x="517" y="276"/>
                          <a:pt x="673" y="200"/>
                          <a:pt x="820" y="143"/>
                        </a:cubicBezTo>
                        <a:cubicBezTo>
                          <a:pt x="967" y="86"/>
                          <a:pt x="1113" y="46"/>
                          <a:pt x="1260" y="23"/>
                        </a:cubicBezTo>
                        <a:cubicBezTo>
                          <a:pt x="1407" y="0"/>
                          <a:pt x="1550" y="0"/>
                          <a:pt x="1700" y="3"/>
                        </a:cubicBezTo>
                        <a:cubicBezTo>
                          <a:pt x="1850" y="6"/>
                          <a:pt x="2023" y="10"/>
                          <a:pt x="2160" y="43"/>
                        </a:cubicBezTo>
                        <a:cubicBezTo>
                          <a:pt x="2297" y="76"/>
                          <a:pt x="2433" y="146"/>
                          <a:pt x="2520" y="203"/>
                        </a:cubicBezTo>
                        <a:cubicBezTo>
                          <a:pt x="2607" y="260"/>
                          <a:pt x="2640" y="323"/>
                          <a:pt x="2680" y="383"/>
                        </a:cubicBezTo>
                        <a:cubicBezTo>
                          <a:pt x="2720" y="443"/>
                          <a:pt x="2747" y="516"/>
                          <a:pt x="2760" y="563"/>
                        </a:cubicBezTo>
                        <a:cubicBezTo>
                          <a:pt x="2773" y="610"/>
                          <a:pt x="2766" y="636"/>
                          <a:pt x="2760" y="663"/>
                        </a:cubicBezTo>
                      </a:path>
                    </a:pathLst>
                  </a:custGeom>
                  <a:noFill/>
                  <a:ln w="28575" cap="flat" cmpd="sng">
                    <a:solidFill>
                      <a:srgbClr val="3333FF"/>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1326" name="Freeform 14"/>
                  <p:cNvSpPr>
                    <a:spLocks/>
                  </p:cNvSpPr>
                  <p:nvPr/>
                </p:nvSpPr>
                <p:spPr bwMode="auto">
                  <a:xfrm flipV="1">
                    <a:off x="1958" y="10834"/>
                    <a:ext cx="2773" cy="663"/>
                  </a:xfrm>
                  <a:custGeom>
                    <a:avLst/>
                    <a:gdLst>
                      <a:gd name="T0" fmla="*/ 0 w 2773"/>
                      <a:gd name="T1" fmla="*/ 663 h 663"/>
                      <a:gd name="T2" fmla="*/ 380 w 2773"/>
                      <a:gd name="T3" fmla="*/ 363 h 663"/>
                      <a:gd name="T4" fmla="*/ 820 w 2773"/>
                      <a:gd name="T5" fmla="*/ 143 h 663"/>
                      <a:gd name="T6" fmla="*/ 1260 w 2773"/>
                      <a:gd name="T7" fmla="*/ 23 h 663"/>
                      <a:gd name="T8" fmla="*/ 1700 w 2773"/>
                      <a:gd name="T9" fmla="*/ 3 h 663"/>
                      <a:gd name="T10" fmla="*/ 2160 w 2773"/>
                      <a:gd name="T11" fmla="*/ 43 h 663"/>
                      <a:gd name="T12" fmla="*/ 2520 w 2773"/>
                      <a:gd name="T13" fmla="*/ 203 h 663"/>
                      <a:gd name="T14" fmla="*/ 2680 w 2773"/>
                      <a:gd name="T15" fmla="*/ 383 h 663"/>
                      <a:gd name="T16" fmla="*/ 2760 w 2773"/>
                      <a:gd name="T17" fmla="*/ 563 h 663"/>
                      <a:gd name="T18" fmla="*/ 2760 w 2773"/>
                      <a:gd name="T19" fmla="*/ 663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73" h="663">
                        <a:moveTo>
                          <a:pt x="0" y="663"/>
                        </a:moveTo>
                        <a:cubicBezTo>
                          <a:pt x="121" y="556"/>
                          <a:pt x="243" y="450"/>
                          <a:pt x="380" y="363"/>
                        </a:cubicBezTo>
                        <a:cubicBezTo>
                          <a:pt x="517" y="276"/>
                          <a:pt x="673" y="200"/>
                          <a:pt x="820" y="143"/>
                        </a:cubicBezTo>
                        <a:cubicBezTo>
                          <a:pt x="967" y="86"/>
                          <a:pt x="1113" y="46"/>
                          <a:pt x="1260" y="23"/>
                        </a:cubicBezTo>
                        <a:cubicBezTo>
                          <a:pt x="1407" y="0"/>
                          <a:pt x="1550" y="0"/>
                          <a:pt x="1700" y="3"/>
                        </a:cubicBezTo>
                        <a:cubicBezTo>
                          <a:pt x="1850" y="6"/>
                          <a:pt x="2023" y="10"/>
                          <a:pt x="2160" y="43"/>
                        </a:cubicBezTo>
                        <a:cubicBezTo>
                          <a:pt x="2297" y="76"/>
                          <a:pt x="2433" y="146"/>
                          <a:pt x="2520" y="203"/>
                        </a:cubicBezTo>
                        <a:cubicBezTo>
                          <a:pt x="2607" y="260"/>
                          <a:pt x="2640" y="323"/>
                          <a:pt x="2680" y="383"/>
                        </a:cubicBezTo>
                        <a:cubicBezTo>
                          <a:pt x="2720" y="443"/>
                          <a:pt x="2747" y="516"/>
                          <a:pt x="2760" y="563"/>
                        </a:cubicBezTo>
                        <a:cubicBezTo>
                          <a:pt x="2773" y="610"/>
                          <a:pt x="2766" y="636"/>
                          <a:pt x="2760" y="663"/>
                        </a:cubicBezTo>
                      </a:path>
                    </a:pathLst>
                  </a:custGeom>
                  <a:noFill/>
                  <a:ln w="28575" cap="flat" cmpd="sng">
                    <a:solidFill>
                      <a:srgbClr val="3333FF"/>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141327" name="Group 15"/>
                <p:cNvGrpSpPr>
                  <a:grpSpLocks/>
                </p:cNvGrpSpPr>
                <p:nvPr/>
              </p:nvGrpSpPr>
              <p:grpSpPr bwMode="auto">
                <a:xfrm rot="-3692107">
                  <a:off x="2207" y="1742"/>
                  <a:ext cx="554" cy="196"/>
                  <a:chOff x="1958" y="10171"/>
                  <a:chExt cx="2773" cy="1326"/>
                </a:xfrm>
              </p:grpSpPr>
              <p:sp>
                <p:nvSpPr>
                  <p:cNvPr id="141328" name="Freeform 16"/>
                  <p:cNvSpPr>
                    <a:spLocks/>
                  </p:cNvSpPr>
                  <p:nvPr/>
                </p:nvSpPr>
                <p:spPr bwMode="auto">
                  <a:xfrm>
                    <a:off x="1958" y="10171"/>
                    <a:ext cx="2773" cy="663"/>
                  </a:xfrm>
                  <a:custGeom>
                    <a:avLst/>
                    <a:gdLst>
                      <a:gd name="T0" fmla="*/ 0 w 2773"/>
                      <a:gd name="T1" fmla="*/ 663 h 663"/>
                      <a:gd name="T2" fmla="*/ 380 w 2773"/>
                      <a:gd name="T3" fmla="*/ 363 h 663"/>
                      <a:gd name="T4" fmla="*/ 820 w 2773"/>
                      <a:gd name="T5" fmla="*/ 143 h 663"/>
                      <a:gd name="T6" fmla="*/ 1260 w 2773"/>
                      <a:gd name="T7" fmla="*/ 23 h 663"/>
                      <a:gd name="T8" fmla="*/ 1700 w 2773"/>
                      <a:gd name="T9" fmla="*/ 3 h 663"/>
                      <a:gd name="T10" fmla="*/ 2160 w 2773"/>
                      <a:gd name="T11" fmla="*/ 43 h 663"/>
                      <a:gd name="T12" fmla="*/ 2520 w 2773"/>
                      <a:gd name="T13" fmla="*/ 203 h 663"/>
                      <a:gd name="T14" fmla="*/ 2680 w 2773"/>
                      <a:gd name="T15" fmla="*/ 383 h 663"/>
                      <a:gd name="T16" fmla="*/ 2760 w 2773"/>
                      <a:gd name="T17" fmla="*/ 563 h 663"/>
                      <a:gd name="T18" fmla="*/ 2760 w 2773"/>
                      <a:gd name="T19" fmla="*/ 663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73" h="663">
                        <a:moveTo>
                          <a:pt x="0" y="663"/>
                        </a:moveTo>
                        <a:cubicBezTo>
                          <a:pt x="121" y="556"/>
                          <a:pt x="243" y="450"/>
                          <a:pt x="380" y="363"/>
                        </a:cubicBezTo>
                        <a:cubicBezTo>
                          <a:pt x="517" y="276"/>
                          <a:pt x="673" y="200"/>
                          <a:pt x="820" y="143"/>
                        </a:cubicBezTo>
                        <a:cubicBezTo>
                          <a:pt x="967" y="86"/>
                          <a:pt x="1113" y="46"/>
                          <a:pt x="1260" y="23"/>
                        </a:cubicBezTo>
                        <a:cubicBezTo>
                          <a:pt x="1407" y="0"/>
                          <a:pt x="1550" y="0"/>
                          <a:pt x="1700" y="3"/>
                        </a:cubicBezTo>
                        <a:cubicBezTo>
                          <a:pt x="1850" y="6"/>
                          <a:pt x="2023" y="10"/>
                          <a:pt x="2160" y="43"/>
                        </a:cubicBezTo>
                        <a:cubicBezTo>
                          <a:pt x="2297" y="76"/>
                          <a:pt x="2433" y="146"/>
                          <a:pt x="2520" y="203"/>
                        </a:cubicBezTo>
                        <a:cubicBezTo>
                          <a:pt x="2607" y="260"/>
                          <a:pt x="2640" y="323"/>
                          <a:pt x="2680" y="383"/>
                        </a:cubicBezTo>
                        <a:cubicBezTo>
                          <a:pt x="2720" y="443"/>
                          <a:pt x="2747" y="516"/>
                          <a:pt x="2760" y="563"/>
                        </a:cubicBezTo>
                        <a:cubicBezTo>
                          <a:pt x="2773" y="610"/>
                          <a:pt x="2766" y="636"/>
                          <a:pt x="2760" y="663"/>
                        </a:cubicBezTo>
                      </a:path>
                    </a:pathLst>
                  </a:custGeom>
                  <a:noFill/>
                  <a:ln w="28575" cap="flat" cmpd="sng">
                    <a:solidFill>
                      <a:srgbClr val="3333FF"/>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1329" name="Freeform 17"/>
                  <p:cNvSpPr>
                    <a:spLocks/>
                  </p:cNvSpPr>
                  <p:nvPr/>
                </p:nvSpPr>
                <p:spPr bwMode="auto">
                  <a:xfrm flipV="1">
                    <a:off x="1958" y="10834"/>
                    <a:ext cx="2773" cy="663"/>
                  </a:xfrm>
                  <a:custGeom>
                    <a:avLst/>
                    <a:gdLst>
                      <a:gd name="T0" fmla="*/ 0 w 2773"/>
                      <a:gd name="T1" fmla="*/ 663 h 663"/>
                      <a:gd name="T2" fmla="*/ 380 w 2773"/>
                      <a:gd name="T3" fmla="*/ 363 h 663"/>
                      <a:gd name="T4" fmla="*/ 820 w 2773"/>
                      <a:gd name="T5" fmla="*/ 143 h 663"/>
                      <a:gd name="T6" fmla="*/ 1260 w 2773"/>
                      <a:gd name="T7" fmla="*/ 23 h 663"/>
                      <a:gd name="T8" fmla="*/ 1700 w 2773"/>
                      <a:gd name="T9" fmla="*/ 3 h 663"/>
                      <a:gd name="T10" fmla="*/ 2160 w 2773"/>
                      <a:gd name="T11" fmla="*/ 43 h 663"/>
                      <a:gd name="T12" fmla="*/ 2520 w 2773"/>
                      <a:gd name="T13" fmla="*/ 203 h 663"/>
                      <a:gd name="T14" fmla="*/ 2680 w 2773"/>
                      <a:gd name="T15" fmla="*/ 383 h 663"/>
                      <a:gd name="T16" fmla="*/ 2760 w 2773"/>
                      <a:gd name="T17" fmla="*/ 563 h 663"/>
                      <a:gd name="T18" fmla="*/ 2760 w 2773"/>
                      <a:gd name="T19" fmla="*/ 663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73" h="663">
                        <a:moveTo>
                          <a:pt x="0" y="663"/>
                        </a:moveTo>
                        <a:cubicBezTo>
                          <a:pt x="121" y="556"/>
                          <a:pt x="243" y="450"/>
                          <a:pt x="380" y="363"/>
                        </a:cubicBezTo>
                        <a:cubicBezTo>
                          <a:pt x="517" y="276"/>
                          <a:pt x="673" y="200"/>
                          <a:pt x="820" y="143"/>
                        </a:cubicBezTo>
                        <a:cubicBezTo>
                          <a:pt x="967" y="86"/>
                          <a:pt x="1113" y="46"/>
                          <a:pt x="1260" y="23"/>
                        </a:cubicBezTo>
                        <a:cubicBezTo>
                          <a:pt x="1407" y="0"/>
                          <a:pt x="1550" y="0"/>
                          <a:pt x="1700" y="3"/>
                        </a:cubicBezTo>
                        <a:cubicBezTo>
                          <a:pt x="1850" y="6"/>
                          <a:pt x="2023" y="10"/>
                          <a:pt x="2160" y="43"/>
                        </a:cubicBezTo>
                        <a:cubicBezTo>
                          <a:pt x="2297" y="76"/>
                          <a:pt x="2433" y="146"/>
                          <a:pt x="2520" y="203"/>
                        </a:cubicBezTo>
                        <a:cubicBezTo>
                          <a:pt x="2607" y="260"/>
                          <a:pt x="2640" y="323"/>
                          <a:pt x="2680" y="383"/>
                        </a:cubicBezTo>
                        <a:cubicBezTo>
                          <a:pt x="2720" y="443"/>
                          <a:pt x="2747" y="516"/>
                          <a:pt x="2760" y="563"/>
                        </a:cubicBezTo>
                        <a:cubicBezTo>
                          <a:pt x="2773" y="610"/>
                          <a:pt x="2766" y="636"/>
                          <a:pt x="2760" y="663"/>
                        </a:cubicBezTo>
                      </a:path>
                    </a:pathLst>
                  </a:custGeom>
                  <a:noFill/>
                  <a:ln w="28575" cap="flat" cmpd="sng">
                    <a:solidFill>
                      <a:srgbClr val="3333FF"/>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141330" name="Group 18"/>
                <p:cNvGrpSpPr>
                  <a:grpSpLocks/>
                </p:cNvGrpSpPr>
                <p:nvPr/>
              </p:nvGrpSpPr>
              <p:grpSpPr bwMode="auto">
                <a:xfrm rot="3692756">
                  <a:off x="2205" y="2241"/>
                  <a:ext cx="557" cy="196"/>
                  <a:chOff x="1958" y="10171"/>
                  <a:chExt cx="2773" cy="1326"/>
                </a:xfrm>
              </p:grpSpPr>
              <p:sp>
                <p:nvSpPr>
                  <p:cNvPr id="141331" name="Freeform 19"/>
                  <p:cNvSpPr>
                    <a:spLocks/>
                  </p:cNvSpPr>
                  <p:nvPr/>
                </p:nvSpPr>
                <p:spPr bwMode="auto">
                  <a:xfrm>
                    <a:off x="1958" y="10171"/>
                    <a:ext cx="2773" cy="663"/>
                  </a:xfrm>
                  <a:custGeom>
                    <a:avLst/>
                    <a:gdLst>
                      <a:gd name="T0" fmla="*/ 0 w 2773"/>
                      <a:gd name="T1" fmla="*/ 663 h 663"/>
                      <a:gd name="T2" fmla="*/ 380 w 2773"/>
                      <a:gd name="T3" fmla="*/ 363 h 663"/>
                      <a:gd name="T4" fmla="*/ 820 w 2773"/>
                      <a:gd name="T5" fmla="*/ 143 h 663"/>
                      <a:gd name="T6" fmla="*/ 1260 w 2773"/>
                      <a:gd name="T7" fmla="*/ 23 h 663"/>
                      <a:gd name="T8" fmla="*/ 1700 w 2773"/>
                      <a:gd name="T9" fmla="*/ 3 h 663"/>
                      <a:gd name="T10" fmla="*/ 2160 w 2773"/>
                      <a:gd name="T11" fmla="*/ 43 h 663"/>
                      <a:gd name="T12" fmla="*/ 2520 w 2773"/>
                      <a:gd name="T13" fmla="*/ 203 h 663"/>
                      <a:gd name="T14" fmla="*/ 2680 w 2773"/>
                      <a:gd name="T15" fmla="*/ 383 h 663"/>
                      <a:gd name="T16" fmla="*/ 2760 w 2773"/>
                      <a:gd name="T17" fmla="*/ 563 h 663"/>
                      <a:gd name="T18" fmla="*/ 2760 w 2773"/>
                      <a:gd name="T19" fmla="*/ 663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73" h="663">
                        <a:moveTo>
                          <a:pt x="0" y="663"/>
                        </a:moveTo>
                        <a:cubicBezTo>
                          <a:pt x="121" y="556"/>
                          <a:pt x="243" y="450"/>
                          <a:pt x="380" y="363"/>
                        </a:cubicBezTo>
                        <a:cubicBezTo>
                          <a:pt x="517" y="276"/>
                          <a:pt x="673" y="200"/>
                          <a:pt x="820" y="143"/>
                        </a:cubicBezTo>
                        <a:cubicBezTo>
                          <a:pt x="967" y="86"/>
                          <a:pt x="1113" y="46"/>
                          <a:pt x="1260" y="23"/>
                        </a:cubicBezTo>
                        <a:cubicBezTo>
                          <a:pt x="1407" y="0"/>
                          <a:pt x="1550" y="0"/>
                          <a:pt x="1700" y="3"/>
                        </a:cubicBezTo>
                        <a:cubicBezTo>
                          <a:pt x="1850" y="6"/>
                          <a:pt x="2023" y="10"/>
                          <a:pt x="2160" y="43"/>
                        </a:cubicBezTo>
                        <a:cubicBezTo>
                          <a:pt x="2297" y="76"/>
                          <a:pt x="2433" y="146"/>
                          <a:pt x="2520" y="203"/>
                        </a:cubicBezTo>
                        <a:cubicBezTo>
                          <a:pt x="2607" y="260"/>
                          <a:pt x="2640" y="323"/>
                          <a:pt x="2680" y="383"/>
                        </a:cubicBezTo>
                        <a:cubicBezTo>
                          <a:pt x="2720" y="443"/>
                          <a:pt x="2747" y="516"/>
                          <a:pt x="2760" y="563"/>
                        </a:cubicBezTo>
                        <a:cubicBezTo>
                          <a:pt x="2773" y="610"/>
                          <a:pt x="2766" y="636"/>
                          <a:pt x="2760" y="663"/>
                        </a:cubicBezTo>
                      </a:path>
                    </a:pathLst>
                  </a:custGeom>
                  <a:noFill/>
                  <a:ln w="28575" cap="flat" cmpd="sng">
                    <a:solidFill>
                      <a:srgbClr val="3333FF"/>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1332" name="Freeform 20"/>
                  <p:cNvSpPr>
                    <a:spLocks/>
                  </p:cNvSpPr>
                  <p:nvPr/>
                </p:nvSpPr>
                <p:spPr bwMode="auto">
                  <a:xfrm flipV="1">
                    <a:off x="1958" y="10834"/>
                    <a:ext cx="2773" cy="663"/>
                  </a:xfrm>
                  <a:custGeom>
                    <a:avLst/>
                    <a:gdLst>
                      <a:gd name="T0" fmla="*/ 0 w 2773"/>
                      <a:gd name="T1" fmla="*/ 663 h 663"/>
                      <a:gd name="T2" fmla="*/ 380 w 2773"/>
                      <a:gd name="T3" fmla="*/ 363 h 663"/>
                      <a:gd name="T4" fmla="*/ 820 w 2773"/>
                      <a:gd name="T5" fmla="*/ 143 h 663"/>
                      <a:gd name="T6" fmla="*/ 1260 w 2773"/>
                      <a:gd name="T7" fmla="*/ 23 h 663"/>
                      <a:gd name="T8" fmla="*/ 1700 w 2773"/>
                      <a:gd name="T9" fmla="*/ 3 h 663"/>
                      <a:gd name="T10" fmla="*/ 2160 w 2773"/>
                      <a:gd name="T11" fmla="*/ 43 h 663"/>
                      <a:gd name="T12" fmla="*/ 2520 w 2773"/>
                      <a:gd name="T13" fmla="*/ 203 h 663"/>
                      <a:gd name="T14" fmla="*/ 2680 w 2773"/>
                      <a:gd name="T15" fmla="*/ 383 h 663"/>
                      <a:gd name="T16" fmla="*/ 2760 w 2773"/>
                      <a:gd name="T17" fmla="*/ 563 h 663"/>
                      <a:gd name="T18" fmla="*/ 2760 w 2773"/>
                      <a:gd name="T19" fmla="*/ 663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73" h="663">
                        <a:moveTo>
                          <a:pt x="0" y="663"/>
                        </a:moveTo>
                        <a:cubicBezTo>
                          <a:pt x="121" y="556"/>
                          <a:pt x="243" y="450"/>
                          <a:pt x="380" y="363"/>
                        </a:cubicBezTo>
                        <a:cubicBezTo>
                          <a:pt x="517" y="276"/>
                          <a:pt x="673" y="200"/>
                          <a:pt x="820" y="143"/>
                        </a:cubicBezTo>
                        <a:cubicBezTo>
                          <a:pt x="967" y="86"/>
                          <a:pt x="1113" y="46"/>
                          <a:pt x="1260" y="23"/>
                        </a:cubicBezTo>
                        <a:cubicBezTo>
                          <a:pt x="1407" y="0"/>
                          <a:pt x="1550" y="0"/>
                          <a:pt x="1700" y="3"/>
                        </a:cubicBezTo>
                        <a:cubicBezTo>
                          <a:pt x="1850" y="6"/>
                          <a:pt x="2023" y="10"/>
                          <a:pt x="2160" y="43"/>
                        </a:cubicBezTo>
                        <a:cubicBezTo>
                          <a:pt x="2297" y="76"/>
                          <a:pt x="2433" y="146"/>
                          <a:pt x="2520" y="203"/>
                        </a:cubicBezTo>
                        <a:cubicBezTo>
                          <a:pt x="2607" y="260"/>
                          <a:pt x="2640" y="323"/>
                          <a:pt x="2680" y="383"/>
                        </a:cubicBezTo>
                        <a:cubicBezTo>
                          <a:pt x="2720" y="443"/>
                          <a:pt x="2747" y="516"/>
                          <a:pt x="2760" y="563"/>
                        </a:cubicBezTo>
                        <a:cubicBezTo>
                          <a:pt x="2773" y="610"/>
                          <a:pt x="2766" y="636"/>
                          <a:pt x="2760" y="663"/>
                        </a:cubicBezTo>
                      </a:path>
                    </a:pathLst>
                  </a:custGeom>
                  <a:noFill/>
                  <a:ln w="28575" cap="flat" cmpd="sng">
                    <a:solidFill>
                      <a:srgbClr val="3333FF"/>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141333" name="Group 21"/>
                <p:cNvGrpSpPr>
                  <a:grpSpLocks/>
                </p:cNvGrpSpPr>
                <p:nvPr/>
              </p:nvGrpSpPr>
              <p:grpSpPr bwMode="auto">
                <a:xfrm rot="7386541">
                  <a:off x="2000" y="2158"/>
                  <a:ext cx="413" cy="196"/>
                  <a:chOff x="1958" y="10171"/>
                  <a:chExt cx="2773" cy="1326"/>
                </a:xfrm>
              </p:grpSpPr>
              <p:sp>
                <p:nvSpPr>
                  <p:cNvPr id="141334" name="Freeform 22"/>
                  <p:cNvSpPr>
                    <a:spLocks/>
                  </p:cNvSpPr>
                  <p:nvPr/>
                </p:nvSpPr>
                <p:spPr bwMode="auto">
                  <a:xfrm>
                    <a:off x="1958" y="10171"/>
                    <a:ext cx="2773" cy="663"/>
                  </a:xfrm>
                  <a:custGeom>
                    <a:avLst/>
                    <a:gdLst>
                      <a:gd name="T0" fmla="*/ 0 w 2773"/>
                      <a:gd name="T1" fmla="*/ 663 h 663"/>
                      <a:gd name="T2" fmla="*/ 380 w 2773"/>
                      <a:gd name="T3" fmla="*/ 363 h 663"/>
                      <a:gd name="T4" fmla="*/ 820 w 2773"/>
                      <a:gd name="T5" fmla="*/ 143 h 663"/>
                      <a:gd name="T6" fmla="*/ 1260 w 2773"/>
                      <a:gd name="T7" fmla="*/ 23 h 663"/>
                      <a:gd name="T8" fmla="*/ 1700 w 2773"/>
                      <a:gd name="T9" fmla="*/ 3 h 663"/>
                      <a:gd name="T10" fmla="*/ 2160 w 2773"/>
                      <a:gd name="T11" fmla="*/ 43 h 663"/>
                      <a:gd name="T12" fmla="*/ 2520 w 2773"/>
                      <a:gd name="T13" fmla="*/ 203 h 663"/>
                      <a:gd name="T14" fmla="*/ 2680 w 2773"/>
                      <a:gd name="T15" fmla="*/ 383 h 663"/>
                      <a:gd name="T16" fmla="*/ 2760 w 2773"/>
                      <a:gd name="T17" fmla="*/ 563 h 663"/>
                      <a:gd name="T18" fmla="*/ 2760 w 2773"/>
                      <a:gd name="T19" fmla="*/ 663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73" h="663">
                        <a:moveTo>
                          <a:pt x="0" y="663"/>
                        </a:moveTo>
                        <a:cubicBezTo>
                          <a:pt x="121" y="556"/>
                          <a:pt x="243" y="450"/>
                          <a:pt x="380" y="363"/>
                        </a:cubicBezTo>
                        <a:cubicBezTo>
                          <a:pt x="517" y="276"/>
                          <a:pt x="673" y="200"/>
                          <a:pt x="820" y="143"/>
                        </a:cubicBezTo>
                        <a:cubicBezTo>
                          <a:pt x="967" y="86"/>
                          <a:pt x="1113" y="46"/>
                          <a:pt x="1260" y="23"/>
                        </a:cubicBezTo>
                        <a:cubicBezTo>
                          <a:pt x="1407" y="0"/>
                          <a:pt x="1550" y="0"/>
                          <a:pt x="1700" y="3"/>
                        </a:cubicBezTo>
                        <a:cubicBezTo>
                          <a:pt x="1850" y="6"/>
                          <a:pt x="2023" y="10"/>
                          <a:pt x="2160" y="43"/>
                        </a:cubicBezTo>
                        <a:cubicBezTo>
                          <a:pt x="2297" y="76"/>
                          <a:pt x="2433" y="146"/>
                          <a:pt x="2520" y="203"/>
                        </a:cubicBezTo>
                        <a:cubicBezTo>
                          <a:pt x="2607" y="260"/>
                          <a:pt x="2640" y="323"/>
                          <a:pt x="2680" y="383"/>
                        </a:cubicBezTo>
                        <a:cubicBezTo>
                          <a:pt x="2720" y="443"/>
                          <a:pt x="2747" y="516"/>
                          <a:pt x="2760" y="563"/>
                        </a:cubicBezTo>
                        <a:cubicBezTo>
                          <a:pt x="2773" y="610"/>
                          <a:pt x="2766" y="636"/>
                          <a:pt x="2760" y="663"/>
                        </a:cubicBezTo>
                      </a:path>
                    </a:pathLst>
                  </a:custGeom>
                  <a:noFill/>
                  <a:ln w="28575" cap="flat" cmpd="sng">
                    <a:solidFill>
                      <a:srgbClr val="3333FF"/>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1335" name="Freeform 23"/>
                  <p:cNvSpPr>
                    <a:spLocks/>
                  </p:cNvSpPr>
                  <p:nvPr/>
                </p:nvSpPr>
                <p:spPr bwMode="auto">
                  <a:xfrm flipV="1">
                    <a:off x="1958" y="10834"/>
                    <a:ext cx="2773" cy="663"/>
                  </a:xfrm>
                  <a:custGeom>
                    <a:avLst/>
                    <a:gdLst>
                      <a:gd name="T0" fmla="*/ 0 w 2773"/>
                      <a:gd name="T1" fmla="*/ 663 h 663"/>
                      <a:gd name="T2" fmla="*/ 380 w 2773"/>
                      <a:gd name="T3" fmla="*/ 363 h 663"/>
                      <a:gd name="T4" fmla="*/ 820 w 2773"/>
                      <a:gd name="T5" fmla="*/ 143 h 663"/>
                      <a:gd name="T6" fmla="*/ 1260 w 2773"/>
                      <a:gd name="T7" fmla="*/ 23 h 663"/>
                      <a:gd name="T8" fmla="*/ 1700 w 2773"/>
                      <a:gd name="T9" fmla="*/ 3 h 663"/>
                      <a:gd name="T10" fmla="*/ 2160 w 2773"/>
                      <a:gd name="T11" fmla="*/ 43 h 663"/>
                      <a:gd name="T12" fmla="*/ 2520 w 2773"/>
                      <a:gd name="T13" fmla="*/ 203 h 663"/>
                      <a:gd name="T14" fmla="*/ 2680 w 2773"/>
                      <a:gd name="T15" fmla="*/ 383 h 663"/>
                      <a:gd name="T16" fmla="*/ 2760 w 2773"/>
                      <a:gd name="T17" fmla="*/ 563 h 663"/>
                      <a:gd name="T18" fmla="*/ 2760 w 2773"/>
                      <a:gd name="T19" fmla="*/ 663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73" h="663">
                        <a:moveTo>
                          <a:pt x="0" y="663"/>
                        </a:moveTo>
                        <a:cubicBezTo>
                          <a:pt x="121" y="556"/>
                          <a:pt x="243" y="450"/>
                          <a:pt x="380" y="363"/>
                        </a:cubicBezTo>
                        <a:cubicBezTo>
                          <a:pt x="517" y="276"/>
                          <a:pt x="673" y="200"/>
                          <a:pt x="820" y="143"/>
                        </a:cubicBezTo>
                        <a:cubicBezTo>
                          <a:pt x="967" y="86"/>
                          <a:pt x="1113" y="46"/>
                          <a:pt x="1260" y="23"/>
                        </a:cubicBezTo>
                        <a:cubicBezTo>
                          <a:pt x="1407" y="0"/>
                          <a:pt x="1550" y="0"/>
                          <a:pt x="1700" y="3"/>
                        </a:cubicBezTo>
                        <a:cubicBezTo>
                          <a:pt x="1850" y="6"/>
                          <a:pt x="2023" y="10"/>
                          <a:pt x="2160" y="43"/>
                        </a:cubicBezTo>
                        <a:cubicBezTo>
                          <a:pt x="2297" y="76"/>
                          <a:pt x="2433" y="146"/>
                          <a:pt x="2520" y="203"/>
                        </a:cubicBezTo>
                        <a:cubicBezTo>
                          <a:pt x="2607" y="260"/>
                          <a:pt x="2640" y="323"/>
                          <a:pt x="2680" y="383"/>
                        </a:cubicBezTo>
                        <a:cubicBezTo>
                          <a:pt x="2720" y="443"/>
                          <a:pt x="2747" y="516"/>
                          <a:pt x="2760" y="563"/>
                        </a:cubicBezTo>
                        <a:cubicBezTo>
                          <a:pt x="2773" y="610"/>
                          <a:pt x="2766" y="636"/>
                          <a:pt x="2760" y="663"/>
                        </a:cubicBezTo>
                      </a:path>
                    </a:pathLst>
                  </a:custGeom>
                  <a:noFill/>
                  <a:ln w="28575" cap="flat" cmpd="sng">
                    <a:solidFill>
                      <a:srgbClr val="3333FF"/>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141336" name="Group 24"/>
                <p:cNvGrpSpPr>
                  <a:grpSpLocks/>
                </p:cNvGrpSpPr>
                <p:nvPr/>
              </p:nvGrpSpPr>
              <p:grpSpPr bwMode="auto">
                <a:xfrm rot="-7291731">
                  <a:off x="2005" y="1817"/>
                  <a:ext cx="412" cy="196"/>
                  <a:chOff x="1958" y="10171"/>
                  <a:chExt cx="2773" cy="1326"/>
                </a:xfrm>
              </p:grpSpPr>
              <p:sp>
                <p:nvSpPr>
                  <p:cNvPr id="141337" name="Freeform 25"/>
                  <p:cNvSpPr>
                    <a:spLocks/>
                  </p:cNvSpPr>
                  <p:nvPr/>
                </p:nvSpPr>
                <p:spPr bwMode="auto">
                  <a:xfrm>
                    <a:off x="1958" y="10171"/>
                    <a:ext cx="2773" cy="663"/>
                  </a:xfrm>
                  <a:custGeom>
                    <a:avLst/>
                    <a:gdLst>
                      <a:gd name="T0" fmla="*/ 0 w 2773"/>
                      <a:gd name="T1" fmla="*/ 663 h 663"/>
                      <a:gd name="T2" fmla="*/ 380 w 2773"/>
                      <a:gd name="T3" fmla="*/ 363 h 663"/>
                      <a:gd name="T4" fmla="*/ 820 w 2773"/>
                      <a:gd name="T5" fmla="*/ 143 h 663"/>
                      <a:gd name="T6" fmla="*/ 1260 w 2773"/>
                      <a:gd name="T7" fmla="*/ 23 h 663"/>
                      <a:gd name="T8" fmla="*/ 1700 w 2773"/>
                      <a:gd name="T9" fmla="*/ 3 h 663"/>
                      <a:gd name="T10" fmla="*/ 2160 w 2773"/>
                      <a:gd name="T11" fmla="*/ 43 h 663"/>
                      <a:gd name="T12" fmla="*/ 2520 w 2773"/>
                      <a:gd name="T13" fmla="*/ 203 h 663"/>
                      <a:gd name="T14" fmla="*/ 2680 w 2773"/>
                      <a:gd name="T15" fmla="*/ 383 h 663"/>
                      <a:gd name="T16" fmla="*/ 2760 w 2773"/>
                      <a:gd name="T17" fmla="*/ 563 h 663"/>
                      <a:gd name="T18" fmla="*/ 2760 w 2773"/>
                      <a:gd name="T19" fmla="*/ 663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73" h="663">
                        <a:moveTo>
                          <a:pt x="0" y="663"/>
                        </a:moveTo>
                        <a:cubicBezTo>
                          <a:pt x="121" y="556"/>
                          <a:pt x="243" y="450"/>
                          <a:pt x="380" y="363"/>
                        </a:cubicBezTo>
                        <a:cubicBezTo>
                          <a:pt x="517" y="276"/>
                          <a:pt x="673" y="200"/>
                          <a:pt x="820" y="143"/>
                        </a:cubicBezTo>
                        <a:cubicBezTo>
                          <a:pt x="967" y="86"/>
                          <a:pt x="1113" y="46"/>
                          <a:pt x="1260" y="23"/>
                        </a:cubicBezTo>
                        <a:cubicBezTo>
                          <a:pt x="1407" y="0"/>
                          <a:pt x="1550" y="0"/>
                          <a:pt x="1700" y="3"/>
                        </a:cubicBezTo>
                        <a:cubicBezTo>
                          <a:pt x="1850" y="6"/>
                          <a:pt x="2023" y="10"/>
                          <a:pt x="2160" y="43"/>
                        </a:cubicBezTo>
                        <a:cubicBezTo>
                          <a:pt x="2297" y="76"/>
                          <a:pt x="2433" y="146"/>
                          <a:pt x="2520" y="203"/>
                        </a:cubicBezTo>
                        <a:cubicBezTo>
                          <a:pt x="2607" y="260"/>
                          <a:pt x="2640" y="323"/>
                          <a:pt x="2680" y="383"/>
                        </a:cubicBezTo>
                        <a:cubicBezTo>
                          <a:pt x="2720" y="443"/>
                          <a:pt x="2747" y="516"/>
                          <a:pt x="2760" y="563"/>
                        </a:cubicBezTo>
                        <a:cubicBezTo>
                          <a:pt x="2773" y="610"/>
                          <a:pt x="2766" y="636"/>
                          <a:pt x="2760" y="663"/>
                        </a:cubicBezTo>
                      </a:path>
                    </a:pathLst>
                  </a:custGeom>
                  <a:noFill/>
                  <a:ln w="28575" cap="flat" cmpd="sng">
                    <a:solidFill>
                      <a:srgbClr val="3333FF"/>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1338" name="Freeform 26"/>
                  <p:cNvSpPr>
                    <a:spLocks/>
                  </p:cNvSpPr>
                  <p:nvPr/>
                </p:nvSpPr>
                <p:spPr bwMode="auto">
                  <a:xfrm flipV="1">
                    <a:off x="1958" y="10834"/>
                    <a:ext cx="2773" cy="663"/>
                  </a:xfrm>
                  <a:custGeom>
                    <a:avLst/>
                    <a:gdLst>
                      <a:gd name="T0" fmla="*/ 0 w 2773"/>
                      <a:gd name="T1" fmla="*/ 663 h 663"/>
                      <a:gd name="T2" fmla="*/ 380 w 2773"/>
                      <a:gd name="T3" fmla="*/ 363 h 663"/>
                      <a:gd name="T4" fmla="*/ 820 w 2773"/>
                      <a:gd name="T5" fmla="*/ 143 h 663"/>
                      <a:gd name="T6" fmla="*/ 1260 w 2773"/>
                      <a:gd name="T7" fmla="*/ 23 h 663"/>
                      <a:gd name="T8" fmla="*/ 1700 w 2773"/>
                      <a:gd name="T9" fmla="*/ 3 h 663"/>
                      <a:gd name="T10" fmla="*/ 2160 w 2773"/>
                      <a:gd name="T11" fmla="*/ 43 h 663"/>
                      <a:gd name="T12" fmla="*/ 2520 w 2773"/>
                      <a:gd name="T13" fmla="*/ 203 h 663"/>
                      <a:gd name="T14" fmla="*/ 2680 w 2773"/>
                      <a:gd name="T15" fmla="*/ 383 h 663"/>
                      <a:gd name="T16" fmla="*/ 2760 w 2773"/>
                      <a:gd name="T17" fmla="*/ 563 h 663"/>
                      <a:gd name="T18" fmla="*/ 2760 w 2773"/>
                      <a:gd name="T19" fmla="*/ 663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73" h="663">
                        <a:moveTo>
                          <a:pt x="0" y="663"/>
                        </a:moveTo>
                        <a:cubicBezTo>
                          <a:pt x="121" y="556"/>
                          <a:pt x="243" y="450"/>
                          <a:pt x="380" y="363"/>
                        </a:cubicBezTo>
                        <a:cubicBezTo>
                          <a:pt x="517" y="276"/>
                          <a:pt x="673" y="200"/>
                          <a:pt x="820" y="143"/>
                        </a:cubicBezTo>
                        <a:cubicBezTo>
                          <a:pt x="967" y="86"/>
                          <a:pt x="1113" y="46"/>
                          <a:pt x="1260" y="23"/>
                        </a:cubicBezTo>
                        <a:cubicBezTo>
                          <a:pt x="1407" y="0"/>
                          <a:pt x="1550" y="0"/>
                          <a:pt x="1700" y="3"/>
                        </a:cubicBezTo>
                        <a:cubicBezTo>
                          <a:pt x="1850" y="6"/>
                          <a:pt x="2023" y="10"/>
                          <a:pt x="2160" y="43"/>
                        </a:cubicBezTo>
                        <a:cubicBezTo>
                          <a:pt x="2297" y="76"/>
                          <a:pt x="2433" y="146"/>
                          <a:pt x="2520" y="203"/>
                        </a:cubicBezTo>
                        <a:cubicBezTo>
                          <a:pt x="2607" y="260"/>
                          <a:pt x="2640" y="323"/>
                          <a:pt x="2680" y="383"/>
                        </a:cubicBezTo>
                        <a:cubicBezTo>
                          <a:pt x="2720" y="443"/>
                          <a:pt x="2747" y="516"/>
                          <a:pt x="2760" y="563"/>
                        </a:cubicBezTo>
                        <a:cubicBezTo>
                          <a:pt x="2773" y="610"/>
                          <a:pt x="2766" y="636"/>
                          <a:pt x="2760" y="663"/>
                        </a:cubicBezTo>
                      </a:path>
                    </a:pathLst>
                  </a:custGeom>
                  <a:noFill/>
                  <a:ln w="28575" cap="flat" cmpd="sng">
                    <a:solidFill>
                      <a:srgbClr val="3333FF"/>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141339" name="Group 27"/>
                <p:cNvGrpSpPr>
                  <a:grpSpLocks/>
                </p:cNvGrpSpPr>
                <p:nvPr/>
              </p:nvGrpSpPr>
              <p:grpSpPr bwMode="auto">
                <a:xfrm rot="10747187">
                  <a:off x="1871" y="2039"/>
                  <a:ext cx="461" cy="93"/>
                  <a:chOff x="1958" y="10171"/>
                  <a:chExt cx="2773" cy="1326"/>
                </a:xfrm>
              </p:grpSpPr>
              <p:sp>
                <p:nvSpPr>
                  <p:cNvPr id="141340" name="Freeform 28"/>
                  <p:cNvSpPr>
                    <a:spLocks/>
                  </p:cNvSpPr>
                  <p:nvPr/>
                </p:nvSpPr>
                <p:spPr bwMode="auto">
                  <a:xfrm>
                    <a:off x="1958" y="10171"/>
                    <a:ext cx="2773" cy="663"/>
                  </a:xfrm>
                  <a:custGeom>
                    <a:avLst/>
                    <a:gdLst>
                      <a:gd name="T0" fmla="*/ 0 w 2773"/>
                      <a:gd name="T1" fmla="*/ 663 h 663"/>
                      <a:gd name="T2" fmla="*/ 380 w 2773"/>
                      <a:gd name="T3" fmla="*/ 363 h 663"/>
                      <a:gd name="T4" fmla="*/ 820 w 2773"/>
                      <a:gd name="T5" fmla="*/ 143 h 663"/>
                      <a:gd name="T6" fmla="*/ 1260 w 2773"/>
                      <a:gd name="T7" fmla="*/ 23 h 663"/>
                      <a:gd name="T8" fmla="*/ 1700 w 2773"/>
                      <a:gd name="T9" fmla="*/ 3 h 663"/>
                      <a:gd name="T10" fmla="*/ 2160 w 2773"/>
                      <a:gd name="T11" fmla="*/ 43 h 663"/>
                      <a:gd name="T12" fmla="*/ 2520 w 2773"/>
                      <a:gd name="T13" fmla="*/ 203 h 663"/>
                      <a:gd name="T14" fmla="*/ 2680 w 2773"/>
                      <a:gd name="T15" fmla="*/ 383 h 663"/>
                      <a:gd name="T16" fmla="*/ 2760 w 2773"/>
                      <a:gd name="T17" fmla="*/ 563 h 663"/>
                      <a:gd name="T18" fmla="*/ 2760 w 2773"/>
                      <a:gd name="T19" fmla="*/ 663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73" h="663">
                        <a:moveTo>
                          <a:pt x="0" y="663"/>
                        </a:moveTo>
                        <a:cubicBezTo>
                          <a:pt x="121" y="556"/>
                          <a:pt x="243" y="450"/>
                          <a:pt x="380" y="363"/>
                        </a:cubicBezTo>
                        <a:cubicBezTo>
                          <a:pt x="517" y="276"/>
                          <a:pt x="673" y="200"/>
                          <a:pt x="820" y="143"/>
                        </a:cubicBezTo>
                        <a:cubicBezTo>
                          <a:pt x="967" y="86"/>
                          <a:pt x="1113" y="46"/>
                          <a:pt x="1260" y="23"/>
                        </a:cubicBezTo>
                        <a:cubicBezTo>
                          <a:pt x="1407" y="0"/>
                          <a:pt x="1550" y="0"/>
                          <a:pt x="1700" y="3"/>
                        </a:cubicBezTo>
                        <a:cubicBezTo>
                          <a:pt x="1850" y="6"/>
                          <a:pt x="2023" y="10"/>
                          <a:pt x="2160" y="43"/>
                        </a:cubicBezTo>
                        <a:cubicBezTo>
                          <a:pt x="2297" y="76"/>
                          <a:pt x="2433" y="146"/>
                          <a:pt x="2520" y="203"/>
                        </a:cubicBezTo>
                        <a:cubicBezTo>
                          <a:pt x="2607" y="260"/>
                          <a:pt x="2640" y="323"/>
                          <a:pt x="2680" y="383"/>
                        </a:cubicBezTo>
                        <a:cubicBezTo>
                          <a:pt x="2720" y="443"/>
                          <a:pt x="2747" y="516"/>
                          <a:pt x="2760" y="563"/>
                        </a:cubicBezTo>
                        <a:cubicBezTo>
                          <a:pt x="2773" y="610"/>
                          <a:pt x="2766" y="636"/>
                          <a:pt x="2760" y="663"/>
                        </a:cubicBezTo>
                      </a:path>
                    </a:pathLst>
                  </a:custGeom>
                  <a:noFill/>
                  <a:ln w="28575" cap="flat" cmpd="sng">
                    <a:solidFill>
                      <a:srgbClr val="3333FF"/>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1341" name="Freeform 29"/>
                  <p:cNvSpPr>
                    <a:spLocks/>
                  </p:cNvSpPr>
                  <p:nvPr/>
                </p:nvSpPr>
                <p:spPr bwMode="auto">
                  <a:xfrm flipV="1">
                    <a:off x="1958" y="10834"/>
                    <a:ext cx="2773" cy="663"/>
                  </a:xfrm>
                  <a:custGeom>
                    <a:avLst/>
                    <a:gdLst>
                      <a:gd name="T0" fmla="*/ 0 w 2773"/>
                      <a:gd name="T1" fmla="*/ 663 h 663"/>
                      <a:gd name="T2" fmla="*/ 380 w 2773"/>
                      <a:gd name="T3" fmla="*/ 363 h 663"/>
                      <a:gd name="T4" fmla="*/ 820 w 2773"/>
                      <a:gd name="T5" fmla="*/ 143 h 663"/>
                      <a:gd name="T6" fmla="*/ 1260 w 2773"/>
                      <a:gd name="T7" fmla="*/ 23 h 663"/>
                      <a:gd name="T8" fmla="*/ 1700 w 2773"/>
                      <a:gd name="T9" fmla="*/ 3 h 663"/>
                      <a:gd name="T10" fmla="*/ 2160 w 2773"/>
                      <a:gd name="T11" fmla="*/ 43 h 663"/>
                      <a:gd name="T12" fmla="*/ 2520 w 2773"/>
                      <a:gd name="T13" fmla="*/ 203 h 663"/>
                      <a:gd name="T14" fmla="*/ 2680 w 2773"/>
                      <a:gd name="T15" fmla="*/ 383 h 663"/>
                      <a:gd name="T16" fmla="*/ 2760 w 2773"/>
                      <a:gd name="T17" fmla="*/ 563 h 663"/>
                      <a:gd name="T18" fmla="*/ 2760 w 2773"/>
                      <a:gd name="T19" fmla="*/ 663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73" h="663">
                        <a:moveTo>
                          <a:pt x="0" y="663"/>
                        </a:moveTo>
                        <a:cubicBezTo>
                          <a:pt x="121" y="556"/>
                          <a:pt x="243" y="450"/>
                          <a:pt x="380" y="363"/>
                        </a:cubicBezTo>
                        <a:cubicBezTo>
                          <a:pt x="517" y="276"/>
                          <a:pt x="673" y="200"/>
                          <a:pt x="820" y="143"/>
                        </a:cubicBezTo>
                        <a:cubicBezTo>
                          <a:pt x="967" y="86"/>
                          <a:pt x="1113" y="46"/>
                          <a:pt x="1260" y="23"/>
                        </a:cubicBezTo>
                        <a:cubicBezTo>
                          <a:pt x="1407" y="0"/>
                          <a:pt x="1550" y="0"/>
                          <a:pt x="1700" y="3"/>
                        </a:cubicBezTo>
                        <a:cubicBezTo>
                          <a:pt x="1850" y="6"/>
                          <a:pt x="2023" y="10"/>
                          <a:pt x="2160" y="43"/>
                        </a:cubicBezTo>
                        <a:cubicBezTo>
                          <a:pt x="2297" y="76"/>
                          <a:pt x="2433" y="146"/>
                          <a:pt x="2520" y="203"/>
                        </a:cubicBezTo>
                        <a:cubicBezTo>
                          <a:pt x="2607" y="260"/>
                          <a:pt x="2640" y="323"/>
                          <a:pt x="2680" y="383"/>
                        </a:cubicBezTo>
                        <a:cubicBezTo>
                          <a:pt x="2720" y="443"/>
                          <a:pt x="2747" y="516"/>
                          <a:pt x="2760" y="563"/>
                        </a:cubicBezTo>
                        <a:cubicBezTo>
                          <a:pt x="2773" y="610"/>
                          <a:pt x="2766" y="636"/>
                          <a:pt x="2760" y="663"/>
                        </a:cubicBezTo>
                      </a:path>
                    </a:pathLst>
                  </a:custGeom>
                  <a:noFill/>
                  <a:ln w="28575" cap="flat" cmpd="sng">
                    <a:solidFill>
                      <a:srgbClr val="3333FF"/>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41342" name="Text Box 30"/>
                <p:cNvSpPr txBox="1">
                  <a:spLocks noChangeArrowheads="1"/>
                </p:cNvSpPr>
                <p:nvPr/>
              </p:nvSpPr>
              <p:spPr bwMode="auto">
                <a:xfrm>
                  <a:off x="3912" y="1905"/>
                  <a:ext cx="1224" cy="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a:solidFill>
                        <a:srgbClr val="FF0000"/>
                      </a:solidFill>
                    </a:rPr>
                    <a:t>Major Direction</a:t>
                  </a:r>
                </a:p>
              </p:txBody>
            </p:sp>
            <p:sp>
              <p:nvSpPr>
                <p:cNvPr id="141343" name="Text Box 31"/>
                <p:cNvSpPr txBox="1">
                  <a:spLocks noChangeArrowheads="1"/>
                </p:cNvSpPr>
                <p:nvPr/>
              </p:nvSpPr>
              <p:spPr bwMode="auto">
                <a:xfrm>
                  <a:off x="3889" y="1616"/>
                  <a:ext cx="767" cy="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a:solidFill>
                        <a:srgbClr val="FF0000"/>
                      </a:solidFill>
                    </a:rPr>
                    <a:t>Main Lobe</a:t>
                  </a:r>
                </a:p>
              </p:txBody>
            </p:sp>
            <p:sp>
              <p:nvSpPr>
                <p:cNvPr id="141344" name="Text Box 32"/>
                <p:cNvSpPr txBox="1">
                  <a:spLocks noChangeArrowheads="1"/>
                </p:cNvSpPr>
                <p:nvPr/>
              </p:nvSpPr>
              <p:spPr bwMode="auto">
                <a:xfrm>
                  <a:off x="1200" y="1812"/>
                  <a:ext cx="797" cy="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a:solidFill>
                        <a:srgbClr val="FF0000"/>
                      </a:solidFill>
                    </a:rPr>
                    <a:t>Back Lobe</a:t>
                  </a:r>
                </a:p>
              </p:txBody>
            </p:sp>
            <p:sp>
              <p:nvSpPr>
                <p:cNvPr id="141345" name="Text Box 33"/>
                <p:cNvSpPr txBox="1">
                  <a:spLocks noChangeArrowheads="1"/>
                </p:cNvSpPr>
                <p:nvPr/>
              </p:nvSpPr>
              <p:spPr bwMode="auto">
                <a:xfrm>
                  <a:off x="1920" y="1296"/>
                  <a:ext cx="804" cy="227"/>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a:solidFill>
                        <a:srgbClr val="FF0000"/>
                      </a:solidFill>
                    </a:rPr>
                    <a:t>Side Lobe</a:t>
                  </a:r>
                </a:p>
              </p:txBody>
            </p:sp>
            <p:sp>
              <p:nvSpPr>
                <p:cNvPr id="141346" name="Text Box 34"/>
                <p:cNvSpPr txBox="1">
                  <a:spLocks noChangeArrowheads="1"/>
                </p:cNvSpPr>
                <p:nvPr/>
              </p:nvSpPr>
              <p:spPr bwMode="auto">
                <a:xfrm>
                  <a:off x="2770" y="1296"/>
                  <a:ext cx="638" cy="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a:solidFill>
                        <a:srgbClr val="FF0000"/>
                      </a:solidFill>
                    </a:rPr>
                    <a:t>Null</a:t>
                  </a:r>
                </a:p>
                <a:p>
                  <a:pPr algn="just" eaLnBrk="0" hangingPunct="0"/>
                  <a:r>
                    <a:rPr lang="en-US" altLang="zh-CN" sz="1600">
                      <a:solidFill>
                        <a:srgbClr val="FF0000"/>
                      </a:solidFill>
                    </a:rPr>
                    <a:t>Direction</a:t>
                  </a:r>
                </a:p>
              </p:txBody>
            </p:sp>
            <p:sp>
              <p:nvSpPr>
                <p:cNvPr id="141347" name="Text Box 35"/>
                <p:cNvSpPr txBox="1">
                  <a:spLocks noChangeArrowheads="1"/>
                </p:cNvSpPr>
                <p:nvPr/>
              </p:nvSpPr>
              <p:spPr bwMode="auto">
                <a:xfrm>
                  <a:off x="2782" y="2517"/>
                  <a:ext cx="722"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a:solidFill>
                        <a:srgbClr val="FF0000"/>
                      </a:solidFill>
                    </a:rPr>
                    <a:t>Null</a:t>
                  </a:r>
                </a:p>
                <a:p>
                  <a:pPr algn="just" eaLnBrk="0" hangingPunct="0"/>
                  <a:r>
                    <a:rPr lang="en-US" altLang="zh-CN" sz="1600">
                      <a:solidFill>
                        <a:srgbClr val="FF0000"/>
                      </a:solidFill>
                    </a:rPr>
                    <a:t>Direction</a:t>
                  </a:r>
                </a:p>
              </p:txBody>
            </p:sp>
            <p:sp>
              <p:nvSpPr>
                <p:cNvPr id="141348" name="Line 36"/>
                <p:cNvSpPr>
                  <a:spLocks noChangeShapeType="1"/>
                </p:cNvSpPr>
                <p:nvPr/>
              </p:nvSpPr>
              <p:spPr bwMode="auto">
                <a:xfrm>
                  <a:off x="1847" y="1967"/>
                  <a:ext cx="197" cy="113"/>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1349" name="Line 37"/>
                <p:cNvSpPr>
                  <a:spLocks noChangeShapeType="1"/>
                </p:cNvSpPr>
                <p:nvPr/>
              </p:nvSpPr>
              <p:spPr bwMode="auto">
                <a:xfrm>
                  <a:off x="2482" y="1492"/>
                  <a:ext cx="92" cy="175"/>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1350" name="Line 38"/>
                <p:cNvSpPr>
                  <a:spLocks noChangeShapeType="1"/>
                </p:cNvSpPr>
                <p:nvPr/>
              </p:nvSpPr>
              <p:spPr bwMode="auto">
                <a:xfrm flipV="1">
                  <a:off x="3681" y="1750"/>
                  <a:ext cx="277" cy="247"/>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1351" name="Text Box 39"/>
                <p:cNvSpPr txBox="1">
                  <a:spLocks noChangeArrowheads="1"/>
                </p:cNvSpPr>
                <p:nvPr/>
              </p:nvSpPr>
              <p:spPr bwMode="auto">
                <a:xfrm>
                  <a:off x="3866" y="2080"/>
                  <a:ext cx="288" cy="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a:latin typeface="Times New Roman" panose="02020603050405020304" pitchFamily="18" charset="0"/>
                    </a:rPr>
                    <a:t>1</a:t>
                  </a:r>
                </a:p>
              </p:txBody>
            </p:sp>
            <p:sp>
              <p:nvSpPr>
                <p:cNvPr id="141352" name="Oval 40"/>
                <p:cNvSpPr>
                  <a:spLocks noChangeArrowheads="1"/>
                </p:cNvSpPr>
                <p:nvPr/>
              </p:nvSpPr>
              <p:spPr bwMode="auto">
                <a:xfrm>
                  <a:off x="3405" y="1740"/>
                  <a:ext cx="34" cy="31"/>
                </a:xfrm>
                <a:prstGeom prst="ellipse">
                  <a:avLst/>
                </a:prstGeom>
                <a:solidFill>
                  <a:srgbClr val="000000"/>
                </a:solidFill>
                <a:ln w="9525">
                  <a:solidFill>
                    <a:srgbClr val="000000"/>
                  </a:solidFill>
                  <a:round/>
                  <a:headEn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1353" name="Oval 41"/>
                <p:cNvSpPr>
                  <a:spLocks noChangeArrowheads="1"/>
                </p:cNvSpPr>
                <p:nvPr/>
              </p:nvSpPr>
              <p:spPr bwMode="auto">
                <a:xfrm>
                  <a:off x="3405" y="2410"/>
                  <a:ext cx="34" cy="31"/>
                </a:xfrm>
                <a:prstGeom prst="ellipse">
                  <a:avLst/>
                </a:prstGeom>
                <a:solidFill>
                  <a:srgbClr val="000000"/>
                </a:solidFill>
                <a:ln w="9525">
                  <a:solidFill>
                    <a:srgbClr val="000000"/>
                  </a:solidFill>
                  <a:round/>
                  <a:headEn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1354" name="Oval 42"/>
                <p:cNvSpPr>
                  <a:spLocks noChangeArrowheads="1"/>
                </p:cNvSpPr>
                <p:nvPr/>
              </p:nvSpPr>
              <p:spPr bwMode="auto">
                <a:xfrm>
                  <a:off x="3912" y="2070"/>
                  <a:ext cx="35" cy="31"/>
                </a:xfrm>
                <a:prstGeom prst="ellipse">
                  <a:avLst/>
                </a:prstGeom>
                <a:solidFill>
                  <a:srgbClr val="000000"/>
                </a:solidFill>
                <a:ln w="9525">
                  <a:solidFill>
                    <a:srgbClr val="000000"/>
                  </a:solidFill>
                  <a:round/>
                  <a:headEn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41355" name="Line 43"/>
              <p:cNvSpPr>
                <a:spLocks noChangeShapeType="1"/>
              </p:cNvSpPr>
              <p:nvPr/>
            </p:nvSpPr>
            <p:spPr bwMode="auto">
              <a:xfrm flipH="1">
                <a:off x="2160" y="1488"/>
                <a:ext cx="48"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grpSp>
      <p:sp>
        <p:nvSpPr>
          <p:cNvPr id="141356" name="Text Box 44"/>
          <p:cNvSpPr txBox="1">
            <a:spLocks noChangeArrowheads="1"/>
          </p:cNvSpPr>
          <p:nvPr/>
        </p:nvSpPr>
        <p:spPr bwMode="auto">
          <a:xfrm>
            <a:off x="2362200" y="381001"/>
            <a:ext cx="7391400"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pPr>
            <a:r>
              <a:rPr kumimoji="1" lang="zh-CN" altLang="en-US" sz="2000">
                <a:solidFill>
                  <a:srgbClr val="000000"/>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The direction with the maximum radiation is called the </a:t>
            </a:r>
            <a:r>
              <a:rPr kumimoji="1" lang="en-US" altLang="zh-CN" sz="2000">
                <a:solidFill>
                  <a:srgbClr val="FF0000"/>
                </a:solidFill>
                <a:latin typeface="Times New Roman" panose="02020603050405020304" pitchFamily="18" charset="0"/>
              </a:rPr>
              <a:t>major direction</a:t>
            </a:r>
            <a:r>
              <a:rPr kumimoji="1" lang="en-US" altLang="zh-CN" sz="2000">
                <a:solidFill>
                  <a:srgbClr val="3333FF"/>
                </a:solidFill>
                <a:latin typeface="Times New Roman" panose="02020603050405020304" pitchFamily="18" charset="0"/>
              </a:rPr>
              <a:t>, and that without radiation is called a</a:t>
            </a:r>
            <a:r>
              <a:rPr kumimoji="1" lang="en-US" altLang="zh-CN" sz="2000">
                <a:solidFill>
                  <a:srgbClr val="FF0000"/>
                </a:solidFill>
                <a:latin typeface="Times New Roman" panose="02020603050405020304" pitchFamily="18" charset="0"/>
              </a:rPr>
              <a:t> null</a:t>
            </a:r>
            <a:r>
              <a:rPr kumimoji="1" lang="en-US" altLang="zh-CN" sz="2000">
                <a:solidFill>
                  <a:srgbClr val="3333FF"/>
                </a:solidFill>
                <a:latin typeface="Times New Roman" panose="02020603050405020304" pitchFamily="18" charset="0"/>
              </a:rPr>
              <a:t> </a:t>
            </a:r>
            <a:r>
              <a:rPr kumimoji="1" lang="en-US" altLang="zh-CN" sz="2000">
                <a:solidFill>
                  <a:srgbClr val="FF0000"/>
                </a:solidFill>
                <a:latin typeface="Times New Roman" panose="02020603050405020304" pitchFamily="18" charset="0"/>
              </a:rPr>
              <a:t>direction</a:t>
            </a:r>
            <a:r>
              <a:rPr kumimoji="1" lang="en-US" altLang="zh-CN" sz="2000">
                <a:solidFill>
                  <a:srgbClr val="3333FF"/>
                </a:solidFill>
                <a:latin typeface="Times New Roman" panose="02020603050405020304" pitchFamily="18" charset="0"/>
              </a:rPr>
              <a:t>. The radiation lobe containing the major direction is called the </a:t>
            </a:r>
            <a:r>
              <a:rPr kumimoji="1" lang="en-US" altLang="zh-CN" sz="2000">
                <a:solidFill>
                  <a:srgbClr val="FF0000"/>
                </a:solidFill>
                <a:latin typeface="Times New Roman" panose="02020603050405020304" pitchFamily="18" charset="0"/>
              </a:rPr>
              <a:t>main</a:t>
            </a:r>
            <a:r>
              <a:rPr kumimoji="1" lang="en-US" altLang="zh-CN" sz="2000">
                <a:solidFill>
                  <a:srgbClr val="3333FF"/>
                </a:solidFill>
                <a:latin typeface="Times New Roman" panose="02020603050405020304" pitchFamily="18" charset="0"/>
              </a:rPr>
              <a:t> </a:t>
            </a:r>
            <a:r>
              <a:rPr kumimoji="1" lang="en-US" altLang="zh-CN" sz="2000">
                <a:solidFill>
                  <a:srgbClr val="FF0000"/>
                </a:solidFill>
                <a:latin typeface="Times New Roman" panose="02020603050405020304" pitchFamily="18" charset="0"/>
              </a:rPr>
              <a:t>lobe</a:t>
            </a:r>
            <a:r>
              <a:rPr kumimoji="1" lang="en-US" altLang="zh-CN" sz="2000">
                <a:solidFill>
                  <a:srgbClr val="3333FF"/>
                </a:solidFill>
                <a:latin typeface="Times New Roman" panose="02020603050405020304" pitchFamily="18" charset="0"/>
              </a:rPr>
              <a:t>, and the others are called </a:t>
            </a:r>
            <a:r>
              <a:rPr kumimoji="1" lang="en-US" altLang="zh-CN" sz="2000">
                <a:solidFill>
                  <a:srgbClr val="FF0000"/>
                </a:solidFill>
                <a:latin typeface="Times New Roman" panose="02020603050405020304" pitchFamily="18" charset="0"/>
              </a:rPr>
              <a:t>side</a:t>
            </a:r>
            <a:r>
              <a:rPr kumimoji="1" lang="en-US" altLang="zh-CN" sz="2000">
                <a:solidFill>
                  <a:srgbClr val="3333FF"/>
                </a:solidFill>
                <a:latin typeface="Times New Roman" panose="02020603050405020304" pitchFamily="18" charset="0"/>
              </a:rPr>
              <a:t> </a:t>
            </a:r>
            <a:r>
              <a:rPr kumimoji="1" lang="en-US" altLang="zh-CN" sz="2000">
                <a:solidFill>
                  <a:srgbClr val="FF0000"/>
                </a:solidFill>
                <a:latin typeface="Times New Roman" panose="02020603050405020304" pitchFamily="18" charset="0"/>
              </a:rPr>
              <a:t>lobes</a:t>
            </a:r>
            <a:r>
              <a:rPr kumimoji="1" lang="en-US" altLang="zh-CN" sz="2000">
                <a:solidFill>
                  <a:srgbClr val="3333FF"/>
                </a:solidFill>
                <a:latin typeface="Times New Roman" panose="02020603050405020304" pitchFamily="18" charset="0"/>
              </a:rPr>
              <a:t>. </a:t>
            </a:r>
            <a:endParaRPr kumimoji="1" lang="en-US" altLang="zh-CN" sz="2000">
              <a:solidFill>
                <a:srgbClr val="3333FF"/>
              </a:solidFill>
              <a:latin typeface="Times New Roman" panose="02020603050405020304" pitchFamily="18" charset="0"/>
              <a:ea typeface="楷体_GB2312" pitchFamily="49" charset="-122"/>
            </a:endParaRPr>
          </a:p>
        </p:txBody>
      </p:sp>
      <p:grpSp>
        <p:nvGrpSpPr>
          <p:cNvPr id="141357" name="Group 45"/>
          <p:cNvGrpSpPr>
            <a:grpSpLocks/>
          </p:cNvGrpSpPr>
          <p:nvPr/>
        </p:nvGrpSpPr>
        <p:grpSpPr bwMode="auto">
          <a:xfrm>
            <a:off x="2362200" y="4495801"/>
            <a:ext cx="7543800" cy="1920875"/>
            <a:chOff x="528" y="2832"/>
            <a:chExt cx="4752" cy="1210"/>
          </a:xfrm>
        </p:grpSpPr>
        <p:sp>
          <p:nvSpPr>
            <p:cNvPr id="141358" name="Text Box 46"/>
            <p:cNvSpPr txBox="1">
              <a:spLocks noChangeArrowheads="1"/>
            </p:cNvSpPr>
            <p:nvPr/>
          </p:nvSpPr>
          <p:spPr bwMode="auto">
            <a:xfrm>
              <a:off x="528" y="2832"/>
              <a:ext cx="4752" cy="1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kumimoji="1" lang="zh-CN" altLang="en-US" sz="2000" dirty="0">
                  <a:solidFill>
                    <a:srgbClr val="3333FF"/>
                  </a:solidFill>
                  <a:latin typeface="Times New Roman" panose="02020603050405020304" pitchFamily="18" charset="0"/>
                </a:rPr>
                <a:t>        </a:t>
              </a:r>
              <a:r>
                <a:rPr kumimoji="1" lang="en-US" altLang="zh-CN" sz="2000" dirty="0">
                  <a:solidFill>
                    <a:srgbClr val="3333FF"/>
                  </a:solidFill>
                  <a:latin typeface="Times New Roman" panose="02020603050405020304" pitchFamily="18" charset="0"/>
                </a:rPr>
                <a:t>The angle between two directions at which the field intensity is</a:t>
              </a:r>
            </a:p>
            <a:p>
              <a:pPr>
                <a:lnSpc>
                  <a:spcPct val="150000"/>
                </a:lnSpc>
              </a:pPr>
              <a:r>
                <a:rPr kumimoji="1" lang="en-US" altLang="zh-CN" sz="2000" dirty="0">
                  <a:solidFill>
                    <a:srgbClr val="3333FF"/>
                  </a:solidFill>
                  <a:latin typeface="Times New Roman" panose="02020603050405020304" pitchFamily="18" charset="0"/>
                </a:rPr>
                <a:t> </a:t>
              </a:r>
              <a:r>
                <a:rPr kumimoji="1" lang="en-US" altLang="zh-CN" sz="2000" dirty="0">
                  <a:solidFill>
                    <a:srgbClr val="3333FF"/>
                  </a:solidFill>
                  <a:latin typeface="Times New Roman" panose="02020603050405020304" pitchFamily="18" charset="0"/>
                  <a:ea typeface="黑体" panose="02010609060101010101" pitchFamily="49" charset="-122"/>
                </a:rPr>
                <a:t>    </a:t>
              </a:r>
              <a:r>
                <a:rPr kumimoji="1" lang="en-US" altLang="zh-CN" sz="2000" dirty="0">
                  <a:solidFill>
                    <a:srgbClr val="3333FF"/>
                  </a:solidFill>
                  <a:latin typeface="Times New Roman" panose="02020603050405020304" pitchFamily="18" charset="0"/>
                </a:rPr>
                <a:t>of that at the major direction is called the </a:t>
              </a:r>
              <a:r>
                <a:rPr kumimoji="1" lang="en-US" altLang="zh-CN" sz="2000" dirty="0">
                  <a:solidFill>
                    <a:srgbClr val="FF0000"/>
                  </a:solidFill>
                  <a:latin typeface="Times New Roman" panose="02020603050405020304" pitchFamily="18" charset="0"/>
                </a:rPr>
                <a:t>half-power</a:t>
              </a:r>
              <a:r>
                <a:rPr kumimoji="1" lang="en-US" altLang="zh-CN" sz="2000" dirty="0">
                  <a:solidFill>
                    <a:srgbClr val="3333FF"/>
                  </a:solidFill>
                  <a:latin typeface="Times New Roman" panose="02020603050405020304" pitchFamily="18" charset="0"/>
                </a:rPr>
                <a:t> </a:t>
              </a:r>
              <a:r>
                <a:rPr kumimoji="1" lang="en-US" altLang="zh-CN" sz="2000" dirty="0">
                  <a:solidFill>
                    <a:srgbClr val="FF0000"/>
                  </a:solidFill>
                  <a:latin typeface="Times New Roman" panose="02020603050405020304" pitchFamily="18" charset="0"/>
                </a:rPr>
                <a:t>angle</a:t>
              </a:r>
              <a:r>
                <a:rPr kumimoji="1" lang="en-US" altLang="zh-CN" sz="2000" dirty="0">
                  <a:solidFill>
                    <a:srgbClr val="3333FF"/>
                  </a:solidFill>
                  <a:latin typeface="Times New Roman" panose="02020603050405020304" pitchFamily="18" charset="0"/>
                </a:rPr>
                <a:t>, and it is denoted as       . The angle between two null directions is called the </a:t>
              </a:r>
              <a:r>
                <a:rPr kumimoji="1" lang="en-US" altLang="zh-CN" sz="2000" dirty="0">
                  <a:solidFill>
                    <a:srgbClr val="FF0000"/>
                  </a:solidFill>
                  <a:latin typeface="Times New Roman" panose="02020603050405020304" pitchFamily="18" charset="0"/>
                </a:rPr>
                <a:t>null-power</a:t>
              </a:r>
              <a:r>
                <a:rPr kumimoji="1" lang="en-US" altLang="zh-CN" sz="2000" dirty="0">
                  <a:solidFill>
                    <a:srgbClr val="3333FF"/>
                  </a:solidFill>
                  <a:latin typeface="Times New Roman" panose="02020603050405020304" pitchFamily="18" charset="0"/>
                </a:rPr>
                <a:t> </a:t>
              </a:r>
              <a:r>
                <a:rPr kumimoji="1" lang="en-US" altLang="zh-CN" sz="2000" dirty="0">
                  <a:solidFill>
                    <a:srgbClr val="FF0000"/>
                  </a:solidFill>
                  <a:latin typeface="Times New Roman" panose="02020603050405020304" pitchFamily="18" charset="0"/>
                </a:rPr>
                <a:t>angle</a:t>
              </a:r>
              <a:r>
                <a:rPr kumimoji="1" lang="en-US" altLang="zh-CN" sz="2000" dirty="0">
                  <a:solidFill>
                    <a:srgbClr val="3333FF"/>
                  </a:solidFill>
                  <a:latin typeface="Times New Roman" panose="02020603050405020304" pitchFamily="18" charset="0"/>
                </a:rPr>
                <a:t>, and it is denoted as       .</a:t>
              </a:r>
              <a:r>
                <a:rPr kumimoji="1" lang="en-US" altLang="zh-CN" sz="2000" dirty="0">
                  <a:solidFill>
                    <a:srgbClr val="3333FF"/>
                  </a:solidFill>
                  <a:latin typeface="Times New Roman" panose="02020603050405020304" pitchFamily="18" charset="0"/>
                  <a:ea typeface="楷体_GB2312" pitchFamily="49" charset="-122"/>
                </a:rPr>
                <a:t> </a:t>
              </a:r>
            </a:p>
          </p:txBody>
        </p:sp>
        <p:graphicFrame>
          <p:nvGraphicFramePr>
            <p:cNvPr id="141359" name="Object 47"/>
            <p:cNvGraphicFramePr>
              <a:graphicFrameLocks noChangeAspect="1"/>
            </p:cNvGraphicFramePr>
            <p:nvPr/>
          </p:nvGraphicFramePr>
          <p:xfrm>
            <a:off x="555" y="3127"/>
            <a:ext cx="253" cy="402"/>
          </p:xfrm>
          <a:graphic>
            <a:graphicData uri="http://schemas.openxmlformats.org/presentationml/2006/ole">
              <mc:AlternateContent xmlns:mc="http://schemas.openxmlformats.org/markup-compatibility/2006">
                <mc:Choice xmlns:v="urn:schemas-microsoft-com:vml" Requires="v">
                  <p:oleObj spid="_x0000_s375950" r:id="rId3" imgW="253780" imgH="406048" progId="Equation.3">
                    <p:embed/>
                  </p:oleObj>
                </mc:Choice>
                <mc:Fallback>
                  <p:oleObj r:id="rId3" imgW="253780" imgH="406048"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 y="3127"/>
                          <a:ext cx="253" cy="4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1360" name="Object 48"/>
            <p:cNvGraphicFramePr>
              <a:graphicFrameLocks noChangeAspect="1"/>
            </p:cNvGraphicFramePr>
            <p:nvPr>
              <p:extLst>
                <p:ext uri="{D42A27DB-BD31-4B8C-83A1-F6EECF244321}">
                  <p14:modId xmlns:p14="http://schemas.microsoft.com/office/powerpoint/2010/main" val="1722862617"/>
                </p:ext>
              </p:extLst>
            </p:nvPr>
          </p:nvGraphicFramePr>
          <p:xfrm>
            <a:off x="1307" y="3514"/>
            <a:ext cx="300" cy="197"/>
          </p:xfrm>
          <a:graphic>
            <a:graphicData uri="http://schemas.openxmlformats.org/presentationml/2006/ole">
              <mc:AlternateContent xmlns:mc="http://schemas.openxmlformats.org/markup-compatibility/2006">
                <mc:Choice xmlns:v="urn:schemas-microsoft-com:vml" Requires="v">
                  <p:oleObj spid="_x0000_s375951" r:id="rId5" imgW="304536" imgH="203024" progId="Equation.3">
                    <p:embed/>
                  </p:oleObj>
                </mc:Choice>
                <mc:Fallback>
                  <p:oleObj r:id="rId5" imgW="304536" imgH="203024"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7" y="3514"/>
                          <a:ext cx="300" cy="1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1361" name="Object 49"/>
            <p:cNvGraphicFramePr>
              <a:graphicFrameLocks noChangeAspect="1"/>
            </p:cNvGraphicFramePr>
            <p:nvPr>
              <p:extLst>
                <p:ext uri="{D42A27DB-BD31-4B8C-83A1-F6EECF244321}">
                  <p14:modId xmlns:p14="http://schemas.microsoft.com/office/powerpoint/2010/main" val="3040287919"/>
                </p:ext>
              </p:extLst>
            </p:nvPr>
          </p:nvGraphicFramePr>
          <p:xfrm>
            <a:off x="2691" y="3827"/>
            <a:ext cx="235" cy="197"/>
          </p:xfrm>
          <a:graphic>
            <a:graphicData uri="http://schemas.openxmlformats.org/presentationml/2006/ole">
              <mc:AlternateContent xmlns:mc="http://schemas.openxmlformats.org/markup-compatibility/2006">
                <mc:Choice xmlns:v="urn:schemas-microsoft-com:vml" Requires="v">
                  <p:oleObj spid="_x0000_s375952" r:id="rId7" imgW="241195" imgH="203112" progId="Equation.3">
                    <p:embed/>
                  </p:oleObj>
                </mc:Choice>
                <mc:Fallback>
                  <p:oleObj r:id="rId7" imgW="241195" imgH="203112"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91" y="3827"/>
                          <a:ext cx="235" cy="1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41362" name="Group 50"/>
          <p:cNvGrpSpPr>
            <a:grpSpLocks/>
          </p:cNvGrpSpPr>
          <p:nvPr/>
        </p:nvGrpSpPr>
        <p:grpSpPr bwMode="auto">
          <a:xfrm>
            <a:off x="5715000" y="2895600"/>
            <a:ext cx="755650" cy="838200"/>
            <a:chOff x="2304" y="1824"/>
            <a:chExt cx="476" cy="528"/>
          </a:xfrm>
        </p:grpSpPr>
        <p:sp>
          <p:nvSpPr>
            <p:cNvPr id="141363" name="Freeform 51"/>
            <p:cNvSpPr>
              <a:spLocks/>
            </p:cNvSpPr>
            <p:nvPr/>
          </p:nvSpPr>
          <p:spPr bwMode="auto">
            <a:xfrm>
              <a:off x="2304" y="1824"/>
              <a:ext cx="153" cy="266"/>
            </a:xfrm>
            <a:custGeom>
              <a:avLst/>
              <a:gdLst>
                <a:gd name="T0" fmla="*/ 0 w 200"/>
                <a:gd name="T1" fmla="*/ 0 h 540"/>
                <a:gd name="T2" fmla="*/ 100 w 200"/>
                <a:gd name="T3" fmla="*/ 180 h 540"/>
                <a:gd name="T4" fmla="*/ 180 w 200"/>
                <a:gd name="T5" fmla="*/ 420 h 540"/>
                <a:gd name="T6" fmla="*/ 200 w 200"/>
                <a:gd name="T7" fmla="*/ 540 h 540"/>
              </a:gdLst>
              <a:ahLst/>
              <a:cxnLst>
                <a:cxn ang="0">
                  <a:pos x="T0" y="T1"/>
                </a:cxn>
                <a:cxn ang="0">
                  <a:pos x="T2" y="T3"/>
                </a:cxn>
                <a:cxn ang="0">
                  <a:pos x="T4" y="T5"/>
                </a:cxn>
                <a:cxn ang="0">
                  <a:pos x="T6" y="T7"/>
                </a:cxn>
              </a:cxnLst>
              <a:rect l="0" t="0" r="r" b="b"/>
              <a:pathLst>
                <a:path w="200" h="540">
                  <a:moveTo>
                    <a:pt x="0" y="0"/>
                  </a:moveTo>
                  <a:cubicBezTo>
                    <a:pt x="35" y="55"/>
                    <a:pt x="70" y="110"/>
                    <a:pt x="100" y="180"/>
                  </a:cubicBezTo>
                  <a:cubicBezTo>
                    <a:pt x="130" y="250"/>
                    <a:pt x="163" y="360"/>
                    <a:pt x="180" y="420"/>
                  </a:cubicBezTo>
                  <a:cubicBezTo>
                    <a:pt x="197" y="480"/>
                    <a:pt x="198" y="510"/>
                    <a:pt x="200" y="540"/>
                  </a:cubicBezTo>
                </a:path>
              </a:pathLst>
            </a:custGeom>
            <a:noFill/>
            <a:ln w="9525" cap="flat" cmpd="sng">
              <a:solidFill>
                <a:srgbClr val="000000"/>
              </a:solidFill>
              <a:prstDash val="solid"/>
              <a:round/>
              <a:headEnd type="triangle" w="sm"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1364" name="Freeform 52"/>
            <p:cNvSpPr>
              <a:spLocks/>
            </p:cNvSpPr>
            <p:nvPr/>
          </p:nvSpPr>
          <p:spPr bwMode="auto">
            <a:xfrm flipV="1">
              <a:off x="2304" y="2090"/>
              <a:ext cx="153" cy="262"/>
            </a:xfrm>
            <a:custGeom>
              <a:avLst/>
              <a:gdLst>
                <a:gd name="T0" fmla="*/ 0 w 200"/>
                <a:gd name="T1" fmla="*/ 0 h 540"/>
                <a:gd name="T2" fmla="*/ 100 w 200"/>
                <a:gd name="T3" fmla="*/ 180 h 540"/>
                <a:gd name="T4" fmla="*/ 180 w 200"/>
                <a:gd name="T5" fmla="*/ 420 h 540"/>
                <a:gd name="T6" fmla="*/ 200 w 200"/>
                <a:gd name="T7" fmla="*/ 540 h 540"/>
              </a:gdLst>
              <a:ahLst/>
              <a:cxnLst>
                <a:cxn ang="0">
                  <a:pos x="T0" y="T1"/>
                </a:cxn>
                <a:cxn ang="0">
                  <a:pos x="T2" y="T3"/>
                </a:cxn>
                <a:cxn ang="0">
                  <a:pos x="T4" y="T5"/>
                </a:cxn>
                <a:cxn ang="0">
                  <a:pos x="T6" y="T7"/>
                </a:cxn>
              </a:cxnLst>
              <a:rect l="0" t="0" r="r" b="b"/>
              <a:pathLst>
                <a:path w="200" h="540">
                  <a:moveTo>
                    <a:pt x="0" y="0"/>
                  </a:moveTo>
                  <a:cubicBezTo>
                    <a:pt x="35" y="55"/>
                    <a:pt x="70" y="110"/>
                    <a:pt x="100" y="180"/>
                  </a:cubicBezTo>
                  <a:cubicBezTo>
                    <a:pt x="130" y="250"/>
                    <a:pt x="163" y="360"/>
                    <a:pt x="180" y="420"/>
                  </a:cubicBezTo>
                  <a:cubicBezTo>
                    <a:pt x="197" y="480"/>
                    <a:pt x="198" y="510"/>
                    <a:pt x="200" y="540"/>
                  </a:cubicBezTo>
                </a:path>
              </a:pathLst>
            </a:custGeom>
            <a:noFill/>
            <a:ln w="9525" cap="flat" cmpd="sng">
              <a:solidFill>
                <a:srgbClr val="000000"/>
              </a:solidFill>
              <a:prstDash val="solid"/>
              <a:round/>
              <a:headEnd type="triangle" w="sm"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1365" name="Text Box 53"/>
            <p:cNvSpPr txBox="1">
              <a:spLocks noChangeArrowheads="1"/>
            </p:cNvSpPr>
            <p:nvPr/>
          </p:nvSpPr>
          <p:spPr bwMode="auto">
            <a:xfrm>
              <a:off x="2400" y="1896"/>
              <a:ext cx="380" cy="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a:latin typeface="Times New Roman" panose="02020603050405020304" pitchFamily="18" charset="0"/>
                </a:rPr>
                <a:t>2</a:t>
              </a:r>
              <a:r>
                <a:rPr lang="en-US" altLang="zh-CN" sz="1600" i="1">
                  <a:latin typeface="Times New Roman" panose="02020603050405020304" pitchFamily="18" charset="0"/>
                  <a:sym typeface="Symbol" panose="05050102010706020507" pitchFamily="18" charset="2"/>
                </a:rPr>
                <a:t></a:t>
              </a:r>
              <a:r>
                <a:rPr lang="en-US" altLang="zh-CN" sz="1600" i="1">
                  <a:latin typeface="Times New Roman" panose="02020603050405020304" pitchFamily="18" charset="0"/>
                </a:rPr>
                <a:t> </a:t>
              </a:r>
              <a:r>
                <a:rPr lang="en-US" altLang="zh-CN" sz="1600" baseline="-25000">
                  <a:latin typeface="Times New Roman" panose="02020603050405020304" pitchFamily="18" charset="0"/>
                </a:rPr>
                <a:t>0</a:t>
              </a:r>
            </a:p>
          </p:txBody>
        </p:sp>
      </p:grpSp>
      <p:grpSp>
        <p:nvGrpSpPr>
          <p:cNvPr id="141366" name="Group 54"/>
          <p:cNvGrpSpPr>
            <a:grpSpLocks/>
          </p:cNvGrpSpPr>
          <p:nvPr/>
        </p:nvGrpSpPr>
        <p:grpSpPr bwMode="auto">
          <a:xfrm>
            <a:off x="5232400" y="2362200"/>
            <a:ext cx="1974850" cy="1905000"/>
            <a:chOff x="1996" y="1488"/>
            <a:chExt cx="1244" cy="1200"/>
          </a:xfrm>
        </p:grpSpPr>
        <p:sp>
          <p:nvSpPr>
            <p:cNvPr id="141367" name="Line 55"/>
            <p:cNvSpPr>
              <a:spLocks noChangeShapeType="1"/>
            </p:cNvSpPr>
            <p:nvPr/>
          </p:nvSpPr>
          <p:spPr bwMode="auto">
            <a:xfrm flipV="1">
              <a:off x="1996" y="1750"/>
              <a:ext cx="1073" cy="340"/>
            </a:xfrm>
            <a:prstGeom prst="line">
              <a:avLst/>
            </a:prstGeom>
            <a:noFill/>
            <a:ln w="9525">
              <a:solidFill>
                <a:srgbClr val="FF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1368" name="Line 56"/>
            <p:cNvSpPr>
              <a:spLocks noChangeShapeType="1"/>
            </p:cNvSpPr>
            <p:nvPr/>
          </p:nvSpPr>
          <p:spPr bwMode="auto">
            <a:xfrm>
              <a:off x="2007" y="2090"/>
              <a:ext cx="1062" cy="330"/>
            </a:xfrm>
            <a:prstGeom prst="line">
              <a:avLst/>
            </a:prstGeom>
            <a:noFill/>
            <a:ln w="9525">
              <a:solidFill>
                <a:srgbClr val="FF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1369" name="Freeform 57"/>
            <p:cNvSpPr>
              <a:spLocks/>
            </p:cNvSpPr>
            <p:nvPr/>
          </p:nvSpPr>
          <p:spPr bwMode="auto">
            <a:xfrm>
              <a:off x="2688" y="1874"/>
              <a:ext cx="69" cy="216"/>
            </a:xfrm>
            <a:custGeom>
              <a:avLst/>
              <a:gdLst>
                <a:gd name="T0" fmla="*/ 0 w 120"/>
                <a:gd name="T1" fmla="*/ 0 h 360"/>
                <a:gd name="T2" fmla="*/ 60 w 120"/>
                <a:gd name="T3" fmla="*/ 160 h 360"/>
                <a:gd name="T4" fmla="*/ 120 w 120"/>
                <a:gd name="T5" fmla="*/ 360 h 360"/>
              </a:gdLst>
              <a:ahLst/>
              <a:cxnLst>
                <a:cxn ang="0">
                  <a:pos x="T0" y="T1"/>
                </a:cxn>
                <a:cxn ang="0">
                  <a:pos x="T2" y="T3"/>
                </a:cxn>
                <a:cxn ang="0">
                  <a:pos x="T4" y="T5"/>
                </a:cxn>
              </a:cxnLst>
              <a:rect l="0" t="0" r="r" b="b"/>
              <a:pathLst>
                <a:path w="120" h="360">
                  <a:moveTo>
                    <a:pt x="0" y="0"/>
                  </a:moveTo>
                  <a:cubicBezTo>
                    <a:pt x="20" y="50"/>
                    <a:pt x="40" y="100"/>
                    <a:pt x="60" y="160"/>
                  </a:cubicBezTo>
                  <a:cubicBezTo>
                    <a:pt x="80" y="220"/>
                    <a:pt x="110" y="317"/>
                    <a:pt x="120" y="360"/>
                  </a:cubicBezTo>
                </a:path>
              </a:pathLst>
            </a:custGeom>
            <a:noFill/>
            <a:ln w="9525" cap="flat" cmpd="sng">
              <a:solidFill>
                <a:srgbClr val="000000"/>
              </a:solidFill>
              <a:prstDash val="solid"/>
              <a:round/>
              <a:headEnd type="triangle" w="sm"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1370" name="Freeform 58"/>
            <p:cNvSpPr>
              <a:spLocks/>
            </p:cNvSpPr>
            <p:nvPr/>
          </p:nvSpPr>
          <p:spPr bwMode="auto">
            <a:xfrm flipV="1">
              <a:off x="2688" y="2090"/>
              <a:ext cx="69" cy="214"/>
            </a:xfrm>
            <a:custGeom>
              <a:avLst/>
              <a:gdLst>
                <a:gd name="T0" fmla="*/ 0 w 120"/>
                <a:gd name="T1" fmla="*/ 0 h 360"/>
                <a:gd name="T2" fmla="*/ 60 w 120"/>
                <a:gd name="T3" fmla="*/ 160 h 360"/>
                <a:gd name="T4" fmla="*/ 120 w 120"/>
                <a:gd name="T5" fmla="*/ 360 h 360"/>
              </a:gdLst>
              <a:ahLst/>
              <a:cxnLst>
                <a:cxn ang="0">
                  <a:pos x="T0" y="T1"/>
                </a:cxn>
                <a:cxn ang="0">
                  <a:pos x="T2" y="T3"/>
                </a:cxn>
                <a:cxn ang="0">
                  <a:pos x="T4" y="T5"/>
                </a:cxn>
              </a:cxnLst>
              <a:rect l="0" t="0" r="r" b="b"/>
              <a:pathLst>
                <a:path w="120" h="360">
                  <a:moveTo>
                    <a:pt x="0" y="0"/>
                  </a:moveTo>
                  <a:cubicBezTo>
                    <a:pt x="20" y="50"/>
                    <a:pt x="40" y="100"/>
                    <a:pt x="60" y="160"/>
                  </a:cubicBezTo>
                  <a:cubicBezTo>
                    <a:pt x="80" y="220"/>
                    <a:pt x="110" y="317"/>
                    <a:pt x="120" y="360"/>
                  </a:cubicBezTo>
                </a:path>
              </a:pathLst>
            </a:custGeom>
            <a:noFill/>
            <a:ln w="9525" cap="flat" cmpd="sng">
              <a:solidFill>
                <a:srgbClr val="000000"/>
              </a:solidFill>
              <a:prstDash val="solid"/>
              <a:round/>
              <a:headEnd type="triangle" w="sm"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1371" name="Text Box 59"/>
            <p:cNvSpPr txBox="1">
              <a:spLocks noChangeArrowheads="1"/>
            </p:cNvSpPr>
            <p:nvPr/>
          </p:nvSpPr>
          <p:spPr bwMode="auto">
            <a:xfrm>
              <a:off x="2700" y="1878"/>
              <a:ext cx="473" cy="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a:latin typeface="Times New Roman" panose="02020603050405020304" pitchFamily="18" charset="0"/>
                </a:rPr>
                <a:t>2</a:t>
              </a:r>
              <a:r>
                <a:rPr lang="en-US" altLang="zh-CN" sz="1600" i="1">
                  <a:latin typeface="Times New Roman" panose="02020603050405020304" pitchFamily="18" charset="0"/>
                  <a:sym typeface="Symbol" panose="05050102010706020507" pitchFamily="18" charset="2"/>
                </a:rPr>
                <a:t></a:t>
              </a:r>
              <a:r>
                <a:rPr lang="en-US" altLang="zh-CN" sz="1600" i="1">
                  <a:latin typeface="Times New Roman" panose="02020603050405020304" pitchFamily="18" charset="0"/>
                </a:rPr>
                <a:t> </a:t>
              </a:r>
              <a:r>
                <a:rPr lang="en-US" altLang="zh-CN" sz="1600" baseline="-25000">
                  <a:latin typeface="Times New Roman" panose="02020603050405020304" pitchFamily="18" charset="0"/>
                </a:rPr>
                <a:t>0.5</a:t>
              </a:r>
            </a:p>
          </p:txBody>
        </p:sp>
        <p:graphicFrame>
          <p:nvGraphicFramePr>
            <p:cNvPr id="141372" name="Object 60"/>
            <p:cNvGraphicFramePr>
              <a:graphicFrameLocks noChangeAspect="1"/>
            </p:cNvGraphicFramePr>
            <p:nvPr/>
          </p:nvGraphicFramePr>
          <p:xfrm>
            <a:off x="3072" y="2424"/>
            <a:ext cx="168" cy="264"/>
          </p:xfrm>
          <a:graphic>
            <a:graphicData uri="http://schemas.openxmlformats.org/presentationml/2006/ole">
              <mc:AlternateContent xmlns:mc="http://schemas.openxmlformats.org/markup-compatibility/2006">
                <mc:Choice xmlns:v="urn:schemas-microsoft-com:vml" Requires="v">
                  <p:oleObj spid="_x0000_s375953" name="Equation" r:id="rId9" imgW="266400" imgH="419040" progId="Equation.3">
                    <p:embed/>
                  </p:oleObj>
                </mc:Choice>
                <mc:Fallback>
                  <p:oleObj name="Equation" r:id="rId9" imgW="266400" imgH="4190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2" y="2424"/>
                          <a:ext cx="168"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1373" name="Object 61"/>
            <p:cNvGraphicFramePr>
              <a:graphicFrameLocks noChangeAspect="1"/>
            </p:cNvGraphicFramePr>
            <p:nvPr/>
          </p:nvGraphicFramePr>
          <p:xfrm>
            <a:off x="3072" y="1488"/>
            <a:ext cx="168" cy="264"/>
          </p:xfrm>
          <a:graphic>
            <a:graphicData uri="http://schemas.openxmlformats.org/presentationml/2006/ole">
              <mc:AlternateContent xmlns:mc="http://schemas.openxmlformats.org/markup-compatibility/2006">
                <mc:Choice xmlns:v="urn:schemas-microsoft-com:vml" Requires="v">
                  <p:oleObj spid="_x0000_s375954" name="Equation" r:id="rId11" imgW="266400" imgH="419040" progId="Equation.3">
                    <p:embed/>
                  </p:oleObj>
                </mc:Choice>
                <mc:Fallback>
                  <p:oleObj name="Equation" r:id="rId11" imgW="266400" imgH="4190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2" y="1488"/>
                          <a:ext cx="168"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1374" name="AutoShape 62">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41375" name="AutoShape 63">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4" name="文本框 63"/>
          <p:cNvSpPr txBox="1"/>
          <p:nvPr/>
        </p:nvSpPr>
        <p:spPr>
          <a:xfrm>
            <a:off x="0" y="733426"/>
            <a:ext cx="1655764" cy="461665"/>
          </a:xfrm>
          <a:prstGeom prst="rect">
            <a:avLst/>
          </a:prstGeom>
          <a:noFill/>
        </p:spPr>
        <p:txBody>
          <a:bodyPr wrap="square" rtlCol="0">
            <a:spAutoFit/>
          </a:bodyPr>
          <a:lstStyle/>
          <a:p>
            <a:r>
              <a:rPr lang="en-US" altLang="zh-CN" sz="2400" b="1" i="1" dirty="0" smtClean="0">
                <a:solidFill>
                  <a:schemeClr val="bg1"/>
                </a:solidFill>
              </a:rPr>
              <a:t>Directivity</a:t>
            </a:r>
            <a:endParaRPr lang="zh-CN" altLang="en-US" sz="2400" b="1" i="1" dirty="0">
              <a:solidFill>
                <a:schemeClr val="bg1"/>
              </a:solidFill>
            </a:endParaRPr>
          </a:p>
        </p:txBody>
      </p:sp>
    </p:spTree>
    <p:extLst>
      <p:ext uri="{BB962C8B-B14F-4D97-AF65-F5344CB8AC3E}">
        <p14:creationId xmlns:p14="http://schemas.microsoft.com/office/powerpoint/2010/main" val="31194034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41356"/>
                                        </p:tgtEl>
                                        <p:attrNameLst>
                                          <p:attrName>style.visibility</p:attrName>
                                        </p:attrNameLst>
                                      </p:cBhvr>
                                      <p:to>
                                        <p:strVal val="visible"/>
                                      </p:to>
                                    </p:set>
                                    <p:anim calcmode="lin" valueType="num">
                                      <p:cBhvr additive="base">
                                        <p:cTn id="7" dur="500" fill="hold"/>
                                        <p:tgtEl>
                                          <p:spTgt spid="141356"/>
                                        </p:tgtEl>
                                        <p:attrNameLst>
                                          <p:attrName>ppt_x</p:attrName>
                                        </p:attrNameLst>
                                      </p:cBhvr>
                                      <p:tavLst>
                                        <p:tav tm="0">
                                          <p:val>
                                            <p:strVal val="#ppt_x"/>
                                          </p:val>
                                        </p:tav>
                                        <p:tav tm="100000">
                                          <p:val>
                                            <p:strVal val="#ppt_x"/>
                                          </p:val>
                                        </p:tav>
                                      </p:tavLst>
                                    </p:anim>
                                    <p:anim calcmode="lin" valueType="num">
                                      <p:cBhvr additive="base">
                                        <p:cTn id="8" dur="500" fill="hold"/>
                                        <p:tgtEl>
                                          <p:spTgt spid="141356"/>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499"/>
                                          </p:stCondLst>
                                        </p:cTn>
                                        <p:tgtEl>
                                          <p:spTgt spid="14131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14136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499"/>
                                          </p:stCondLst>
                                        </p:cTn>
                                        <p:tgtEl>
                                          <p:spTgt spid="14136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41357"/>
                                        </p:tgtEl>
                                        <p:attrNameLst>
                                          <p:attrName>style.visibility</p:attrName>
                                        </p:attrNameLst>
                                      </p:cBhvr>
                                      <p:to>
                                        <p:strVal val="visible"/>
                                      </p:to>
                                    </p:set>
                                    <p:anim calcmode="lin" valueType="num">
                                      <p:cBhvr additive="base">
                                        <p:cTn id="25" dur="500" fill="hold"/>
                                        <p:tgtEl>
                                          <p:spTgt spid="141357"/>
                                        </p:tgtEl>
                                        <p:attrNameLst>
                                          <p:attrName>ppt_x</p:attrName>
                                        </p:attrNameLst>
                                      </p:cBhvr>
                                      <p:tavLst>
                                        <p:tav tm="0">
                                          <p:val>
                                            <p:strVal val="#ppt_x"/>
                                          </p:val>
                                        </p:tav>
                                        <p:tav tm="100000">
                                          <p:val>
                                            <p:strVal val="#ppt_x"/>
                                          </p:val>
                                        </p:tav>
                                      </p:tavLst>
                                    </p:anim>
                                    <p:anim calcmode="lin" valueType="num">
                                      <p:cBhvr additive="base">
                                        <p:cTn id="26" dur="500" fill="hold"/>
                                        <p:tgtEl>
                                          <p:spTgt spid="1413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56"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ext Box 2"/>
          <p:cNvSpPr txBox="1">
            <a:spLocks noChangeArrowheads="1"/>
          </p:cNvSpPr>
          <p:nvPr/>
        </p:nvSpPr>
        <p:spPr bwMode="auto">
          <a:xfrm>
            <a:off x="2755900" y="228601"/>
            <a:ext cx="32639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kumimoji="1" lang="zh-CN" altLang="en-US" sz="2000">
                <a:solidFill>
                  <a:srgbClr val="FF0000"/>
                </a:solidFill>
                <a:latin typeface="Times New Roman" panose="02020603050405020304" pitchFamily="18" charset="0"/>
                <a:ea typeface="楷体_GB2312" pitchFamily="49" charset="-122"/>
              </a:rPr>
              <a:t>  </a:t>
            </a:r>
            <a:r>
              <a:rPr kumimoji="1" lang="en-US" altLang="zh-CN" sz="2000">
                <a:solidFill>
                  <a:srgbClr val="FF0000"/>
                </a:solidFill>
                <a:latin typeface="Times New Roman" panose="02020603050405020304" pitchFamily="18" charset="0"/>
                <a:ea typeface="楷体_GB2312" pitchFamily="49" charset="-122"/>
              </a:rPr>
              <a:t>Directivity coefficient:  </a:t>
            </a:r>
            <a:r>
              <a:rPr kumimoji="1" lang="en-US" altLang="zh-CN" sz="2000" i="1">
                <a:latin typeface="Times New Roman" panose="02020603050405020304" pitchFamily="18" charset="0"/>
                <a:ea typeface="楷体_GB2312" pitchFamily="49" charset="-122"/>
              </a:rPr>
              <a:t>D</a:t>
            </a:r>
          </a:p>
        </p:txBody>
      </p:sp>
      <p:graphicFrame>
        <p:nvGraphicFramePr>
          <p:cNvPr id="142339" name="Object 3"/>
          <p:cNvGraphicFramePr>
            <a:graphicFrameLocks noChangeAspect="1"/>
          </p:cNvGraphicFramePr>
          <p:nvPr>
            <p:extLst>
              <p:ext uri="{D42A27DB-BD31-4B8C-83A1-F6EECF244321}">
                <p14:modId xmlns:p14="http://schemas.microsoft.com/office/powerpoint/2010/main" val="3279422549"/>
              </p:ext>
            </p:extLst>
          </p:nvPr>
        </p:nvGraphicFramePr>
        <p:xfrm>
          <a:off x="5532437" y="1918495"/>
          <a:ext cx="1279525" cy="684213"/>
        </p:xfrm>
        <a:graphic>
          <a:graphicData uri="http://schemas.openxmlformats.org/presentationml/2006/ole">
            <mc:AlternateContent xmlns:mc="http://schemas.openxmlformats.org/markup-compatibility/2006">
              <mc:Choice xmlns:v="urn:schemas-microsoft-com:vml" Requires="v">
                <p:oleObj spid="_x0000_s376997" name="Equation" r:id="rId3" imgW="799920" imgH="431640" progId="Equation.DSMT4">
                  <p:embed/>
                </p:oleObj>
              </mc:Choice>
              <mc:Fallback>
                <p:oleObj name="Equation" r:id="rId3" imgW="799920" imgH="431640" progId="Equation.DSMT4">
                  <p:embed/>
                  <p:pic>
                    <p:nvPicPr>
                      <p:cNvPr id="0" name=""/>
                      <p:cNvPicPr>
                        <a:picLocks noChangeAspect="1" noChangeArrowheads="1"/>
                      </p:cNvPicPr>
                      <p:nvPr/>
                    </p:nvPicPr>
                    <p:blipFill>
                      <a:blip r:embed="rId4"/>
                      <a:srcRect/>
                      <a:stretch>
                        <a:fillRect/>
                      </a:stretch>
                    </p:blipFill>
                    <p:spPr bwMode="auto">
                      <a:xfrm>
                        <a:off x="5532437" y="1918495"/>
                        <a:ext cx="1279525" cy="684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2341" name="Text Box 5"/>
          <p:cNvSpPr txBox="1">
            <a:spLocks noChangeArrowheads="1"/>
          </p:cNvSpPr>
          <p:nvPr/>
        </p:nvSpPr>
        <p:spPr bwMode="auto">
          <a:xfrm>
            <a:off x="2362200" y="762002"/>
            <a:ext cx="7620000" cy="862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pPr>
            <a:r>
              <a:rPr kumimoji="1" lang="zh-CN" altLang="en-US" sz="2000" dirty="0">
                <a:solidFill>
                  <a:srgbClr val="3333FF"/>
                </a:solidFill>
                <a:latin typeface="Times New Roman" panose="02020603050405020304" pitchFamily="18" charset="0"/>
                <a:ea typeface="楷体_GB2312" pitchFamily="49" charset="-122"/>
              </a:rPr>
              <a:t>        </a:t>
            </a:r>
            <a:r>
              <a:rPr kumimoji="1" lang="en-US" altLang="zh-CN" sz="2000" dirty="0">
                <a:solidFill>
                  <a:srgbClr val="3333FF"/>
                </a:solidFill>
                <a:latin typeface="Times New Roman" panose="02020603050405020304" pitchFamily="18" charset="0"/>
              </a:rPr>
              <a:t>The definition is the </a:t>
            </a:r>
            <a:r>
              <a:rPr kumimoji="1" lang="en-US" altLang="zh-CN" sz="2000" dirty="0">
                <a:solidFill>
                  <a:srgbClr val="FF0000"/>
                </a:solidFill>
                <a:latin typeface="Times New Roman" panose="02020603050405020304" pitchFamily="18" charset="0"/>
              </a:rPr>
              <a:t>ratio</a:t>
            </a:r>
            <a:r>
              <a:rPr kumimoji="1" lang="en-US" altLang="zh-CN" sz="2000" dirty="0">
                <a:solidFill>
                  <a:srgbClr val="3333FF"/>
                </a:solidFill>
                <a:latin typeface="Times New Roman" panose="02020603050405020304" pitchFamily="18" charset="0"/>
              </a:rPr>
              <a:t> of </a:t>
            </a:r>
            <a:r>
              <a:rPr kumimoji="1" lang="en-US" altLang="zh-CN" sz="2000" dirty="0" smtClean="0">
                <a:solidFill>
                  <a:srgbClr val="3333FF"/>
                </a:solidFill>
                <a:latin typeface="Times New Roman" panose="02020603050405020304" pitchFamily="18" charset="0"/>
              </a:rPr>
              <a:t>the maximum radiation intensity to the average radiation intensity, </a:t>
            </a:r>
            <a:r>
              <a:rPr kumimoji="1" lang="en-US" altLang="zh-CN" sz="2000" dirty="0">
                <a:solidFill>
                  <a:srgbClr val="3333FF"/>
                </a:solidFill>
                <a:latin typeface="Times New Roman" panose="02020603050405020304" pitchFamily="18" charset="0"/>
              </a:rPr>
              <a:t>as given by</a:t>
            </a:r>
            <a:r>
              <a:rPr kumimoji="1" lang="en-US" altLang="zh-CN" sz="2000" dirty="0">
                <a:solidFill>
                  <a:srgbClr val="3333FF"/>
                </a:solidFill>
                <a:latin typeface="Times New Roman" panose="02020603050405020304" pitchFamily="18" charset="0"/>
                <a:ea typeface="楷体_GB2312" pitchFamily="49" charset="-122"/>
              </a:rPr>
              <a:t> </a:t>
            </a:r>
          </a:p>
        </p:txBody>
      </p:sp>
      <p:sp>
        <p:nvSpPr>
          <p:cNvPr id="142345" name="Text Box 9"/>
          <p:cNvSpPr txBox="1">
            <a:spLocks noChangeArrowheads="1"/>
          </p:cNvSpPr>
          <p:nvPr/>
        </p:nvSpPr>
        <p:spPr bwMode="auto">
          <a:xfrm>
            <a:off x="2362200" y="2963864"/>
            <a:ext cx="716280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pPr>
            <a:r>
              <a:rPr kumimoji="1" lang="en-US" altLang="zh-CN" sz="2000" dirty="0">
                <a:solidFill>
                  <a:srgbClr val="3333FF"/>
                </a:solidFill>
                <a:latin typeface="Times New Roman" panose="02020603050405020304" pitchFamily="18" charset="0"/>
              </a:rPr>
              <a:t>where       </a:t>
            </a:r>
            <a:r>
              <a:rPr kumimoji="1" lang="en-US" altLang="zh-CN" sz="2000" dirty="0" smtClean="0">
                <a:solidFill>
                  <a:srgbClr val="3333FF"/>
                </a:solidFill>
                <a:latin typeface="Times New Roman" panose="02020603050405020304" pitchFamily="18" charset="0"/>
              </a:rPr>
              <a:t> is </a:t>
            </a:r>
            <a:r>
              <a:rPr kumimoji="1" lang="en-US" altLang="zh-CN" sz="2000" dirty="0">
                <a:solidFill>
                  <a:srgbClr val="3333FF"/>
                </a:solidFill>
                <a:latin typeface="Times New Roman" panose="02020603050405020304" pitchFamily="18" charset="0"/>
              </a:rPr>
              <a:t>the </a:t>
            </a:r>
            <a:r>
              <a:rPr kumimoji="1" lang="en-US" altLang="zh-CN" sz="2000" dirty="0" smtClean="0">
                <a:solidFill>
                  <a:srgbClr val="3333FF"/>
                </a:solidFill>
                <a:latin typeface="Times New Roman" panose="02020603050405020304" pitchFamily="18" charset="0"/>
              </a:rPr>
              <a:t>maximum radiation </a:t>
            </a:r>
            <a:r>
              <a:rPr kumimoji="1" lang="en-US" altLang="zh-CN" sz="2000" dirty="0">
                <a:solidFill>
                  <a:srgbClr val="3333FF"/>
                </a:solidFill>
                <a:latin typeface="Times New Roman" panose="02020603050405020304" pitchFamily="18" charset="0"/>
              </a:rPr>
              <a:t>intensity of the directional </a:t>
            </a:r>
            <a:r>
              <a:rPr kumimoji="1" lang="en-US" altLang="zh-CN" sz="2000" dirty="0" smtClean="0">
                <a:solidFill>
                  <a:srgbClr val="3333FF"/>
                </a:solidFill>
                <a:latin typeface="Times New Roman" panose="02020603050405020304" pitchFamily="18" charset="0"/>
              </a:rPr>
              <a:t>antenna. </a:t>
            </a:r>
            <a:endParaRPr kumimoji="1" lang="en-US" altLang="zh-CN" sz="2000" dirty="0">
              <a:solidFill>
                <a:srgbClr val="3333FF"/>
              </a:solidFill>
              <a:latin typeface="Times New Roman" panose="02020603050405020304" pitchFamily="18" charset="0"/>
              <a:ea typeface="楷体_GB2312" pitchFamily="49" charset="-122"/>
            </a:endParaRPr>
          </a:p>
        </p:txBody>
      </p:sp>
      <p:grpSp>
        <p:nvGrpSpPr>
          <p:cNvPr id="142348" name="Group 12"/>
          <p:cNvGrpSpPr>
            <a:grpSpLocks/>
          </p:cNvGrpSpPr>
          <p:nvPr/>
        </p:nvGrpSpPr>
        <p:grpSpPr bwMode="auto">
          <a:xfrm>
            <a:off x="3365500" y="3295413"/>
            <a:ext cx="3429000" cy="549275"/>
            <a:chOff x="864" y="2688"/>
            <a:chExt cx="2160" cy="346"/>
          </a:xfrm>
        </p:grpSpPr>
        <p:sp>
          <p:nvSpPr>
            <p:cNvPr id="142349" name="Text Box 13"/>
            <p:cNvSpPr txBox="1">
              <a:spLocks noChangeArrowheads="1"/>
            </p:cNvSpPr>
            <p:nvPr/>
          </p:nvSpPr>
          <p:spPr bwMode="auto">
            <a:xfrm>
              <a:off x="864" y="2688"/>
              <a:ext cx="2160"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spcBef>
                  <a:spcPct val="50000"/>
                </a:spcBef>
              </a:pPr>
              <a:r>
                <a:rPr kumimoji="1" lang="en-US" altLang="zh-CN" sz="2000" dirty="0" smtClean="0">
                  <a:solidFill>
                    <a:srgbClr val="3333FF"/>
                  </a:solidFill>
                  <a:latin typeface="Times New Roman" panose="02020603050405020304" pitchFamily="18" charset="0"/>
                  <a:ea typeface="楷体_GB2312" pitchFamily="49" charset="-122"/>
                </a:rPr>
                <a:t>Obviously,         </a:t>
              </a:r>
              <a:r>
                <a:rPr kumimoji="1" lang="en-US" altLang="zh-CN" sz="2000" dirty="0">
                  <a:solidFill>
                    <a:srgbClr val="3333FF"/>
                  </a:solidFill>
                  <a:latin typeface="Times New Roman" panose="02020603050405020304" pitchFamily="18" charset="0"/>
                  <a:ea typeface="楷体_GB2312" pitchFamily="49" charset="-122"/>
                </a:rPr>
                <a:t>.</a:t>
              </a:r>
            </a:p>
          </p:txBody>
        </p:sp>
        <p:graphicFrame>
          <p:nvGraphicFramePr>
            <p:cNvPr id="142351" name="Object 15"/>
            <p:cNvGraphicFramePr>
              <a:graphicFrameLocks noChangeAspect="1"/>
            </p:cNvGraphicFramePr>
            <p:nvPr>
              <p:extLst>
                <p:ext uri="{D42A27DB-BD31-4B8C-83A1-F6EECF244321}">
                  <p14:modId xmlns:p14="http://schemas.microsoft.com/office/powerpoint/2010/main" val="3453044751"/>
                </p:ext>
              </p:extLst>
            </p:nvPr>
          </p:nvGraphicFramePr>
          <p:xfrm>
            <a:off x="1702" y="2815"/>
            <a:ext cx="336" cy="146"/>
          </p:xfrm>
          <a:graphic>
            <a:graphicData uri="http://schemas.openxmlformats.org/presentationml/2006/ole">
              <mc:AlternateContent xmlns:mc="http://schemas.openxmlformats.org/markup-compatibility/2006">
                <mc:Choice xmlns:v="urn:schemas-microsoft-com:vml" Requires="v">
                  <p:oleObj spid="_x0000_s376998" r:id="rId5" imgW="368140" imgH="165028" progId="Equation.3">
                    <p:embed/>
                  </p:oleObj>
                </mc:Choice>
                <mc:Fallback>
                  <p:oleObj r:id="rId5" imgW="368140" imgH="165028"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2" y="2815"/>
                          <a:ext cx="336" cy="1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42352" name="Text Box 16"/>
          <p:cNvSpPr txBox="1">
            <a:spLocks noChangeArrowheads="1"/>
          </p:cNvSpPr>
          <p:nvPr/>
        </p:nvSpPr>
        <p:spPr bwMode="auto">
          <a:xfrm>
            <a:off x="2362200" y="4813856"/>
            <a:ext cx="73914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spcBef>
                <a:spcPct val="50000"/>
              </a:spcBef>
            </a:pPr>
            <a:r>
              <a:rPr kumimoji="1" lang="zh-CN" altLang="en-US" sz="2000" dirty="0">
                <a:solidFill>
                  <a:srgbClr val="3333FF"/>
                </a:solidFill>
                <a:latin typeface="Times New Roman" panose="02020603050405020304" pitchFamily="18" charset="0"/>
              </a:rPr>
              <a:t>        </a:t>
            </a:r>
            <a:r>
              <a:rPr kumimoji="1" lang="en-US" altLang="zh-CN" sz="2000" dirty="0">
                <a:solidFill>
                  <a:srgbClr val="3333FF"/>
                </a:solidFill>
                <a:latin typeface="Times New Roman" panose="02020603050405020304" pitchFamily="18" charset="0"/>
              </a:rPr>
              <a:t>The directivity coefficient is usually expressed in</a:t>
            </a:r>
            <a:r>
              <a:rPr kumimoji="1" lang="en-US" altLang="zh-CN" sz="2000" dirty="0">
                <a:solidFill>
                  <a:srgbClr val="FF0000"/>
                </a:solidFill>
                <a:latin typeface="Times New Roman" panose="02020603050405020304" pitchFamily="18" charset="0"/>
              </a:rPr>
              <a:t> decibel</a:t>
            </a:r>
            <a:r>
              <a:rPr kumimoji="1" lang="en-US" altLang="zh-CN" sz="2000" dirty="0">
                <a:solidFill>
                  <a:srgbClr val="3333FF"/>
                </a:solidFill>
                <a:latin typeface="Times New Roman" panose="02020603050405020304" pitchFamily="18" charset="0"/>
              </a:rPr>
              <a:t> (</a:t>
            </a:r>
            <a:r>
              <a:rPr kumimoji="1" lang="en-US" altLang="zh-CN" sz="2000" dirty="0">
                <a:latin typeface="Times New Roman" panose="02020603050405020304" pitchFamily="18" charset="0"/>
              </a:rPr>
              <a:t>dB</a:t>
            </a:r>
            <a:r>
              <a:rPr kumimoji="1" lang="en-US" altLang="zh-CN" sz="2000" dirty="0">
                <a:solidFill>
                  <a:srgbClr val="3333FF"/>
                </a:solidFill>
                <a:latin typeface="Times New Roman" panose="02020603050405020304" pitchFamily="18" charset="0"/>
              </a:rPr>
              <a:t>), as given by</a:t>
            </a:r>
            <a:r>
              <a:rPr kumimoji="1" lang="en-US" altLang="zh-CN" sz="2000" dirty="0">
                <a:solidFill>
                  <a:srgbClr val="3333FF"/>
                </a:solidFill>
                <a:latin typeface="楷体_GB2312" pitchFamily="49" charset="-122"/>
                <a:ea typeface="楷体_GB2312" pitchFamily="49" charset="-122"/>
              </a:rPr>
              <a:t> </a:t>
            </a:r>
          </a:p>
        </p:txBody>
      </p:sp>
      <p:graphicFrame>
        <p:nvGraphicFramePr>
          <p:cNvPr id="142353" name="Object 17"/>
          <p:cNvGraphicFramePr>
            <a:graphicFrameLocks noChangeAspect="1"/>
          </p:cNvGraphicFramePr>
          <p:nvPr>
            <p:extLst>
              <p:ext uri="{D42A27DB-BD31-4B8C-83A1-F6EECF244321}">
                <p14:modId xmlns:p14="http://schemas.microsoft.com/office/powerpoint/2010/main" val="2817472221"/>
              </p:ext>
            </p:extLst>
          </p:nvPr>
        </p:nvGraphicFramePr>
        <p:xfrm>
          <a:off x="5486400" y="5347256"/>
          <a:ext cx="1308100" cy="358775"/>
        </p:xfrm>
        <a:graphic>
          <a:graphicData uri="http://schemas.openxmlformats.org/presentationml/2006/ole">
            <mc:AlternateContent xmlns:mc="http://schemas.openxmlformats.org/markup-compatibility/2006">
              <mc:Choice xmlns:v="urn:schemas-microsoft-com:vml" Requires="v">
                <p:oleObj spid="_x0000_s376999" name="Equation" r:id="rId7" imgW="838080" imgH="228600" progId="Equation.3">
                  <p:embed/>
                </p:oleObj>
              </mc:Choice>
              <mc:Fallback>
                <p:oleObj name="Equation" r:id="rId7" imgW="83808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86400" y="5347256"/>
                        <a:ext cx="1308100" cy="358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2354" name="Text Box 18"/>
          <p:cNvSpPr txBox="1">
            <a:spLocks noChangeArrowheads="1"/>
          </p:cNvSpPr>
          <p:nvPr/>
        </p:nvSpPr>
        <p:spPr bwMode="auto">
          <a:xfrm>
            <a:off x="2324100" y="3835163"/>
            <a:ext cx="72390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spcBef>
                <a:spcPct val="50000"/>
              </a:spcBef>
            </a:pPr>
            <a:r>
              <a:rPr kumimoji="1" lang="zh-CN" altLang="en-US" sz="2000" dirty="0">
                <a:solidFill>
                  <a:srgbClr val="3333FF"/>
                </a:solidFill>
                <a:latin typeface="Times New Roman" panose="02020603050405020304" pitchFamily="18" charset="0"/>
              </a:rPr>
              <a:t>        </a:t>
            </a:r>
            <a:r>
              <a:rPr kumimoji="1" lang="en-US" altLang="zh-CN" sz="2000" dirty="0">
                <a:solidFill>
                  <a:srgbClr val="FF0000"/>
                </a:solidFill>
                <a:latin typeface="Times New Roman" panose="02020603050405020304" pitchFamily="18" charset="0"/>
              </a:rPr>
              <a:t>The sharper</a:t>
            </a:r>
            <a:r>
              <a:rPr kumimoji="1" lang="en-US" altLang="zh-CN" sz="2000" dirty="0">
                <a:solidFill>
                  <a:srgbClr val="3333FF"/>
                </a:solidFill>
                <a:latin typeface="Times New Roman" panose="02020603050405020304" pitchFamily="18" charset="0"/>
              </a:rPr>
              <a:t> the directivity is, </a:t>
            </a:r>
            <a:r>
              <a:rPr kumimoji="1" lang="en-US" altLang="zh-CN" sz="2000" dirty="0">
                <a:solidFill>
                  <a:srgbClr val="FF0000"/>
                </a:solidFill>
                <a:latin typeface="Times New Roman" panose="02020603050405020304" pitchFamily="18" charset="0"/>
              </a:rPr>
              <a:t>the greater</a:t>
            </a:r>
            <a:r>
              <a:rPr kumimoji="1" lang="en-US" altLang="zh-CN" sz="2000" dirty="0">
                <a:solidFill>
                  <a:srgbClr val="3333FF"/>
                </a:solidFill>
                <a:latin typeface="Times New Roman" panose="02020603050405020304" pitchFamily="18" charset="0"/>
              </a:rPr>
              <a:t> the directivity coefficient </a:t>
            </a:r>
            <a:r>
              <a:rPr kumimoji="1" lang="en-US" altLang="zh-CN" sz="2000" i="1" dirty="0">
                <a:latin typeface="Times New Roman" panose="02020603050405020304" pitchFamily="18" charset="0"/>
              </a:rPr>
              <a:t>D</a:t>
            </a:r>
            <a:r>
              <a:rPr kumimoji="1" lang="en-US" altLang="zh-CN" sz="2000" dirty="0">
                <a:solidFill>
                  <a:srgbClr val="3333FF"/>
                </a:solidFill>
                <a:latin typeface="Times New Roman" panose="02020603050405020304" pitchFamily="18" charset="0"/>
              </a:rPr>
              <a:t> will be.</a:t>
            </a:r>
          </a:p>
        </p:txBody>
      </p:sp>
      <p:sp>
        <p:nvSpPr>
          <p:cNvPr id="142355" name="AutoShape 19">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42356" name="AutoShape 20">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1" name="文本框 20"/>
          <p:cNvSpPr txBox="1"/>
          <p:nvPr/>
        </p:nvSpPr>
        <p:spPr>
          <a:xfrm>
            <a:off x="0" y="733426"/>
            <a:ext cx="1655764" cy="461665"/>
          </a:xfrm>
          <a:prstGeom prst="rect">
            <a:avLst/>
          </a:prstGeom>
          <a:noFill/>
        </p:spPr>
        <p:txBody>
          <a:bodyPr wrap="square" rtlCol="0">
            <a:spAutoFit/>
          </a:bodyPr>
          <a:lstStyle/>
          <a:p>
            <a:r>
              <a:rPr lang="en-US" altLang="zh-CN" sz="2400" b="1" i="1" dirty="0" smtClean="0">
                <a:solidFill>
                  <a:schemeClr val="bg1"/>
                </a:solidFill>
              </a:rPr>
              <a:t>Directivity</a:t>
            </a:r>
            <a:endParaRPr lang="zh-CN" altLang="en-US" sz="2400" b="1" i="1" dirty="0">
              <a:solidFill>
                <a:schemeClr val="bg1"/>
              </a:solidFill>
            </a:endParaRPr>
          </a:p>
        </p:txBody>
      </p:sp>
      <mc:AlternateContent xmlns:mc="http://schemas.openxmlformats.org/markup-compatibility/2006" xmlns:a14="http://schemas.microsoft.com/office/drawing/2010/main">
        <mc:Choice Requires="a14">
          <p:sp>
            <p:nvSpPr>
              <p:cNvPr id="2" name="矩形 1"/>
              <p:cNvSpPr/>
              <p:nvPr/>
            </p:nvSpPr>
            <p:spPr>
              <a:xfrm>
                <a:off x="2964875" y="3019458"/>
                <a:ext cx="7443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𝑈</m:t>
                          </m:r>
                        </m:e>
                        <m:sub>
                          <m:r>
                            <m:rPr>
                              <m:sty m:val="p"/>
                            </m:rPr>
                            <a:rPr lang="zh-CN" altLang="en-US" i="0">
                              <a:latin typeface="Cambria Math" panose="02040503050406030204" pitchFamily="18" charset="0"/>
                            </a:rPr>
                            <m:t>max</m:t>
                          </m:r>
                        </m:sub>
                      </m:sSub>
                    </m:oMath>
                  </m:oMathPara>
                </a14:m>
                <a:endParaRPr lang="zh-CN" altLang="en-US" dirty="0"/>
              </a:p>
            </p:txBody>
          </p:sp>
        </mc:Choice>
        <mc:Fallback xmlns="">
          <p:sp>
            <p:nvSpPr>
              <p:cNvPr id="2" name="矩形 1"/>
              <p:cNvSpPr>
                <a:spLocks noRot="1" noChangeAspect="1" noMove="1" noResize="1" noEditPoints="1" noAdjustHandles="1" noChangeArrowheads="1" noChangeShapeType="1" noTextEdit="1"/>
              </p:cNvSpPr>
              <p:nvPr/>
            </p:nvSpPr>
            <p:spPr>
              <a:xfrm>
                <a:off x="2964875" y="3019458"/>
                <a:ext cx="744370" cy="369332"/>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358868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42338"/>
                                        </p:tgtEl>
                                        <p:attrNameLst>
                                          <p:attrName>style.visibility</p:attrName>
                                        </p:attrNameLst>
                                      </p:cBhvr>
                                      <p:to>
                                        <p:strVal val="visible"/>
                                      </p:to>
                                    </p:set>
                                    <p:anim calcmode="lin" valueType="num">
                                      <p:cBhvr additive="base">
                                        <p:cTn id="7" dur="500" fill="hold"/>
                                        <p:tgtEl>
                                          <p:spTgt spid="142338"/>
                                        </p:tgtEl>
                                        <p:attrNameLst>
                                          <p:attrName>ppt_x</p:attrName>
                                        </p:attrNameLst>
                                      </p:cBhvr>
                                      <p:tavLst>
                                        <p:tav tm="0">
                                          <p:val>
                                            <p:strVal val="#ppt_x"/>
                                          </p:val>
                                        </p:tav>
                                        <p:tav tm="100000">
                                          <p:val>
                                            <p:strVal val="#ppt_x"/>
                                          </p:val>
                                        </p:tav>
                                      </p:tavLst>
                                    </p:anim>
                                    <p:anim calcmode="lin" valueType="num">
                                      <p:cBhvr additive="base">
                                        <p:cTn id="8" dur="500" fill="hold"/>
                                        <p:tgtEl>
                                          <p:spTgt spid="142338"/>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42339"/>
                                        </p:tgtEl>
                                        <p:attrNameLst>
                                          <p:attrName>style.visibility</p:attrName>
                                        </p:attrNameLst>
                                      </p:cBhvr>
                                      <p:to>
                                        <p:strVal val="visible"/>
                                      </p:to>
                                    </p:set>
                                    <p:anim calcmode="lin" valueType="num">
                                      <p:cBhvr additive="base">
                                        <p:cTn id="13" dur="500" fill="hold"/>
                                        <p:tgtEl>
                                          <p:spTgt spid="142339"/>
                                        </p:tgtEl>
                                        <p:attrNameLst>
                                          <p:attrName>ppt_x</p:attrName>
                                        </p:attrNameLst>
                                      </p:cBhvr>
                                      <p:tavLst>
                                        <p:tav tm="0">
                                          <p:val>
                                            <p:strVal val="#ppt_x"/>
                                          </p:val>
                                        </p:tav>
                                        <p:tav tm="100000">
                                          <p:val>
                                            <p:strVal val="#ppt_x"/>
                                          </p:val>
                                        </p:tav>
                                      </p:tavLst>
                                    </p:anim>
                                    <p:anim calcmode="lin" valueType="num">
                                      <p:cBhvr additive="base">
                                        <p:cTn id="14" dur="500" fill="hold"/>
                                        <p:tgtEl>
                                          <p:spTgt spid="14233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42348"/>
                                        </p:tgtEl>
                                        <p:attrNameLst>
                                          <p:attrName>style.visibility</p:attrName>
                                        </p:attrNameLst>
                                      </p:cBhvr>
                                      <p:to>
                                        <p:strVal val="visible"/>
                                      </p:to>
                                    </p:set>
                                    <p:anim calcmode="lin" valueType="num">
                                      <p:cBhvr additive="base">
                                        <p:cTn id="19" dur="500" fill="hold"/>
                                        <p:tgtEl>
                                          <p:spTgt spid="142348"/>
                                        </p:tgtEl>
                                        <p:attrNameLst>
                                          <p:attrName>ppt_x</p:attrName>
                                        </p:attrNameLst>
                                      </p:cBhvr>
                                      <p:tavLst>
                                        <p:tav tm="0">
                                          <p:val>
                                            <p:strVal val="#ppt_x"/>
                                          </p:val>
                                        </p:tav>
                                        <p:tav tm="100000">
                                          <p:val>
                                            <p:strVal val="#ppt_x"/>
                                          </p:val>
                                        </p:tav>
                                      </p:tavLst>
                                    </p:anim>
                                    <p:anim calcmode="lin" valueType="num">
                                      <p:cBhvr additive="base">
                                        <p:cTn id="20" dur="500" fill="hold"/>
                                        <p:tgtEl>
                                          <p:spTgt spid="142348"/>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2354"/>
                                        </p:tgtEl>
                                        <p:attrNameLst>
                                          <p:attrName>style.visibility</p:attrName>
                                        </p:attrNameLst>
                                      </p:cBhvr>
                                      <p:to>
                                        <p:strVal val="visible"/>
                                      </p:to>
                                    </p:set>
                                    <p:anim calcmode="lin" valueType="num">
                                      <p:cBhvr additive="base">
                                        <p:cTn id="25" dur="500" fill="hold"/>
                                        <p:tgtEl>
                                          <p:spTgt spid="142354"/>
                                        </p:tgtEl>
                                        <p:attrNameLst>
                                          <p:attrName>ppt_x</p:attrName>
                                        </p:attrNameLst>
                                      </p:cBhvr>
                                      <p:tavLst>
                                        <p:tav tm="0">
                                          <p:val>
                                            <p:strVal val="#ppt_x"/>
                                          </p:val>
                                        </p:tav>
                                        <p:tav tm="100000">
                                          <p:val>
                                            <p:strVal val="#ppt_x"/>
                                          </p:val>
                                        </p:tav>
                                      </p:tavLst>
                                    </p:anim>
                                    <p:anim calcmode="lin" valueType="num">
                                      <p:cBhvr additive="base">
                                        <p:cTn id="26" dur="500" fill="hold"/>
                                        <p:tgtEl>
                                          <p:spTgt spid="142354"/>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2352"/>
                                        </p:tgtEl>
                                        <p:attrNameLst>
                                          <p:attrName>style.visibility</p:attrName>
                                        </p:attrNameLst>
                                      </p:cBhvr>
                                      <p:to>
                                        <p:strVal val="visible"/>
                                      </p:to>
                                    </p:set>
                                    <p:anim calcmode="lin" valueType="num">
                                      <p:cBhvr additive="base">
                                        <p:cTn id="31" dur="500" fill="hold"/>
                                        <p:tgtEl>
                                          <p:spTgt spid="142352"/>
                                        </p:tgtEl>
                                        <p:attrNameLst>
                                          <p:attrName>ppt_x</p:attrName>
                                        </p:attrNameLst>
                                      </p:cBhvr>
                                      <p:tavLst>
                                        <p:tav tm="0">
                                          <p:val>
                                            <p:strVal val="#ppt_x"/>
                                          </p:val>
                                        </p:tav>
                                        <p:tav tm="100000">
                                          <p:val>
                                            <p:strVal val="#ppt_x"/>
                                          </p:val>
                                        </p:tav>
                                      </p:tavLst>
                                    </p:anim>
                                    <p:anim calcmode="lin" valueType="num">
                                      <p:cBhvr additive="base">
                                        <p:cTn id="32" dur="500" fill="hold"/>
                                        <p:tgtEl>
                                          <p:spTgt spid="142352"/>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142353"/>
                                        </p:tgtEl>
                                        <p:attrNameLst>
                                          <p:attrName>style.visibility</p:attrName>
                                        </p:attrNameLst>
                                      </p:cBhvr>
                                      <p:to>
                                        <p:strVal val="visible"/>
                                      </p:to>
                                    </p:set>
                                    <p:anim calcmode="lin" valueType="num">
                                      <p:cBhvr additive="base">
                                        <p:cTn id="37" dur="500" fill="hold"/>
                                        <p:tgtEl>
                                          <p:spTgt spid="142353"/>
                                        </p:tgtEl>
                                        <p:attrNameLst>
                                          <p:attrName>ppt_x</p:attrName>
                                        </p:attrNameLst>
                                      </p:cBhvr>
                                      <p:tavLst>
                                        <p:tav tm="0">
                                          <p:val>
                                            <p:strVal val="#ppt_x"/>
                                          </p:val>
                                        </p:tav>
                                        <p:tav tm="100000">
                                          <p:val>
                                            <p:strVal val="#ppt_x"/>
                                          </p:val>
                                        </p:tav>
                                      </p:tavLst>
                                    </p:anim>
                                    <p:anim calcmode="lin" valueType="num">
                                      <p:cBhvr additive="base">
                                        <p:cTn id="38" dur="500" fill="hold"/>
                                        <p:tgtEl>
                                          <p:spTgt spid="1423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8" grpId="0" autoUpdateAnimBg="0"/>
      <p:bldP spid="142352" grpId="0" autoUpdateAnimBg="0"/>
      <p:bldP spid="142354"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ext Box 2"/>
          <p:cNvSpPr txBox="1">
            <a:spLocks noChangeArrowheads="1"/>
          </p:cNvSpPr>
          <p:nvPr/>
        </p:nvSpPr>
        <p:spPr bwMode="auto">
          <a:xfrm>
            <a:off x="2717800" y="304801"/>
            <a:ext cx="45974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kumimoji="1" lang="en-US" altLang="zh-CN" sz="2000">
                <a:solidFill>
                  <a:srgbClr val="3333FF"/>
                </a:solidFill>
                <a:latin typeface="Times New Roman" panose="02020603050405020304" pitchFamily="18" charset="0"/>
              </a:rPr>
              <a:t>The radiated power </a:t>
            </a:r>
            <a:r>
              <a:rPr kumimoji="1" lang="en-US" altLang="zh-CN" sz="2000" i="1">
                <a:latin typeface="Times New Roman" panose="02020603050405020304" pitchFamily="18" charset="0"/>
                <a:ea typeface="楷体_GB2312" pitchFamily="49" charset="-122"/>
              </a:rPr>
              <a:t>P</a:t>
            </a:r>
            <a:r>
              <a:rPr kumimoji="1" lang="en-US" altLang="zh-CN" sz="2000" baseline="-30000">
                <a:latin typeface="Times New Roman" panose="02020603050405020304" pitchFamily="18" charset="0"/>
                <a:ea typeface="楷体_GB2312" pitchFamily="49" charset="-122"/>
              </a:rPr>
              <a:t>r</a:t>
            </a:r>
            <a:r>
              <a:rPr kumimoji="1" lang="en-US" altLang="zh-CN" sz="2000">
                <a:solidFill>
                  <a:srgbClr val="3333FF"/>
                </a:solidFill>
                <a:latin typeface="Times New Roman" panose="02020603050405020304" pitchFamily="18" charset="0"/>
              </a:rPr>
              <a:t> of the antenna is</a:t>
            </a:r>
          </a:p>
        </p:txBody>
      </p:sp>
      <p:graphicFrame>
        <p:nvGraphicFramePr>
          <p:cNvPr id="143363" name="Object 3"/>
          <p:cNvGraphicFramePr>
            <a:graphicFrameLocks noChangeAspect="1"/>
          </p:cNvGraphicFramePr>
          <p:nvPr/>
        </p:nvGraphicFramePr>
        <p:xfrm>
          <a:off x="4724401" y="1006476"/>
          <a:ext cx="2359025" cy="669925"/>
        </p:xfrm>
        <a:graphic>
          <a:graphicData uri="http://schemas.openxmlformats.org/presentationml/2006/ole">
            <mc:AlternateContent xmlns:mc="http://schemas.openxmlformats.org/markup-compatibility/2006">
              <mc:Choice xmlns:v="urn:schemas-microsoft-com:vml" Requires="v">
                <p:oleObj spid="_x0000_s377970" name="Equation" r:id="rId3" imgW="1473120" imgH="419040" progId="Equation.3">
                  <p:embed/>
                </p:oleObj>
              </mc:Choice>
              <mc:Fallback>
                <p:oleObj name="Equation" r:id="rId3" imgW="1473120" imgH="419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1" y="1006476"/>
                        <a:ext cx="2359025" cy="669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364" name="Text Box 4"/>
          <p:cNvSpPr txBox="1">
            <a:spLocks noChangeArrowheads="1"/>
          </p:cNvSpPr>
          <p:nvPr/>
        </p:nvSpPr>
        <p:spPr bwMode="auto">
          <a:xfrm>
            <a:off x="2286000" y="1562057"/>
            <a:ext cx="74676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kumimoji="1" lang="en-US" altLang="zh-CN" sz="2000" dirty="0">
                <a:solidFill>
                  <a:srgbClr val="3333FF"/>
                </a:solidFill>
                <a:latin typeface="Times New Roman" panose="02020603050405020304" pitchFamily="18" charset="0"/>
              </a:rPr>
              <a:t>where </a:t>
            </a:r>
            <a:r>
              <a:rPr kumimoji="1" lang="en-US" altLang="zh-CN" sz="2000" i="1" dirty="0">
                <a:latin typeface="Times New Roman" panose="02020603050405020304" pitchFamily="18" charset="0"/>
              </a:rPr>
              <a:t>S</a:t>
            </a:r>
            <a:r>
              <a:rPr kumimoji="1" lang="en-US" altLang="zh-CN" sz="2000" dirty="0">
                <a:solidFill>
                  <a:srgbClr val="3333FF"/>
                </a:solidFill>
                <a:latin typeface="Times New Roman" panose="02020603050405020304" pitchFamily="18" charset="0"/>
              </a:rPr>
              <a:t> stands for the </a:t>
            </a:r>
            <a:r>
              <a:rPr kumimoji="1" lang="en-US" altLang="zh-CN" sz="2000" dirty="0">
                <a:solidFill>
                  <a:srgbClr val="FF0000"/>
                </a:solidFill>
                <a:latin typeface="Times New Roman" panose="02020603050405020304" pitchFamily="18" charset="0"/>
              </a:rPr>
              <a:t>closed spherical surface</a:t>
            </a:r>
            <a:r>
              <a:rPr kumimoji="1" lang="en-US" altLang="zh-CN" sz="2000" dirty="0">
                <a:solidFill>
                  <a:srgbClr val="3333FF"/>
                </a:solidFill>
                <a:latin typeface="Times New Roman" panose="02020603050405020304" pitchFamily="18" charset="0"/>
              </a:rPr>
              <a:t> with the antenna at the center.</a:t>
            </a:r>
            <a:endParaRPr kumimoji="1" lang="en-US" altLang="zh-CN" sz="2000" dirty="0">
              <a:solidFill>
                <a:srgbClr val="3333FF"/>
              </a:solidFill>
              <a:latin typeface="Times New Roman" panose="02020603050405020304" pitchFamily="18" charset="0"/>
              <a:ea typeface="楷体_GB2312" pitchFamily="49" charset="-122"/>
            </a:endParaRPr>
          </a:p>
        </p:txBody>
      </p:sp>
      <p:grpSp>
        <p:nvGrpSpPr>
          <p:cNvPr id="143367" name="Group 7"/>
          <p:cNvGrpSpPr>
            <a:grpSpLocks/>
          </p:cNvGrpSpPr>
          <p:nvPr/>
        </p:nvGrpSpPr>
        <p:grpSpPr bwMode="auto">
          <a:xfrm>
            <a:off x="2312362" y="4062414"/>
            <a:ext cx="5133975" cy="777875"/>
            <a:chOff x="480" y="2294"/>
            <a:chExt cx="3234" cy="490"/>
          </a:xfrm>
        </p:grpSpPr>
        <p:graphicFrame>
          <p:nvGraphicFramePr>
            <p:cNvPr id="143368" name="Object 8"/>
            <p:cNvGraphicFramePr>
              <a:graphicFrameLocks noChangeAspect="1"/>
            </p:cNvGraphicFramePr>
            <p:nvPr/>
          </p:nvGraphicFramePr>
          <p:xfrm>
            <a:off x="1900" y="2309"/>
            <a:ext cx="1814" cy="475"/>
          </p:xfrm>
          <a:graphic>
            <a:graphicData uri="http://schemas.openxmlformats.org/presentationml/2006/ole">
              <mc:AlternateContent xmlns:mc="http://schemas.openxmlformats.org/markup-compatibility/2006">
                <mc:Choice xmlns:v="urn:schemas-microsoft-com:vml" Requires="v">
                  <p:oleObj spid="_x0000_s377971" name="Equation" r:id="rId5" imgW="2006280" imgH="520560" progId="Equation.3">
                    <p:embed/>
                  </p:oleObj>
                </mc:Choice>
                <mc:Fallback>
                  <p:oleObj name="Equation" r:id="rId5" imgW="2006280" imgH="5205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0" y="2309"/>
                          <a:ext cx="1814" cy="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369" name="Text Box 9"/>
            <p:cNvSpPr txBox="1">
              <a:spLocks noChangeArrowheads="1"/>
            </p:cNvSpPr>
            <p:nvPr/>
          </p:nvSpPr>
          <p:spPr bwMode="auto">
            <a:xfrm>
              <a:off x="480" y="2294"/>
              <a:ext cx="1056"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spcBef>
                  <a:spcPct val="50000"/>
                </a:spcBef>
              </a:pPr>
              <a:r>
                <a:rPr kumimoji="1" lang="en-US" altLang="zh-CN" sz="2000" dirty="0">
                  <a:solidFill>
                    <a:srgbClr val="3333FF"/>
                  </a:solidFill>
                  <a:latin typeface="Times New Roman" panose="02020603050405020304" pitchFamily="18" charset="0"/>
                </a:rPr>
                <a:t>And we find</a:t>
              </a:r>
              <a:r>
                <a:rPr kumimoji="1" lang="en-US" altLang="zh-CN" sz="2000" dirty="0">
                  <a:solidFill>
                    <a:srgbClr val="3333FF"/>
                  </a:solidFill>
                  <a:latin typeface="楷体_GB2312" pitchFamily="49" charset="-122"/>
                  <a:ea typeface="楷体_GB2312" pitchFamily="49" charset="-122"/>
                </a:rPr>
                <a:t> </a:t>
              </a:r>
            </a:p>
          </p:txBody>
        </p:sp>
      </p:grpSp>
      <p:grpSp>
        <p:nvGrpSpPr>
          <p:cNvPr id="143370" name="Group 10"/>
          <p:cNvGrpSpPr>
            <a:grpSpLocks/>
          </p:cNvGrpSpPr>
          <p:nvPr/>
        </p:nvGrpSpPr>
        <p:grpSpPr bwMode="auto">
          <a:xfrm>
            <a:off x="2209800" y="4876801"/>
            <a:ext cx="7835900" cy="854075"/>
            <a:chOff x="432" y="3216"/>
            <a:chExt cx="4936" cy="538"/>
          </a:xfrm>
        </p:grpSpPr>
        <p:sp>
          <p:nvSpPr>
            <p:cNvPr id="143371" name="Text Box 11"/>
            <p:cNvSpPr txBox="1">
              <a:spLocks noChangeArrowheads="1"/>
            </p:cNvSpPr>
            <p:nvPr/>
          </p:nvSpPr>
          <p:spPr bwMode="auto">
            <a:xfrm>
              <a:off x="432" y="3216"/>
              <a:ext cx="4936"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50000"/>
                </a:spcBef>
              </a:pPr>
              <a:r>
                <a:rPr kumimoji="1" lang="zh-CN" altLang="en-US" sz="2000" dirty="0">
                  <a:solidFill>
                    <a:srgbClr val="3333FF"/>
                  </a:solidFill>
                  <a:latin typeface="Times New Roman" panose="02020603050405020304" pitchFamily="18" charset="0"/>
                  <a:ea typeface="楷体_GB2312" pitchFamily="49" charset="-122"/>
                </a:rPr>
                <a:t>        </a:t>
              </a:r>
              <a:r>
                <a:rPr kumimoji="1" lang="en-US" altLang="zh-CN" sz="2000" dirty="0">
                  <a:solidFill>
                    <a:srgbClr val="3333FF"/>
                  </a:solidFill>
                  <a:latin typeface="Times New Roman" panose="02020603050405020304" pitchFamily="18" charset="0"/>
                </a:rPr>
                <a:t>The normalized directivity factor of the electric current element is                      , and we find </a:t>
              </a:r>
              <a:r>
                <a:rPr kumimoji="1" lang="en-US" altLang="zh-CN" sz="2000" i="1" dirty="0">
                  <a:latin typeface="Times New Roman" panose="02020603050405020304" pitchFamily="18" charset="0"/>
                </a:rPr>
                <a:t>D</a:t>
              </a:r>
              <a:r>
                <a:rPr kumimoji="1" lang="en-US" altLang="zh-CN" sz="2000" dirty="0">
                  <a:latin typeface="Times New Roman" panose="02020603050405020304" pitchFamily="18" charset="0"/>
                </a:rPr>
                <a:t> = 1</a:t>
              </a:r>
              <a:r>
                <a:rPr kumimoji="1" lang="en-US" altLang="zh-CN" sz="2000" dirty="0">
                  <a:solidFill>
                    <a:srgbClr val="3333FF"/>
                  </a:solidFill>
                  <a:latin typeface="Times New Roman" panose="02020603050405020304" pitchFamily="18" charset="0"/>
                </a:rPr>
                <a:t>.</a:t>
              </a:r>
              <a:r>
                <a:rPr kumimoji="1" lang="en-US" altLang="zh-CN" sz="2000" dirty="0">
                  <a:solidFill>
                    <a:srgbClr val="3333FF"/>
                  </a:solidFill>
                  <a:latin typeface="Times New Roman" panose="02020603050405020304" pitchFamily="18" charset="0"/>
                  <a:ea typeface="楷体_GB2312" pitchFamily="49" charset="-122"/>
                </a:rPr>
                <a:t> </a:t>
              </a:r>
            </a:p>
          </p:txBody>
        </p:sp>
        <p:graphicFrame>
          <p:nvGraphicFramePr>
            <p:cNvPr id="143372" name="Object 12"/>
            <p:cNvGraphicFramePr>
              <a:graphicFrameLocks noChangeAspect="1"/>
            </p:cNvGraphicFramePr>
            <p:nvPr/>
          </p:nvGraphicFramePr>
          <p:xfrm>
            <a:off x="581" y="3545"/>
            <a:ext cx="912" cy="186"/>
          </p:xfrm>
          <a:graphic>
            <a:graphicData uri="http://schemas.openxmlformats.org/presentationml/2006/ole">
              <mc:AlternateContent xmlns:mc="http://schemas.openxmlformats.org/markup-compatibility/2006">
                <mc:Choice xmlns:v="urn:schemas-microsoft-com:vml" Requires="v">
                  <p:oleObj spid="_x0000_s377972" r:id="rId7" imgW="977476" imgH="203112" progId="Equation.3">
                    <p:embed/>
                  </p:oleObj>
                </mc:Choice>
                <mc:Fallback>
                  <p:oleObj r:id="rId7" imgW="977476" imgH="203112"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1" y="3545"/>
                          <a:ext cx="912" cy="1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43373" name="AutoShape 13">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43374" name="AutoShape 14">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 name="矩形 1"/>
          <p:cNvSpPr/>
          <p:nvPr/>
        </p:nvSpPr>
        <p:spPr>
          <a:xfrm>
            <a:off x="2286000" y="2650114"/>
            <a:ext cx="5408275" cy="507831"/>
          </a:xfrm>
          <a:prstGeom prst="rect">
            <a:avLst/>
          </a:prstGeom>
        </p:spPr>
        <p:txBody>
          <a:bodyPr wrap="none">
            <a:spAutoFit/>
          </a:bodyPr>
          <a:lstStyle/>
          <a:p>
            <a:pPr>
              <a:lnSpc>
                <a:spcPct val="150000"/>
              </a:lnSpc>
              <a:spcBef>
                <a:spcPct val="50000"/>
              </a:spcBef>
            </a:pPr>
            <a:r>
              <a:rPr kumimoji="1" lang="en-US" altLang="zh-CN" dirty="0" smtClean="0">
                <a:solidFill>
                  <a:srgbClr val="3333FF"/>
                </a:solidFill>
                <a:latin typeface="Times New Roman" panose="02020603050405020304" pitchFamily="18" charset="0"/>
              </a:rPr>
              <a:t>In terms of electric field intensity, </a:t>
            </a:r>
            <a:r>
              <a:rPr kumimoji="1" lang="en-US" altLang="zh-CN" i="1" dirty="0">
                <a:latin typeface="Times New Roman" panose="02020603050405020304" pitchFamily="18" charset="0"/>
              </a:rPr>
              <a:t>D </a:t>
            </a:r>
            <a:r>
              <a:rPr kumimoji="1" lang="en-US" altLang="zh-CN" dirty="0" smtClean="0">
                <a:solidFill>
                  <a:srgbClr val="3333FF"/>
                </a:solidFill>
                <a:latin typeface="Times New Roman" panose="02020603050405020304" pitchFamily="18" charset="0"/>
              </a:rPr>
              <a:t>can be expressed as</a:t>
            </a:r>
            <a:endParaRPr kumimoji="1" lang="en-US" altLang="zh-CN" dirty="0">
              <a:solidFill>
                <a:srgbClr val="3333FF"/>
              </a:solidFill>
              <a:latin typeface="楷体_GB2312" pitchFamily="49" charset="-122"/>
              <a:ea typeface="楷体_GB2312" pitchFamily="49" charset="-122"/>
            </a:endParaRPr>
          </a:p>
        </p:txBody>
      </p:sp>
      <p:graphicFrame>
        <p:nvGraphicFramePr>
          <p:cNvPr id="16" name="Object 8"/>
          <p:cNvGraphicFramePr>
            <a:graphicFrameLocks noChangeAspect="1"/>
          </p:cNvGraphicFramePr>
          <p:nvPr>
            <p:extLst>
              <p:ext uri="{D42A27DB-BD31-4B8C-83A1-F6EECF244321}">
                <p14:modId xmlns:p14="http://schemas.microsoft.com/office/powerpoint/2010/main" val="1360758163"/>
              </p:ext>
            </p:extLst>
          </p:nvPr>
        </p:nvGraphicFramePr>
        <p:xfrm>
          <a:off x="4687840" y="3004891"/>
          <a:ext cx="3079750" cy="846137"/>
        </p:xfrm>
        <a:graphic>
          <a:graphicData uri="http://schemas.openxmlformats.org/presentationml/2006/ole">
            <mc:AlternateContent xmlns:mc="http://schemas.openxmlformats.org/markup-compatibility/2006">
              <mc:Choice xmlns:v="urn:schemas-microsoft-com:vml" Requires="v">
                <p:oleObj spid="_x0000_s377973" name="Equation" r:id="rId9" imgW="2145960" imgH="583920" progId="Equation.DSMT4">
                  <p:embed/>
                </p:oleObj>
              </mc:Choice>
              <mc:Fallback>
                <p:oleObj name="Equation" r:id="rId9" imgW="2145960" imgH="583920" progId="Equation.DSMT4">
                  <p:embed/>
                  <p:pic>
                    <p:nvPicPr>
                      <p:cNvPr id="143368" name="Object 8"/>
                      <p:cNvPicPr>
                        <a:picLocks noChangeAspect="1" noChangeArrowheads="1"/>
                      </p:cNvPicPr>
                      <p:nvPr/>
                    </p:nvPicPr>
                    <p:blipFill>
                      <a:blip r:embed="rId10"/>
                      <a:srcRect/>
                      <a:stretch>
                        <a:fillRect/>
                      </a:stretch>
                    </p:blipFill>
                    <p:spPr bwMode="auto">
                      <a:xfrm>
                        <a:off x="4687840" y="3004891"/>
                        <a:ext cx="3079750" cy="846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文本框 16"/>
          <p:cNvSpPr txBox="1"/>
          <p:nvPr/>
        </p:nvSpPr>
        <p:spPr>
          <a:xfrm>
            <a:off x="0" y="733426"/>
            <a:ext cx="1655764" cy="461665"/>
          </a:xfrm>
          <a:prstGeom prst="rect">
            <a:avLst/>
          </a:prstGeom>
          <a:noFill/>
        </p:spPr>
        <p:txBody>
          <a:bodyPr wrap="square" rtlCol="0">
            <a:spAutoFit/>
          </a:bodyPr>
          <a:lstStyle/>
          <a:p>
            <a:r>
              <a:rPr lang="en-US" altLang="zh-CN" sz="2400" b="1" i="1" dirty="0" smtClean="0">
                <a:solidFill>
                  <a:schemeClr val="bg1"/>
                </a:solidFill>
              </a:rPr>
              <a:t>Directivity</a:t>
            </a:r>
            <a:endParaRPr lang="zh-CN" altLang="en-US" sz="2400" b="1" i="1" dirty="0">
              <a:solidFill>
                <a:schemeClr val="bg1"/>
              </a:solidFill>
            </a:endParaRPr>
          </a:p>
        </p:txBody>
      </p:sp>
    </p:spTree>
    <p:extLst>
      <p:ext uri="{BB962C8B-B14F-4D97-AF65-F5344CB8AC3E}">
        <p14:creationId xmlns:p14="http://schemas.microsoft.com/office/powerpoint/2010/main" val="7634011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43362"/>
                                        </p:tgtEl>
                                        <p:attrNameLst>
                                          <p:attrName>style.visibility</p:attrName>
                                        </p:attrNameLst>
                                      </p:cBhvr>
                                      <p:to>
                                        <p:strVal val="visible"/>
                                      </p:to>
                                    </p:set>
                                    <p:anim calcmode="lin" valueType="num">
                                      <p:cBhvr additive="base">
                                        <p:cTn id="7" dur="500" fill="hold"/>
                                        <p:tgtEl>
                                          <p:spTgt spid="143362"/>
                                        </p:tgtEl>
                                        <p:attrNameLst>
                                          <p:attrName>ppt_x</p:attrName>
                                        </p:attrNameLst>
                                      </p:cBhvr>
                                      <p:tavLst>
                                        <p:tav tm="0">
                                          <p:val>
                                            <p:strVal val="#ppt_x"/>
                                          </p:val>
                                        </p:tav>
                                        <p:tav tm="100000">
                                          <p:val>
                                            <p:strVal val="#ppt_x"/>
                                          </p:val>
                                        </p:tav>
                                      </p:tavLst>
                                    </p:anim>
                                    <p:anim calcmode="lin" valueType="num">
                                      <p:cBhvr additive="base">
                                        <p:cTn id="8" dur="500" fill="hold"/>
                                        <p:tgtEl>
                                          <p:spTgt spid="143362"/>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43363"/>
                                        </p:tgtEl>
                                        <p:attrNameLst>
                                          <p:attrName>style.visibility</p:attrName>
                                        </p:attrNameLst>
                                      </p:cBhvr>
                                      <p:to>
                                        <p:strVal val="visible"/>
                                      </p:to>
                                    </p:set>
                                    <p:anim calcmode="lin" valueType="num">
                                      <p:cBhvr additive="base">
                                        <p:cTn id="13" dur="500" fill="hold"/>
                                        <p:tgtEl>
                                          <p:spTgt spid="143363"/>
                                        </p:tgtEl>
                                        <p:attrNameLst>
                                          <p:attrName>ppt_x</p:attrName>
                                        </p:attrNameLst>
                                      </p:cBhvr>
                                      <p:tavLst>
                                        <p:tav tm="0">
                                          <p:val>
                                            <p:strVal val="#ppt_x"/>
                                          </p:val>
                                        </p:tav>
                                        <p:tav tm="100000">
                                          <p:val>
                                            <p:strVal val="#ppt_x"/>
                                          </p:val>
                                        </p:tav>
                                      </p:tavLst>
                                    </p:anim>
                                    <p:anim calcmode="lin" valueType="num">
                                      <p:cBhvr additive="base">
                                        <p:cTn id="14" dur="500" fill="hold"/>
                                        <p:tgtEl>
                                          <p:spTgt spid="14336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3364"/>
                                        </p:tgtEl>
                                        <p:attrNameLst>
                                          <p:attrName>style.visibility</p:attrName>
                                        </p:attrNameLst>
                                      </p:cBhvr>
                                      <p:to>
                                        <p:strVal val="visible"/>
                                      </p:to>
                                    </p:set>
                                    <p:anim calcmode="lin" valueType="num">
                                      <p:cBhvr additive="base">
                                        <p:cTn id="19" dur="500" fill="hold"/>
                                        <p:tgtEl>
                                          <p:spTgt spid="143364"/>
                                        </p:tgtEl>
                                        <p:attrNameLst>
                                          <p:attrName>ppt_x</p:attrName>
                                        </p:attrNameLst>
                                      </p:cBhvr>
                                      <p:tavLst>
                                        <p:tav tm="0">
                                          <p:val>
                                            <p:strVal val="#ppt_x"/>
                                          </p:val>
                                        </p:tav>
                                        <p:tav tm="100000">
                                          <p:val>
                                            <p:strVal val="#ppt_x"/>
                                          </p:val>
                                        </p:tav>
                                      </p:tavLst>
                                    </p:anim>
                                    <p:anim calcmode="lin" valueType="num">
                                      <p:cBhvr additive="base">
                                        <p:cTn id="20" dur="500" fill="hold"/>
                                        <p:tgtEl>
                                          <p:spTgt spid="14336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43367"/>
                                        </p:tgtEl>
                                        <p:attrNameLst>
                                          <p:attrName>style.visibility</p:attrName>
                                        </p:attrNameLst>
                                      </p:cBhvr>
                                      <p:to>
                                        <p:strVal val="visible"/>
                                      </p:to>
                                    </p:set>
                                    <p:anim calcmode="lin" valueType="num">
                                      <p:cBhvr additive="base">
                                        <p:cTn id="25" dur="500" fill="hold"/>
                                        <p:tgtEl>
                                          <p:spTgt spid="143367"/>
                                        </p:tgtEl>
                                        <p:attrNameLst>
                                          <p:attrName>ppt_x</p:attrName>
                                        </p:attrNameLst>
                                      </p:cBhvr>
                                      <p:tavLst>
                                        <p:tav tm="0">
                                          <p:val>
                                            <p:strVal val="#ppt_x"/>
                                          </p:val>
                                        </p:tav>
                                        <p:tav tm="100000">
                                          <p:val>
                                            <p:strVal val="#ppt_x"/>
                                          </p:val>
                                        </p:tav>
                                      </p:tavLst>
                                    </p:anim>
                                    <p:anim calcmode="lin" valueType="num">
                                      <p:cBhvr additive="base">
                                        <p:cTn id="26" dur="500" fill="hold"/>
                                        <p:tgtEl>
                                          <p:spTgt spid="143367"/>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43370"/>
                                        </p:tgtEl>
                                        <p:attrNameLst>
                                          <p:attrName>style.visibility</p:attrName>
                                        </p:attrNameLst>
                                      </p:cBhvr>
                                      <p:to>
                                        <p:strVal val="visible"/>
                                      </p:to>
                                    </p:set>
                                    <p:anim calcmode="lin" valueType="num">
                                      <p:cBhvr additive="base">
                                        <p:cTn id="31" dur="500" fill="hold"/>
                                        <p:tgtEl>
                                          <p:spTgt spid="143370"/>
                                        </p:tgtEl>
                                        <p:attrNameLst>
                                          <p:attrName>ppt_x</p:attrName>
                                        </p:attrNameLst>
                                      </p:cBhvr>
                                      <p:tavLst>
                                        <p:tav tm="0">
                                          <p:val>
                                            <p:strVal val="#ppt_x"/>
                                          </p:val>
                                        </p:tav>
                                        <p:tav tm="100000">
                                          <p:val>
                                            <p:strVal val="#ppt_x"/>
                                          </p:val>
                                        </p:tav>
                                      </p:tavLst>
                                    </p:anim>
                                    <p:anim calcmode="lin" valueType="num">
                                      <p:cBhvr additive="base">
                                        <p:cTn id="32" dur="500" fill="hold"/>
                                        <p:tgtEl>
                                          <p:spTgt spid="1433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2" grpId="0" autoUpdateAnimBg="0"/>
      <p:bldP spid="143364"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ext Box 2"/>
          <p:cNvSpPr txBox="1">
            <a:spLocks noChangeArrowheads="1"/>
          </p:cNvSpPr>
          <p:nvPr/>
        </p:nvSpPr>
        <p:spPr bwMode="auto">
          <a:xfrm>
            <a:off x="2133600" y="304801"/>
            <a:ext cx="79248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Any </a:t>
            </a:r>
            <a:r>
              <a:rPr kumimoji="1" lang="en-US" altLang="zh-CN" sz="2000">
                <a:solidFill>
                  <a:srgbClr val="FF0000"/>
                </a:solidFill>
                <a:latin typeface="Times New Roman" panose="02020603050405020304" pitchFamily="18" charset="0"/>
              </a:rPr>
              <a:t>real</a:t>
            </a:r>
            <a:r>
              <a:rPr kumimoji="1" lang="en-US" altLang="zh-CN" sz="2000">
                <a:solidFill>
                  <a:srgbClr val="3333FF"/>
                </a:solidFill>
                <a:latin typeface="Times New Roman" panose="02020603050405020304" pitchFamily="18" charset="0"/>
              </a:rPr>
              <a:t> antenna has some loss, and the</a:t>
            </a:r>
            <a:r>
              <a:rPr kumimoji="1" lang="en-US" altLang="zh-CN" sz="2000">
                <a:solidFill>
                  <a:srgbClr val="FF0000"/>
                </a:solidFill>
                <a:latin typeface="Times New Roman" panose="02020603050405020304" pitchFamily="18" charset="0"/>
              </a:rPr>
              <a:t> input</a:t>
            </a:r>
            <a:r>
              <a:rPr kumimoji="1" lang="en-US" altLang="zh-CN" sz="2000">
                <a:solidFill>
                  <a:srgbClr val="3333FF"/>
                </a:solidFill>
                <a:latin typeface="Times New Roman" panose="02020603050405020304" pitchFamily="18" charset="0"/>
              </a:rPr>
              <a:t> power </a:t>
            </a:r>
            <a:r>
              <a:rPr kumimoji="1" lang="en-US" altLang="zh-CN" sz="2000" i="1">
                <a:solidFill>
                  <a:schemeClr val="tx2"/>
                </a:solidFill>
                <a:latin typeface="Times New Roman" panose="02020603050405020304" pitchFamily="18" charset="0"/>
                <a:ea typeface="楷体_GB2312" pitchFamily="49" charset="-122"/>
              </a:rPr>
              <a:t>P</a:t>
            </a:r>
            <a:r>
              <a:rPr kumimoji="1" lang="en-US" altLang="zh-CN" sz="2000" baseline="-30000">
                <a:solidFill>
                  <a:schemeClr val="tx2"/>
                </a:solidFill>
                <a:latin typeface="Times New Roman" panose="02020603050405020304" pitchFamily="18" charset="0"/>
                <a:ea typeface="楷体_GB2312" pitchFamily="49" charset="-122"/>
              </a:rPr>
              <a:t>A</a:t>
            </a:r>
            <a:r>
              <a:rPr kumimoji="1" lang="en-US" altLang="zh-CN" sz="2000">
                <a:solidFill>
                  <a:srgbClr val="3333FF"/>
                </a:solidFill>
                <a:latin typeface="Times New Roman" panose="02020603050405020304" pitchFamily="18" charset="0"/>
              </a:rPr>
              <a:t> is </a:t>
            </a:r>
            <a:r>
              <a:rPr kumimoji="1" lang="en-US" altLang="zh-CN" sz="2000">
                <a:solidFill>
                  <a:srgbClr val="FF0000"/>
                </a:solidFill>
                <a:latin typeface="Times New Roman" panose="02020603050405020304" pitchFamily="18" charset="0"/>
              </a:rPr>
              <a:t>greater </a:t>
            </a:r>
            <a:r>
              <a:rPr kumimoji="1" lang="en-US" altLang="zh-CN" sz="2000">
                <a:solidFill>
                  <a:srgbClr val="3333FF"/>
                </a:solidFill>
                <a:latin typeface="Times New Roman" panose="02020603050405020304" pitchFamily="18" charset="0"/>
              </a:rPr>
              <a:t>than the </a:t>
            </a:r>
            <a:r>
              <a:rPr kumimoji="1" lang="en-US" altLang="zh-CN" sz="2000">
                <a:solidFill>
                  <a:srgbClr val="FF0000"/>
                </a:solidFill>
                <a:latin typeface="Times New Roman" panose="02020603050405020304" pitchFamily="18" charset="0"/>
              </a:rPr>
              <a:t>radiated</a:t>
            </a:r>
            <a:r>
              <a:rPr kumimoji="1" lang="en-US" altLang="zh-CN" sz="2000">
                <a:solidFill>
                  <a:srgbClr val="3333FF"/>
                </a:solidFill>
                <a:latin typeface="Times New Roman" panose="02020603050405020304" pitchFamily="18" charset="0"/>
              </a:rPr>
              <a:t> power </a:t>
            </a:r>
            <a:r>
              <a:rPr kumimoji="1" lang="en-US" altLang="zh-CN" sz="2000" i="1">
                <a:solidFill>
                  <a:schemeClr val="tx2"/>
                </a:solidFill>
                <a:latin typeface="Times New Roman" panose="02020603050405020304" pitchFamily="18" charset="0"/>
                <a:ea typeface="楷体_GB2312" pitchFamily="49" charset="-122"/>
              </a:rPr>
              <a:t>P</a:t>
            </a:r>
            <a:r>
              <a:rPr kumimoji="1" lang="en-US" altLang="zh-CN" sz="2000" baseline="-30000">
                <a:solidFill>
                  <a:schemeClr val="tx2"/>
                </a:solidFill>
                <a:latin typeface="Times New Roman" panose="02020603050405020304" pitchFamily="18" charset="0"/>
                <a:ea typeface="楷体_GB2312" pitchFamily="49" charset="-122"/>
              </a:rPr>
              <a:t>r </a:t>
            </a:r>
            <a:r>
              <a:rPr kumimoji="1" lang="en-US" altLang="zh-CN" sz="2000">
                <a:solidFill>
                  <a:srgbClr val="3333FF"/>
                </a:solidFill>
                <a:latin typeface="Times New Roman" panose="02020603050405020304" pitchFamily="18" charset="0"/>
              </a:rPr>
              <a:t>.</a:t>
            </a:r>
            <a:r>
              <a:rPr kumimoji="1" lang="en-US" altLang="zh-CN" sz="2000">
                <a:solidFill>
                  <a:srgbClr val="000000"/>
                </a:solidFill>
                <a:latin typeface="Times New Roman" panose="02020603050405020304" pitchFamily="18" charset="0"/>
              </a:rPr>
              <a:t> </a:t>
            </a:r>
            <a:endParaRPr kumimoji="1" lang="en-US" altLang="zh-CN" sz="2000">
              <a:solidFill>
                <a:srgbClr val="3333FF"/>
              </a:solidFill>
              <a:latin typeface="Times New Roman" panose="02020603050405020304" pitchFamily="18" charset="0"/>
              <a:ea typeface="楷体_GB2312" pitchFamily="49" charset="-122"/>
            </a:endParaRPr>
          </a:p>
        </p:txBody>
      </p:sp>
      <p:graphicFrame>
        <p:nvGraphicFramePr>
          <p:cNvPr id="144387" name="Object 3"/>
          <p:cNvGraphicFramePr>
            <a:graphicFrameLocks noChangeAspect="1"/>
          </p:cNvGraphicFramePr>
          <p:nvPr/>
        </p:nvGraphicFramePr>
        <p:xfrm>
          <a:off x="5410201" y="1981201"/>
          <a:ext cx="741363" cy="682625"/>
        </p:xfrm>
        <a:graphic>
          <a:graphicData uri="http://schemas.openxmlformats.org/presentationml/2006/ole">
            <mc:AlternateContent xmlns:mc="http://schemas.openxmlformats.org/markup-compatibility/2006">
              <mc:Choice xmlns:v="urn:schemas-microsoft-com:vml" Requires="v">
                <p:oleObj spid="_x0000_s379028" name="Equation" r:id="rId3" imgW="469800" imgH="431640" progId="Equation.3">
                  <p:embed/>
                </p:oleObj>
              </mc:Choice>
              <mc:Fallback>
                <p:oleObj name="Equation" r:id="rId3" imgW="46980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1" y="1981201"/>
                        <a:ext cx="741363" cy="682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4388" name="Text Box 4"/>
          <p:cNvSpPr txBox="1">
            <a:spLocks noChangeArrowheads="1"/>
          </p:cNvSpPr>
          <p:nvPr/>
        </p:nvSpPr>
        <p:spPr bwMode="auto">
          <a:xfrm>
            <a:off x="2209800" y="2590801"/>
            <a:ext cx="792480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spcBef>
                <a:spcPct val="50000"/>
              </a:spcBef>
            </a:pPr>
            <a:r>
              <a:rPr kumimoji="1" lang="zh-CN" altLang="en-US" sz="2000" dirty="0">
                <a:solidFill>
                  <a:srgbClr val="3333FF"/>
                </a:solidFill>
                <a:latin typeface="Times New Roman" panose="02020603050405020304" pitchFamily="18" charset="0"/>
                <a:ea typeface="楷体_GB2312" pitchFamily="49" charset="-122"/>
              </a:rPr>
              <a:t>      </a:t>
            </a:r>
            <a:r>
              <a:rPr kumimoji="1" lang="en-US" altLang="zh-CN" sz="2000" dirty="0">
                <a:solidFill>
                  <a:srgbClr val="3333FF"/>
                </a:solidFill>
                <a:latin typeface="Times New Roman" panose="02020603050405020304" pitchFamily="18" charset="0"/>
              </a:rPr>
              <a:t>The </a:t>
            </a:r>
            <a:r>
              <a:rPr kumimoji="1" lang="en-US" altLang="zh-CN" sz="2000" dirty="0">
                <a:solidFill>
                  <a:srgbClr val="FF0000"/>
                </a:solidFill>
                <a:latin typeface="Times New Roman" panose="02020603050405020304" pitchFamily="18" charset="0"/>
              </a:rPr>
              <a:t>gain</a:t>
            </a:r>
            <a:r>
              <a:rPr kumimoji="1" lang="en-US" altLang="zh-CN" sz="2000" dirty="0">
                <a:solidFill>
                  <a:srgbClr val="3333FF"/>
                </a:solidFill>
                <a:latin typeface="Times New Roman" panose="02020603050405020304" pitchFamily="18" charset="0"/>
              </a:rPr>
              <a:t> is the ratio </a:t>
            </a:r>
            <a:r>
              <a:rPr kumimoji="1" lang="en-US" altLang="zh-CN" sz="2000" dirty="0" smtClean="0">
                <a:solidFill>
                  <a:srgbClr val="3333FF"/>
                </a:solidFill>
                <a:latin typeface="Times New Roman" panose="02020603050405020304" pitchFamily="18" charset="0"/>
              </a:rPr>
              <a:t>of the maximum radiation intensity to the average power intensity if all the </a:t>
            </a:r>
            <a:r>
              <a:rPr kumimoji="1" lang="en-US" altLang="zh-CN" sz="2000" dirty="0" smtClean="0">
                <a:solidFill>
                  <a:srgbClr val="FF0000"/>
                </a:solidFill>
                <a:latin typeface="Times New Roman" panose="02020603050405020304" pitchFamily="18" charset="0"/>
              </a:rPr>
              <a:t>input </a:t>
            </a:r>
            <a:r>
              <a:rPr kumimoji="1" lang="en-US" altLang="zh-CN" sz="2000" dirty="0">
                <a:solidFill>
                  <a:srgbClr val="FF0000"/>
                </a:solidFill>
                <a:latin typeface="Times New Roman" panose="02020603050405020304" pitchFamily="18" charset="0"/>
              </a:rPr>
              <a:t>power</a:t>
            </a:r>
            <a:r>
              <a:rPr kumimoji="1" lang="en-US" altLang="zh-CN" sz="2000" dirty="0">
                <a:solidFill>
                  <a:srgbClr val="3333FF"/>
                </a:solidFill>
                <a:latin typeface="Times New Roman" panose="02020603050405020304" pitchFamily="18" charset="0"/>
              </a:rPr>
              <a:t> </a:t>
            </a:r>
            <a:r>
              <a:rPr kumimoji="1" lang="en-US" altLang="zh-CN" sz="2000" i="1" dirty="0" smtClean="0">
                <a:latin typeface="Times New Roman" panose="02020603050405020304" pitchFamily="18" charset="0"/>
                <a:ea typeface="黑体" panose="02010609060101010101" pitchFamily="49" charset="-122"/>
              </a:rPr>
              <a:t>P</a:t>
            </a:r>
            <a:r>
              <a:rPr kumimoji="1" lang="en-US" altLang="zh-CN" sz="2000" baseline="-30000" dirty="0" smtClean="0">
                <a:latin typeface="Times New Roman" panose="02020603050405020304" pitchFamily="18" charset="0"/>
                <a:ea typeface="黑体" panose="02010609060101010101" pitchFamily="49" charset="-122"/>
              </a:rPr>
              <a:t>i</a:t>
            </a:r>
            <a:r>
              <a:rPr kumimoji="1" lang="en-US" altLang="zh-CN" sz="2000" dirty="0" smtClean="0">
                <a:solidFill>
                  <a:srgbClr val="3333FF"/>
                </a:solidFill>
                <a:latin typeface="Times New Roman" panose="02020603050405020304" pitchFamily="18" charset="0"/>
                <a:ea typeface="黑体" panose="02010609060101010101" pitchFamily="49" charset="-122"/>
              </a:rPr>
              <a:t> was radiated,</a:t>
            </a:r>
            <a:endParaRPr kumimoji="1" lang="en-US" altLang="zh-CN" sz="2000" dirty="0">
              <a:solidFill>
                <a:srgbClr val="3333FF"/>
              </a:solidFill>
              <a:latin typeface="Times New Roman" panose="02020603050405020304" pitchFamily="18" charset="0"/>
            </a:endParaRPr>
          </a:p>
        </p:txBody>
      </p:sp>
      <p:graphicFrame>
        <p:nvGraphicFramePr>
          <p:cNvPr id="144389" name="Object 5"/>
          <p:cNvGraphicFramePr>
            <a:graphicFrameLocks noChangeAspect="1"/>
          </p:cNvGraphicFramePr>
          <p:nvPr>
            <p:extLst>
              <p:ext uri="{D42A27DB-BD31-4B8C-83A1-F6EECF244321}">
                <p14:modId xmlns:p14="http://schemas.microsoft.com/office/powerpoint/2010/main" val="3461756234"/>
              </p:ext>
            </p:extLst>
          </p:nvPr>
        </p:nvGraphicFramePr>
        <p:xfrm>
          <a:off x="5513389" y="3606133"/>
          <a:ext cx="1276350" cy="692150"/>
        </p:xfrm>
        <a:graphic>
          <a:graphicData uri="http://schemas.openxmlformats.org/presentationml/2006/ole">
            <mc:AlternateContent xmlns:mc="http://schemas.openxmlformats.org/markup-compatibility/2006">
              <mc:Choice xmlns:v="urn:schemas-microsoft-com:vml" Requires="v">
                <p:oleObj spid="_x0000_s379029" name="Equation" r:id="rId5" imgW="787320" imgH="431640" progId="Equation.DSMT4">
                  <p:embed/>
                </p:oleObj>
              </mc:Choice>
              <mc:Fallback>
                <p:oleObj name="Equation" r:id="rId5" imgW="787320" imgH="431640" progId="Equation.DSMT4">
                  <p:embed/>
                  <p:pic>
                    <p:nvPicPr>
                      <p:cNvPr id="0" name=""/>
                      <p:cNvPicPr>
                        <a:picLocks noChangeAspect="1" noChangeArrowheads="1"/>
                      </p:cNvPicPr>
                      <p:nvPr/>
                    </p:nvPicPr>
                    <p:blipFill>
                      <a:blip r:embed="rId6"/>
                      <a:srcRect/>
                      <a:stretch>
                        <a:fillRect/>
                      </a:stretch>
                    </p:blipFill>
                    <p:spPr bwMode="auto">
                      <a:xfrm>
                        <a:off x="5513389" y="3606133"/>
                        <a:ext cx="1276350" cy="692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44390" name="Group 6"/>
          <p:cNvGrpSpPr>
            <a:grpSpLocks/>
          </p:cNvGrpSpPr>
          <p:nvPr/>
        </p:nvGrpSpPr>
        <p:grpSpPr bwMode="auto">
          <a:xfrm>
            <a:off x="2209800" y="4359516"/>
            <a:ext cx="7543800" cy="854075"/>
            <a:chOff x="432" y="2870"/>
            <a:chExt cx="4752" cy="538"/>
          </a:xfrm>
        </p:grpSpPr>
        <p:sp>
          <p:nvSpPr>
            <p:cNvPr id="144391" name="Text Box 7"/>
            <p:cNvSpPr txBox="1">
              <a:spLocks noChangeArrowheads="1"/>
            </p:cNvSpPr>
            <p:nvPr/>
          </p:nvSpPr>
          <p:spPr bwMode="auto">
            <a:xfrm>
              <a:off x="432" y="2870"/>
              <a:ext cx="4752"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spcBef>
                  <a:spcPct val="50000"/>
                </a:spcBef>
              </a:pPr>
              <a:r>
                <a:rPr kumimoji="1" lang="zh-CN" altLang="en-US" sz="2000" dirty="0">
                  <a:solidFill>
                    <a:srgbClr val="3333FF"/>
                  </a:solidFill>
                  <a:latin typeface="Times New Roman" panose="02020603050405020304" pitchFamily="18" charset="0"/>
                </a:rPr>
                <a:t>        </a:t>
              </a:r>
              <a:r>
                <a:rPr kumimoji="1" lang="en-US" altLang="zh-CN" sz="2000" dirty="0">
                  <a:solidFill>
                    <a:srgbClr val="3333FF"/>
                  </a:solidFill>
                  <a:latin typeface="Times New Roman" panose="02020603050405020304" pitchFamily="18" charset="0"/>
                </a:rPr>
                <a:t>If the efficiency of the omnidirectional antenna is assumed to be           , we have</a:t>
              </a:r>
              <a:endParaRPr kumimoji="1" lang="en-US" altLang="zh-CN" sz="2000" dirty="0">
                <a:solidFill>
                  <a:srgbClr val="3333FF"/>
                </a:solidFill>
                <a:latin typeface="Times New Roman" panose="02020603050405020304" pitchFamily="18" charset="0"/>
                <a:ea typeface="楷体_GB2312" pitchFamily="49" charset="-122"/>
              </a:endParaRPr>
            </a:p>
          </p:txBody>
        </p:sp>
        <p:graphicFrame>
          <p:nvGraphicFramePr>
            <p:cNvPr id="144392" name="Object 8"/>
            <p:cNvGraphicFramePr>
              <a:graphicFrameLocks noChangeAspect="1"/>
            </p:cNvGraphicFramePr>
            <p:nvPr/>
          </p:nvGraphicFramePr>
          <p:xfrm>
            <a:off x="693" y="3182"/>
            <a:ext cx="373" cy="222"/>
          </p:xfrm>
          <a:graphic>
            <a:graphicData uri="http://schemas.openxmlformats.org/presentationml/2006/ole">
              <mc:AlternateContent xmlns:mc="http://schemas.openxmlformats.org/markup-compatibility/2006">
                <mc:Choice xmlns:v="urn:schemas-microsoft-com:vml" Requires="v">
                  <p:oleObj spid="_x0000_s379030" name="Equation" r:id="rId7" imgW="380880" imgH="228600" progId="Equation.3">
                    <p:embed/>
                  </p:oleObj>
                </mc:Choice>
                <mc:Fallback>
                  <p:oleObj name="Equation" r:id="rId7" imgW="38088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3" y="3182"/>
                          <a:ext cx="373" cy="2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44393" name="Object 9"/>
          <p:cNvGraphicFramePr>
            <a:graphicFrameLocks noChangeAspect="1"/>
          </p:cNvGraphicFramePr>
          <p:nvPr/>
        </p:nvGraphicFramePr>
        <p:xfrm>
          <a:off x="4572000" y="5360989"/>
          <a:ext cx="838200" cy="331787"/>
        </p:xfrm>
        <a:graphic>
          <a:graphicData uri="http://schemas.openxmlformats.org/presentationml/2006/ole">
            <mc:AlternateContent xmlns:mc="http://schemas.openxmlformats.org/markup-compatibility/2006">
              <mc:Choice xmlns:v="urn:schemas-microsoft-com:vml" Requires="v">
                <p:oleObj spid="_x0000_s379031" r:id="rId9" imgW="507780" imgH="203112" progId="Equation.3">
                  <p:embed/>
                </p:oleObj>
              </mc:Choice>
              <mc:Fallback>
                <p:oleObj r:id="rId9" imgW="507780" imgH="203112"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2000" y="5360989"/>
                        <a:ext cx="838200" cy="331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394" name="Object 10"/>
          <p:cNvGraphicFramePr>
            <a:graphicFrameLocks noChangeAspect="1"/>
          </p:cNvGraphicFramePr>
          <p:nvPr/>
        </p:nvGraphicFramePr>
        <p:xfrm>
          <a:off x="6584951" y="5334000"/>
          <a:ext cx="1304925" cy="361950"/>
        </p:xfrm>
        <a:graphic>
          <a:graphicData uri="http://schemas.openxmlformats.org/presentationml/2006/ole">
            <mc:AlternateContent xmlns:mc="http://schemas.openxmlformats.org/markup-compatibility/2006">
              <mc:Choice xmlns:v="urn:schemas-microsoft-com:vml" Requires="v">
                <p:oleObj spid="_x0000_s379032" name="Equation" r:id="rId11" imgW="825480" imgH="228600" progId="Equation.3">
                  <p:embed/>
                </p:oleObj>
              </mc:Choice>
              <mc:Fallback>
                <p:oleObj name="Equation" r:id="rId11" imgW="82548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84951" y="5334000"/>
                        <a:ext cx="1304925" cy="361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4395" name="Text Box 11"/>
          <p:cNvSpPr txBox="1">
            <a:spLocks noChangeArrowheads="1"/>
          </p:cNvSpPr>
          <p:nvPr/>
        </p:nvSpPr>
        <p:spPr bwMode="auto">
          <a:xfrm>
            <a:off x="2667000" y="5832476"/>
            <a:ext cx="6934200"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50000"/>
              </a:spcBef>
            </a:pPr>
            <a:r>
              <a:rPr kumimoji="1" lang="en-US" altLang="zh-CN" sz="2000">
                <a:solidFill>
                  <a:srgbClr val="3333FF"/>
                </a:solidFill>
                <a:latin typeface="Times New Roman" panose="02020603050405020304" pitchFamily="18" charset="0"/>
              </a:rPr>
              <a:t>The gain of a large parabolic antenna is usually over </a:t>
            </a:r>
            <a:r>
              <a:rPr kumimoji="1" lang="en-US" altLang="zh-CN" sz="2000">
                <a:solidFill>
                  <a:srgbClr val="FF0000"/>
                </a:solidFill>
                <a:latin typeface="Times New Roman" panose="02020603050405020304" pitchFamily="18" charset="0"/>
              </a:rPr>
              <a:t>50</a:t>
            </a:r>
            <a:r>
              <a:rPr kumimoji="1" lang="en-US" altLang="zh-CN" sz="2000">
                <a:latin typeface="Times New Roman" panose="02020603050405020304" pitchFamily="18" charset="0"/>
              </a:rPr>
              <a:t>dB</a:t>
            </a:r>
            <a:r>
              <a:rPr kumimoji="1" lang="en-US" altLang="zh-CN" sz="2000">
                <a:solidFill>
                  <a:srgbClr val="3333FF"/>
                </a:solidFill>
                <a:latin typeface="Times New Roman" panose="02020603050405020304" pitchFamily="18" charset="0"/>
              </a:rPr>
              <a:t>.</a:t>
            </a:r>
            <a:endParaRPr kumimoji="1" lang="en-US" altLang="zh-CN" sz="2000">
              <a:solidFill>
                <a:srgbClr val="3333FF"/>
              </a:solidFill>
              <a:latin typeface="Times New Roman" panose="02020603050405020304" pitchFamily="18" charset="0"/>
              <a:ea typeface="楷体_GB2312" pitchFamily="49" charset="-122"/>
            </a:endParaRPr>
          </a:p>
        </p:txBody>
      </p:sp>
      <p:sp>
        <p:nvSpPr>
          <p:cNvPr id="144396" name="Text Box 12"/>
          <p:cNvSpPr txBox="1">
            <a:spLocks noChangeArrowheads="1"/>
          </p:cNvSpPr>
          <p:nvPr/>
        </p:nvSpPr>
        <p:spPr bwMode="auto">
          <a:xfrm>
            <a:off x="2174875" y="1177926"/>
            <a:ext cx="76200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The </a:t>
            </a:r>
            <a:r>
              <a:rPr kumimoji="1" lang="en-US" altLang="zh-CN" sz="2000">
                <a:solidFill>
                  <a:srgbClr val="FF0000"/>
                </a:solidFill>
                <a:latin typeface="Times New Roman" panose="02020603050405020304" pitchFamily="18" charset="0"/>
              </a:rPr>
              <a:t>ratio </a:t>
            </a:r>
            <a:r>
              <a:rPr kumimoji="1" lang="en-US" altLang="zh-CN" sz="2000">
                <a:solidFill>
                  <a:srgbClr val="3333FF"/>
                </a:solidFill>
                <a:latin typeface="Times New Roman" panose="02020603050405020304" pitchFamily="18" charset="0"/>
              </a:rPr>
              <a:t>of the radiated power </a:t>
            </a:r>
            <a:r>
              <a:rPr kumimoji="1" lang="en-US" altLang="zh-CN" sz="2000" i="1">
                <a:solidFill>
                  <a:schemeClr val="tx2"/>
                </a:solidFill>
                <a:latin typeface="Times New Roman" panose="02020603050405020304" pitchFamily="18" charset="0"/>
                <a:ea typeface="楷体_GB2312" pitchFamily="49" charset="-122"/>
              </a:rPr>
              <a:t>P</a:t>
            </a:r>
            <a:r>
              <a:rPr kumimoji="1" lang="en-US" altLang="zh-CN" sz="2000" baseline="-30000">
                <a:solidFill>
                  <a:schemeClr val="tx2"/>
                </a:solidFill>
                <a:latin typeface="Times New Roman" panose="02020603050405020304" pitchFamily="18" charset="0"/>
                <a:ea typeface="楷体_GB2312" pitchFamily="49" charset="-122"/>
              </a:rPr>
              <a:t>r</a:t>
            </a:r>
            <a:r>
              <a:rPr kumimoji="1" lang="en-US" altLang="zh-CN" sz="2000">
                <a:solidFill>
                  <a:srgbClr val="3333FF"/>
                </a:solidFill>
                <a:latin typeface="Times New Roman" panose="02020603050405020304" pitchFamily="18" charset="0"/>
              </a:rPr>
              <a:t> to the input power</a:t>
            </a:r>
            <a:r>
              <a:rPr kumimoji="1" lang="en-US" altLang="zh-CN" sz="2000">
                <a:solidFill>
                  <a:srgbClr val="3333FF"/>
                </a:solidFill>
                <a:latin typeface="Times New Roman" panose="02020603050405020304" pitchFamily="18" charset="0"/>
                <a:ea typeface="楷体_GB2312" pitchFamily="49" charset="-122"/>
              </a:rPr>
              <a:t> </a:t>
            </a:r>
            <a:r>
              <a:rPr kumimoji="1" lang="en-US" altLang="zh-CN" sz="2000" i="1">
                <a:solidFill>
                  <a:schemeClr val="tx2"/>
                </a:solidFill>
                <a:latin typeface="Times New Roman" panose="02020603050405020304" pitchFamily="18" charset="0"/>
                <a:ea typeface="楷体_GB2312" pitchFamily="49" charset="-122"/>
              </a:rPr>
              <a:t>P</a:t>
            </a:r>
            <a:r>
              <a:rPr kumimoji="1" lang="en-US" altLang="zh-CN" sz="2000" baseline="-30000">
                <a:solidFill>
                  <a:schemeClr val="tx2"/>
                </a:solidFill>
                <a:latin typeface="Times New Roman" panose="02020603050405020304" pitchFamily="18" charset="0"/>
                <a:ea typeface="楷体_GB2312" pitchFamily="49" charset="-122"/>
              </a:rPr>
              <a:t>A </a:t>
            </a:r>
            <a:r>
              <a:rPr kumimoji="1" lang="en-US" altLang="zh-CN" sz="2000">
                <a:solidFill>
                  <a:srgbClr val="3333FF"/>
                </a:solidFill>
                <a:latin typeface="Times New Roman" panose="02020603050405020304" pitchFamily="18" charset="0"/>
              </a:rPr>
              <a:t>is called the</a:t>
            </a:r>
            <a:r>
              <a:rPr kumimoji="1" lang="en-US" altLang="zh-CN" sz="2000">
                <a:solidFill>
                  <a:srgbClr val="FF0000"/>
                </a:solidFill>
                <a:latin typeface="Times New Roman" panose="02020603050405020304" pitchFamily="18" charset="0"/>
              </a:rPr>
              <a:t> efficiency</a:t>
            </a:r>
            <a:r>
              <a:rPr kumimoji="1" lang="en-US" altLang="zh-CN" sz="2000">
                <a:solidFill>
                  <a:srgbClr val="3333FF"/>
                </a:solidFill>
                <a:latin typeface="Times New Roman" panose="02020603050405020304" pitchFamily="18" charset="0"/>
              </a:rPr>
              <a:t> of antenna, and it is denoted as </a:t>
            </a:r>
            <a:r>
              <a:rPr kumimoji="1" lang="en-US" altLang="zh-CN" sz="2000" i="1">
                <a:latin typeface="Times New Roman" panose="02020603050405020304" pitchFamily="18" charset="0"/>
                <a:sym typeface="Symbol" panose="05050102010706020507" pitchFamily="18" charset="2"/>
              </a:rPr>
              <a:t> </a:t>
            </a:r>
            <a:r>
              <a:rPr kumimoji="1" lang="en-US" altLang="zh-CN" sz="2000">
                <a:solidFill>
                  <a:srgbClr val="3333FF"/>
                </a:solidFill>
                <a:latin typeface="Times New Roman" panose="02020603050405020304" pitchFamily="18" charset="0"/>
              </a:rPr>
              <a:t>, i.e.</a:t>
            </a:r>
          </a:p>
        </p:txBody>
      </p:sp>
      <p:sp>
        <p:nvSpPr>
          <p:cNvPr id="144397" name="AutoShape 13">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44398" name="AutoShape 14">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5" name="文本框 14"/>
          <p:cNvSpPr txBox="1"/>
          <p:nvPr/>
        </p:nvSpPr>
        <p:spPr>
          <a:xfrm>
            <a:off x="0" y="733426"/>
            <a:ext cx="1655764" cy="461665"/>
          </a:xfrm>
          <a:prstGeom prst="rect">
            <a:avLst/>
          </a:prstGeom>
          <a:noFill/>
        </p:spPr>
        <p:txBody>
          <a:bodyPr wrap="square" rtlCol="0">
            <a:spAutoFit/>
          </a:bodyPr>
          <a:lstStyle/>
          <a:p>
            <a:r>
              <a:rPr lang="en-US" altLang="zh-CN" sz="2400" b="1" i="1" dirty="0" smtClean="0">
                <a:solidFill>
                  <a:schemeClr val="bg1"/>
                </a:solidFill>
              </a:rPr>
              <a:t>Efficiency</a:t>
            </a:r>
            <a:endParaRPr lang="zh-CN" altLang="en-US" sz="2400" b="1" i="1" dirty="0">
              <a:solidFill>
                <a:schemeClr val="bg1"/>
              </a:solidFill>
            </a:endParaRPr>
          </a:p>
        </p:txBody>
      </p:sp>
    </p:spTree>
    <p:extLst>
      <p:ext uri="{BB962C8B-B14F-4D97-AF65-F5344CB8AC3E}">
        <p14:creationId xmlns:p14="http://schemas.microsoft.com/office/powerpoint/2010/main" val="8673456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44386"/>
                                        </p:tgtEl>
                                        <p:attrNameLst>
                                          <p:attrName>style.visibility</p:attrName>
                                        </p:attrNameLst>
                                      </p:cBhvr>
                                      <p:to>
                                        <p:strVal val="visible"/>
                                      </p:to>
                                    </p:set>
                                    <p:anim calcmode="lin" valueType="num">
                                      <p:cBhvr additive="base">
                                        <p:cTn id="7" dur="500" fill="hold"/>
                                        <p:tgtEl>
                                          <p:spTgt spid="144386"/>
                                        </p:tgtEl>
                                        <p:attrNameLst>
                                          <p:attrName>ppt_x</p:attrName>
                                        </p:attrNameLst>
                                      </p:cBhvr>
                                      <p:tavLst>
                                        <p:tav tm="0">
                                          <p:val>
                                            <p:strVal val="#ppt_x"/>
                                          </p:val>
                                        </p:tav>
                                        <p:tav tm="100000">
                                          <p:val>
                                            <p:strVal val="#ppt_x"/>
                                          </p:val>
                                        </p:tav>
                                      </p:tavLst>
                                    </p:anim>
                                    <p:anim calcmode="lin" valueType="num">
                                      <p:cBhvr additive="base">
                                        <p:cTn id="8" dur="500" fill="hold"/>
                                        <p:tgtEl>
                                          <p:spTgt spid="144386"/>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4396"/>
                                        </p:tgtEl>
                                        <p:attrNameLst>
                                          <p:attrName>style.visibility</p:attrName>
                                        </p:attrNameLst>
                                      </p:cBhvr>
                                      <p:to>
                                        <p:strVal val="visible"/>
                                      </p:to>
                                    </p:set>
                                    <p:anim calcmode="lin" valueType="num">
                                      <p:cBhvr additive="base">
                                        <p:cTn id="13" dur="500" fill="hold"/>
                                        <p:tgtEl>
                                          <p:spTgt spid="144396"/>
                                        </p:tgtEl>
                                        <p:attrNameLst>
                                          <p:attrName>ppt_x</p:attrName>
                                        </p:attrNameLst>
                                      </p:cBhvr>
                                      <p:tavLst>
                                        <p:tav tm="0">
                                          <p:val>
                                            <p:strVal val="#ppt_x"/>
                                          </p:val>
                                        </p:tav>
                                        <p:tav tm="100000">
                                          <p:val>
                                            <p:strVal val="#ppt_x"/>
                                          </p:val>
                                        </p:tav>
                                      </p:tavLst>
                                    </p:anim>
                                    <p:anim calcmode="lin" valueType="num">
                                      <p:cBhvr additive="base">
                                        <p:cTn id="14" dur="500" fill="hold"/>
                                        <p:tgtEl>
                                          <p:spTgt spid="14439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44387"/>
                                        </p:tgtEl>
                                        <p:attrNameLst>
                                          <p:attrName>style.visibility</p:attrName>
                                        </p:attrNameLst>
                                      </p:cBhvr>
                                      <p:to>
                                        <p:strVal val="visible"/>
                                      </p:to>
                                    </p:set>
                                    <p:anim calcmode="lin" valueType="num">
                                      <p:cBhvr additive="base">
                                        <p:cTn id="19" dur="500" fill="hold"/>
                                        <p:tgtEl>
                                          <p:spTgt spid="144387"/>
                                        </p:tgtEl>
                                        <p:attrNameLst>
                                          <p:attrName>ppt_x</p:attrName>
                                        </p:attrNameLst>
                                      </p:cBhvr>
                                      <p:tavLst>
                                        <p:tav tm="0">
                                          <p:val>
                                            <p:strVal val="#ppt_x"/>
                                          </p:val>
                                        </p:tav>
                                        <p:tav tm="100000">
                                          <p:val>
                                            <p:strVal val="#ppt_x"/>
                                          </p:val>
                                        </p:tav>
                                      </p:tavLst>
                                    </p:anim>
                                    <p:anim calcmode="lin" valueType="num">
                                      <p:cBhvr additive="base">
                                        <p:cTn id="20" dur="500" fill="hold"/>
                                        <p:tgtEl>
                                          <p:spTgt spid="144387"/>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4388"/>
                                        </p:tgtEl>
                                        <p:attrNameLst>
                                          <p:attrName>style.visibility</p:attrName>
                                        </p:attrNameLst>
                                      </p:cBhvr>
                                      <p:to>
                                        <p:strVal val="visible"/>
                                      </p:to>
                                    </p:set>
                                    <p:anim calcmode="lin" valueType="num">
                                      <p:cBhvr additive="base">
                                        <p:cTn id="25" dur="500" fill="hold"/>
                                        <p:tgtEl>
                                          <p:spTgt spid="144388"/>
                                        </p:tgtEl>
                                        <p:attrNameLst>
                                          <p:attrName>ppt_x</p:attrName>
                                        </p:attrNameLst>
                                      </p:cBhvr>
                                      <p:tavLst>
                                        <p:tav tm="0">
                                          <p:val>
                                            <p:strVal val="#ppt_x"/>
                                          </p:val>
                                        </p:tav>
                                        <p:tav tm="100000">
                                          <p:val>
                                            <p:strVal val="#ppt_x"/>
                                          </p:val>
                                        </p:tav>
                                      </p:tavLst>
                                    </p:anim>
                                    <p:anim calcmode="lin" valueType="num">
                                      <p:cBhvr additive="base">
                                        <p:cTn id="26" dur="500" fill="hold"/>
                                        <p:tgtEl>
                                          <p:spTgt spid="144388"/>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44389"/>
                                        </p:tgtEl>
                                        <p:attrNameLst>
                                          <p:attrName>style.visibility</p:attrName>
                                        </p:attrNameLst>
                                      </p:cBhvr>
                                      <p:to>
                                        <p:strVal val="visible"/>
                                      </p:to>
                                    </p:set>
                                    <p:anim calcmode="lin" valueType="num">
                                      <p:cBhvr additive="base">
                                        <p:cTn id="31" dur="500" fill="hold"/>
                                        <p:tgtEl>
                                          <p:spTgt spid="144389"/>
                                        </p:tgtEl>
                                        <p:attrNameLst>
                                          <p:attrName>ppt_x</p:attrName>
                                        </p:attrNameLst>
                                      </p:cBhvr>
                                      <p:tavLst>
                                        <p:tav tm="0">
                                          <p:val>
                                            <p:strVal val="#ppt_x"/>
                                          </p:val>
                                        </p:tav>
                                        <p:tav tm="100000">
                                          <p:val>
                                            <p:strVal val="#ppt_x"/>
                                          </p:val>
                                        </p:tav>
                                      </p:tavLst>
                                    </p:anim>
                                    <p:anim calcmode="lin" valueType="num">
                                      <p:cBhvr additive="base">
                                        <p:cTn id="32" dur="500" fill="hold"/>
                                        <p:tgtEl>
                                          <p:spTgt spid="144389"/>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144390"/>
                                        </p:tgtEl>
                                        <p:attrNameLst>
                                          <p:attrName>style.visibility</p:attrName>
                                        </p:attrNameLst>
                                      </p:cBhvr>
                                      <p:to>
                                        <p:strVal val="visible"/>
                                      </p:to>
                                    </p:set>
                                    <p:anim calcmode="lin" valueType="num">
                                      <p:cBhvr additive="base">
                                        <p:cTn id="37" dur="500" fill="hold"/>
                                        <p:tgtEl>
                                          <p:spTgt spid="144390"/>
                                        </p:tgtEl>
                                        <p:attrNameLst>
                                          <p:attrName>ppt_x</p:attrName>
                                        </p:attrNameLst>
                                      </p:cBhvr>
                                      <p:tavLst>
                                        <p:tav tm="0">
                                          <p:val>
                                            <p:strVal val="#ppt_x"/>
                                          </p:val>
                                        </p:tav>
                                        <p:tav tm="100000">
                                          <p:val>
                                            <p:strVal val="#ppt_x"/>
                                          </p:val>
                                        </p:tav>
                                      </p:tavLst>
                                    </p:anim>
                                    <p:anim calcmode="lin" valueType="num">
                                      <p:cBhvr additive="base">
                                        <p:cTn id="38" dur="500" fill="hold"/>
                                        <p:tgtEl>
                                          <p:spTgt spid="144390"/>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144393"/>
                                        </p:tgtEl>
                                        <p:attrNameLst>
                                          <p:attrName>style.visibility</p:attrName>
                                        </p:attrNameLst>
                                      </p:cBhvr>
                                      <p:to>
                                        <p:strVal val="visible"/>
                                      </p:to>
                                    </p:set>
                                    <p:anim calcmode="lin" valueType="num">
                                      <p:cBhvr additive="base">
                                        <p:cTn id="43" dur="500" fill="hold"/>
                                        <p:tgtEl>
                                          <p:spTgt spid="144393"/>
                                        </p:tgtEl>
                                        <p:attrNameLst>
                                          <p:attrName>ppt_x</p:attrName>
                                        </p:attrNameLst>
                                      </p:cBhvr>
                                      <p:tavLst>
                                        <p:tav tm="0">
                                          <p:val>
                                            <p:strVal val="#ppt_x"/>
                                          </p:val>
                                        </p:tav>
                                        <p:tav tm="100000">
                                          <p:val>
                                            <p:strVal val="#ppt_x"/>
                                          </p:val>
                                        </p:tav>
                                      </p:tavLst>
                                    </p:anim>
                                    <p:anim calcmode="lin" valueType="num">
                                      <p:cBhvr additive="base">
                                        <p:cTn id="44" dur="500" fill="hold"/>
                                        <p:tgtEl>
                                          <p:spTgt spid="144393"/>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144394"/>
                                        </p:tgtEl>
                                        <p:attrNameLst>
                                          <p:attrName>style.visibility</p:attrName>
                                        </p:attrNameLst>
                                      </p:cBhvr>
                                      <p:to>
                                        <p:strVal val="visible"/>
                                      </p:to>
                                    </p:set>
                                    <p:anim calcmode="lin" valueType="num">
                                      <p:cBhvr additive="base">
                                        <p:cTn id="49" dur="500" fill="hold"/>
                                        <p:tgtEl>
                                          <p:spTgt spid="144394"/>
                                        </p:tgtEl>
                                        <p:attrNameLst>
                                          <p:attrName>ppt_x</p:attrName>
                                        </p:attrNameLst>
                                      </p:cBhvr>
                                      <p:tavLst>
                                        <p:tav tm="0">
                                          <p:val>
                                            <p:strVal val="#ppt_x"/>
                                          </p:val>
                                        </p:tav>
                                        <p:tav tm="100000">
                                          <p:val>
                                            <p:strVal val="#ppt_x"/>
                                          </p:val>
                                        </p:tav>
                                      </p:tavLst>
                                    </p:anim>
                                    <p:anim calcmode="lin" valueType="num">
                                      <p:cBhvr additive="base">
                                        <p:cTn id="50" dur="500" fill="hold"/>
                                        <p:tgtEl>
                                          <p:spTgt spid="144394"/>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44395"/>
                                        </p:tgtEl>
                                        <p:attrNameLst>
                                          <p:attrName>style.visibility</p:attrName>
                                        </p:attrNameLst>
                                      </p:cBhvr>
                                      <p:to>
                                        <p:strVal val="visible"/>
                                      </p:to>
                                    </p:set>
                                    <p:anim calcmode="lin" valueType="num">
                                      <p:cBhvr additive="base">
                                        <p:cTn id="55" dur="500" fill="hold"/>
                                        <p:tgtEl>
                                          <p:spTgt spid="144395"/>
                                        </p:tgtEl>
                                        <p:attrNameLst>
                                          <p:attrName>ppt_x</p:attrName>
                                        </p:attrNameLst>
                                      </p:cBhvr>
                                      <p:tavLst>
                                        <p:tav tm="0">
                                          <p:val>
                                            <p:strVal val="#ppt_x"/>
                                          </p:val>
                                        </p:tav>
                                        <p:tav tm="100000">
                                          <p:val>
                                            <p:strVal val="#ppt_x"/>
                                          </p:val>
                                        </p:tav>
                                      </p:tavLst>
                                    </p:anim>
                                    <p:anim calcmode="lin" valueType="num">
                                      <p:cBhvr additive="base">
                                        <p:cTn id="56" dur="500" fill="hold"/>
                                        <p:tgtEl>
                                          <p:spTgt spid="1443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6" grpId="0" autoUpdateAnimBg="0"/>
      <p:bldP spid="144388" grpId="0" autoUpdateAnimBg="0"/>
      <p:bldP spid="144395" grpId="0" autoUpdateAnimBg="0"/>
      <p:bldP spid="144396"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ext Box 2"/>
          <p:cNvSpPr txBox="1">
            <a:spLocks noChangeArrowheads="1"/>
          </p:cNvSpPr>
          <p:nvPr/>
        </p:nvSpPr>
        <p:spPr bwMode="auto">
          <a:xfrm>
            <a:off x="2438400" y="228601"/>
            <a:ext cx="5334000" cy="498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spcBef>
                <a:spcPct val="50000"/>
              </a:spcBef>
            </a:pPr>
            <a:r>
              <a:rPr kumimoji="1" lang="en-US" altLang="zh-CN" sz="2000" dirty="0">
                <a:solidFill>
                  <a:srgbClr val="FF0000"/>
                </a:solidFill>
                <a:ea typeface="楷体_GB2312" pitchFamily="49" charset="-122"/>
              </a:rPr>
              <a:t>3.    </a:t>
            </a:r>
            <a:r>
              <a:rPr kumimoji="1" lang="en-US" altLang="zh-CN" sz="2000" dirty="0">
                <a:solidFill>
                  <a:srgbClr val="FF0000"/>
                </a:solidFill>
              </a:rPr>
              <a:t>Radiation by </a:t>
            </a:r>
            <a:r>
              <a:rPr kumimoji="1" lang="en-US" altLang="zh-CN" sz="2000" dirty="0" smtClean="0">
                <a:solidFill>
                  <a:srgbClr val="FF0000"/>
                </a:solidFill>
              </a:rPr>
              <a:t>thin linear Antenna</a:t>
            </a:r>
            <a:r>
              <a:rPr kumimoji="1" lang="en-US" altLang="zh-CN" sz="2000" dirty="0" smtClean="0">
                <a:solidFill>
                  <a:srgbClr val="FF0000"/>
                </a:solidFill>
                <a:latin typeface="Times New Roman" panose="02020603050405020304" pitchFamily="18" charset="0"/>
                <a:ea typeface="楷体_GB2312" pitchFamily="49" charset="-122"/>
              </a:rPr>
              <a:t> </a:t>
            </a:r>
            <a:endParaRPr kumimoji="1" lang="en-US" altLang="zh-CN" sz="2000" dirty="0">
              <a:solidFill>
                <a:srgbClr val="FF0000"/>
              </a:solidFill>
              <a:latin typeface="Times New Roman" panose="02020603050405020304" pitchFamily="18" charset="0"/>
              <a:ea typeface="楷体_GB2312" pitchFamily="49" charset="-122"/>
            </a:endParaRPr>
          </a:p>
        </p:txBody>
      </p:sp>
      <p:sp>
        <p:nvSpPr>
          <p:cNvPr id="145411" name="Text Box 3"/>
          <p:cNvSpPr txBox="1">
            <a:spLocks noChangeArrowheads="1"/>
          </p:cNvSpPr>
          <p:nvPr/>
        </p:nvSpPr>
        <p:spPr bwMode="auto">
          <a:xfrm>
            <a:off x="2438400" y="838201"/>
            <a:ext cx="7543800" cy="123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pPr>
            <a:r>
              <a:rPr kumimoji="1" lang="zh-CN" altLang="en-US" sz="2000">
                <a:solidFill>
                  <a:srgbClr val="3333FF"/>
                </a:solidFill>
                <a:latin typeface="楷体_GB2312" pitchFamily="49" charset="-122"/>
                <a:ea typeface="楷体_GB2312" pitchFamily="49" charset="-122"/>
              </a:rPr>
              <a:t>    </a:t>
            </a:r>
            <a:r>
              <a:rPr kumimoji="1" lang="en-US" altLang="zh-CN" sz="2000">
                <a:solidFill>
                  <a:srgbClr val="3333FF"/>
                </a:solidFill>
                <a:latin typeface="Times New Roman" panose="02020603050405020304" pitchFamily="18" charset="0"/>
              </a:rPr>
              <a:t>The symmetrical antenna is a segment of wire carrying electric current and fed in </a:t>
            </a:r>
            <a:r>
              <a:rPr kumimoji="1" lang="en-US" altLang="zh-CN" sz="2000">
                <a:solidFill>
                  <a:srgbClr val="FF0000"/>
                </a:solidFill>
                <a:latin typeface="Times New Roman" panose="02020603050405020304" pitchFamily="18" charset="0"/>
              </a:rPr>
              <a:t>the middle</a:t>
            </a:r>
            <a:r>
              <a:rPr kumimoji="1" lang="en-US" altLang="zh-CN" sz="2000">
                <a:solidFill>
                  <a:srgbClr val="3333FF"/>
                </a:solidFill>
                <a:latin typeface="Times New Roman" panose="02020603050405020304" pitchFamily="18" charset="0"/>
              </a:rPr>
              <a:t>, with the length comparable to the </a:t>
            </a:r>
            <a:r>
              <a:rPr kumimoji="1" lang="en-US" altLang="zh-CN" sz="2000">
                <a:solidFill>
                  <a:srgbClr val="FF0000"/>
                </a:solidFill>
                <a:latin typeface="Times New Roman" panose="02020603050405020304" pitchFamily="18" charset="0"/>
              </a:rPr>
              <a:t>wavelength</a:t>
            </a:r>
            <a:r>
              <a:rPr kumimoji="1" lang="en-US" altLang="zh-CN" sz="2000">
                <a:solidFill>
                  <a:srgbClr val="3333FF"/>
                </a:solidFill>
                <a:latin typeface="Times New Roman" panose="02020603050405020304" pitchFamily="18" charset="0"/>
              </a:rPr>
              <a:t>.</a:t>
            </a:r>
            <a:endParaRPr kumimoji="1" lang="en-US" altLang="zh-CN" sz="2000">
              <a:solidFill>
                <a:srgbClr val="3333FF"/>
              </a:solidFill>
              <a:latin typeface="Times New Roman" panose="02020603050405020304" pitchFamily="18" charset="0"/>
              <a:ea typeface="楷体_GB2312" pitchFamily="49" charset="-122"/>
            </a:endParaRPr>
          </a:p>
        </p:txBody>
      </p:sp>
      <p:grpSp>
        <p:nvGrpSpPr>
          <p:cNvPr id="145412" name="Group 4"/>
          <p:cNvGrpSpPr>
            <a:grpSpLocks/>
          </p:cNvGrpSpPr>
          <p:nvPr/>
        </p:nvGrpSpPr>
        <p:grpSpPr bwMode="auto">
          <a:xfrm>
            <a:off x="2305050" y="2451100"/>
            <a:ext cx="2343150" cy="2425700"/>
            <a:chOff x="492" y="1544"/>
            <a:chExt cx="1476" cy="1528"/>
          </a:xfrm>
        </p:grpSpPr>
        <p:sp>
          <p:nvSpPr>
            <p:cNvPr id="145413" name="Rectangle 5"/>
            <p:cNvSpPr>
              <a:spLocks noChangeArrowheads="1"/>
            </p:cNvSpPr>
            <p:nvPr/>
          </p:nvSpPr>
          <p:spPr bwMode="auto">
            <a:xfrm>
              <a:off x="492" y="2212"/>
              <a:ext cx="116" cy="23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145414" name="Group 6"/>
            <p:cNvGrpSpPr>
              <a:grpSpLocks/>
            </p:cNvGrpSpPr>
            <p:nvPr/>
          </p:nvGrpSpPr>
          <p:grpSpPr bwMode="auto">
            <a:xfrm>
              <a:off x="528" y="1544"/>
              <a:ext cx="1440" cy="1528"/>
              <a:chOff x="528" y="2160"/>
              <a:chExt cx="1440" cy="1528"/>
            </a:xfrm>
          </p:grpSpPr>
          <p:sp>
            <p:nvSpPr>
              <p:cNvPr id="145415" name="AutoShape 7"/>
              <p:cNvSpPr>
                <a:spLocks noChangeArrowheads="1"/>
              </p:cNvSpPr>
              <p:nvPr/>
            </p:nvSpPr>
            <p:spPr bwMode="auto">
              <a:xfrm>
                <a:off x="1170" y="2483"/>
                <a:ext cx="96" cy="484"/>
              </a:xfrm>
              <a:prstGeom prst="can">
                <a:avLst>
                  <a:gd name="adj" fmla="val 126042"/>
                </a:avLst>
              </a:prstGeom>
              <a:gradFill rotWithShape="0">
                <a:gsLst>
                  <a:gs pos="0">
                    <a:srgbClr val="FFCC00">
                      <a:gamma/>
                      <a:shade val="26275"/>
                      <a:invGamma/>
                    </a:srgbClr>
                  </a:gs>
                  <a:gs pos="50000">
                    <a:srgbClr val="FFCC00"/>
                  </a:gs>
                  <a:gs pos="100000">
                    <a:srgbClr val="FFCC00">
                      <a:gamma/>
                      <a:shade val="26275"/>
                      <a:invGamma/>
                    </a:srgbClr>
                  </a:gs>
                </a:gsLst>
                <a:lin ang="0" scaled="1"/>
              </a:gradFill>
              <a:ln w="12700">
                <a:solidFill>
                  <a:srgbClr val="000000"/>
                </a:solidFill>
                <a:round/>
                <a:headEn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5416" name="AutoShape 8"/>
              <p:cNvSpPr>
                <a:spLocks noChangeArrowheads="1"/>
              </p:cNvSpPr>
              <p:nvPr/>
            </p:nvSpPr>
            <p:spPr bwMode="auto">
              <a:xfrm>
                <a:off x="1170" y="3010"/>
                <a:ext cx="96" cy="485"/>
              </a:xfrm>
              <a:prstGeom prst="can">
                <a:avLst>
                  <a:gd name="adj" fmla="val 126302"/>
                </a:avLst>
              </a:prstGeom>
              <a:gradFill rotWithShape="0">
                <a:gsLst>
                  <a:gs pos="0">
                    <a:srgbClr val="FFCC00">
                      <a:gamma/>
                      <a:shade val="26275"/>
                      <a:invGamma/>
                    </a:srgbClr>
                  </a:gs>
                  <a:gs pos="50000">
                    <a:srgbClr val="FFCC00"/>
                  </a:gs>
                  <a:gs pos="100000">
                    <a:srgbClr val="FFCC00">
                      <a:gamma/>
                      <a:shade val="26275"/>
                      <a:invGamma/>
                    </a:srgbClr>
                  </a:gs>
                </a:gsLst>
                <a:lin ang="0" scaled="1"/>
              </a:gradFill>
              <a:ln w="12700">
                <a:solidFill>
                  <a:srgbClr val="000000"/>
                </a:solidFill>
                <a:round/>
                <a:headEn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5417" name="Line 9"/>
              <p:cNvSpPr>
                <a:spLocks noChangeShapeType="1"/>
              </p:cNvSpPr>
              <p:nvPr/>
            </p:nvSpPr>
            <p:spPr bwMode="auto">
              <a:xfrm flipV="1">
                <a:off x="1218" y="2547"/>
                <a:ext cx="0" cy="894"/>
              </a:xfrm>
              <a:prstGeom prst="line">
                <a:avLst/>
              </a:prstGeom>
              <a:noFill/>
              <a:ln w="9525">
                <a:solidFill>
                  <a:srgbClr val="000000"/>
                </a:solidFill>
                <a:prstDash val="dash"/>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5418" name="Line 10"/>
              <p:cNvSpPr>
                <a:spLocks noChangeShapeType="1"/>
              </p:cNvSpPr>
              <p:nvPr/>
            </p:nvSpPr>
            <p:spPr bwMode="auto">
              <a:xfrm>
                <a:off x="1218" y="2989"/>
                <a:ext cx="488"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5419" name="Line 11"/>
              <p:cNvSpPr>
                <a:spLocks noChangeShapeType="1"/>
              </p:cNvSpPr>
              <p:nvPr/>
            </p:nvSpPr>
            <p:spPr bwMode="auto">
              <a:xfrm flipH="1">
                <a:off x="718" y="2989"/>
                <a:ext cx="500" cy="247"/>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5420" name="Line 12"/>
              <p:cNvSpPr>
                <a:spLocks noChangeShapeType="1"/>
              </p:cNvSpPr>
              <p:nvPr/>
            </p:nvSpPr>
            <p:spPr bwMode="auto">
              <a:xfrm flipH="1">
                <a:off x="1028" y="2537"/>
                <a:ext cx="142" cy="0"/>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5421" name="Line 13"/>
              <p:cNvSpPr>
                <a:spLocks noChangeShapeType="1"/>
              </p:cNvSpPr>
              <p:nvPr/>
            </p:nvSpPr>
            <p:spPr bwMode="auto">
              <a:xfrm flipH="1">
                <a:off x="1028" y="2989"/>
                <a:ext cx="107" cy="0"/>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5422" name="Line 14"/>
              <p:cNvSpPr>
                <a:spLocks noChangeShapeType="1"/>
              </p:cNvSpPr>
              <p:nvPr/>
            </p:nvSpPr>
            <p:spPr bwMode="auto">
              <a:xfrm flipH="1">
                <a:off x="1016" y="3441"/>
                <a:ext cx="154" cy="0"/>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5423" name="Line 15"/>
              <p:cNvSpPr>
                <a:spLocks noChangeShapeType="1"/>
              </p:cNvSpPr>
              <p:nvPr/>
            </p:nvSpPr>
            <p:spPr bwMode="auto">
              <a:xfrm flipV="1">
                <a:off x="1099" y="2537"/>
                <a:ext cx="0" cy="15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5424" name="Line 16"/>
              <p:cNvSpPr>
                <a:spLocks noChangeShapeType="1"/>
              </p:cNvSpPr>
              <p:nvPr/>
            </p:nvSpPr>
            <p:spPr bwMode="auto">
              <a:xfrm>
                <a:off x="1099" y="3312"/>
                <a:ext cx="0" cy="14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5425" name="Line 17"/>
              <p:cNvSpPr>
                <a:spLocks noChangeShapeType="1"/>
              </p:cNvSpPr>
              <p:nvPr/>
            </p:nvSpPr>
            <p:spPr bwMode="auto">
              <a:xfrm flipV="1">
                <a:off x="1099" y="2978"/>
                <a:ext cx="0" cy="161"/>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5426" name="Line 18"/>
              <p:cNvSpPr>
                <a:spLocks noChangeShapeType="1"/>
              </p:cNvSpPr>
              <p:nvPr/>
            </p:nvSpPr>
            <p:spPr bwMode="auto">
              <a:xfrm flipH="1">
                <a:off x="1099" y="2817"/>
                <a:ext cx="0" cy="182"/>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5427" name="Line 19"/>
              <p:cNvSpPr>
                <a:spLocks noChangeShapeType="1"/>
              </p:cNvSpPr>
              <p:nvPr/>
            </p:nvSpPr>
            <p:spPr bwMode="auto">
              <a:xfrm>
                <a:off x="1266" y="3430"/>
                <a:ext cx="0" cy="194"/>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5428" name="Line 20"/>
              <p:cNvSpPr>
                <a:spLocks noChangeShapeType="1"/>
              </p:cNvSpPr>
              <p:nvPr/>
            </p:nvSpPr>
            <p:spPr bwMode="auto">
              <a:xfrm>
                <a:off x="980" y="3548"/>
                <a:ext cx="179"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5429" name="Line 21"/>
              <p:cNvSpPr>
                <a:spLocks noChangeShapeType="1"/>
              </p:cNvSpPr>
              <p:nvPr/>
            </p:nvSpPr>
            <p:spPr bwMode="auto">
              <a:xfrm flipH="1">
                <a:off x="1266" y="3548"/>
                <a:ext cx="166"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5430" name="Line 22"/>
              <p:cNvSpPr>
                <a:spLocks noChangeShapeType="1"/>
              </p:cNvSpPr>
              <p:nvPr/>
            </p:nvSpPr>
            <p:spPr bwMode="auto">
              <a:xfrm flipV="1">
                <a:off x="1218" y="2311"/>
                <a:ext cx="0" cy="226"/>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5431" name="Text Box 23"/>
              <p:cNvSpPr txBox="1">
                <a:spLocks noChangeArrowheads="1"/>
              </p:cNvSpPr>
              <p:nvPr/>
            </p:nvSpPr>
            <p:spPr bwMode="auto">
              <a:xfrm>
                <a:off x="1008" y="2649"/>
                <a:ext cx="226" cy="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L</a:t>
                </a:r>
              </a:p>
            </p:txBody>
          </p:sp>
          <p:sp>
            <p:nvSpPr>
              <p:cNvPr id="145432" name="Text Box 24"/>
              <p:cNvSpPr txBox="1">
                <a:spLocks noChangeArrowheads="1"/>
              </p:cNvSpPr>
              <p:nvPr/>
            </p:nvSpPr>
            <p:spPr bwMode="auto">
              <a:xfrm>
                <a:off x="1004" y="3120"/>
                <a:ext cx="226" cy="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L</a:t>
                </a:r>
              </a:p>
            </p:txBody>
          </p:sp>
          <p:sp>
            <p:nvSpPr>
              <p:cNvPr id="145433" name="Text Box 25"/>
              <p:cNvSpPr txBox="1">
                <a:spLocks noChangeArrowheads="1"/>
              </p:cNvSpPr>
              <p:nvPr/>
            </p:nvSpPr>
            <p:spPr bwMode="auto">
              <a:xfrm>
                <a:off x="1127" y="3451"/>
                <a:ext cx="274" cy="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d</a:t>
                </a:r>
              </a:p>
            </p:txBody>
          </p:sp>
          <p:sp>
            <p:nvSpPr>
              <p:cNvPr id="145434" name="Text Box 26"/>
              <p:cNvSpPr txBox="1">
                <a:spLocks noChangeArrowheads="1"/>
              </p:cNvSpPr>
              <p:nvPr/>
            </p:nvSpPr>
            <p:spPr bwMode="auto">
              <a:xfrm>
                <a:off x="1182" y="2160"/>
                <a:ext cx="238" cy="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z</a:t>
                </a:r>
              </a:p>
            </p:txBody>
          </p:sp>
          <p:sp>
            <p:nvSpPr>
              <p:cNvPr id="145435" name="Text Box 27"/>
              <p:cNvSpPr txBox="1">
                <a:spLocks noChangeArrowheads="1"/>
              </p:cNvSpPr>
              <p:nvPr/>
            </p:nvSpPr>
            <p:spPr bwMode="auto">
              <a:xfrm>
                <a:off x="1671" y="2883"/>
                <a:ext cx="297" cy="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y</a:t>
                </a:r>
              </a:p>
            </p:txBody>
          </p:sp>
          <p:sp>
            <p:nvSpPr>
              <p:cNvPr id="145436" name="Text Box 28"/>
              <p:cNvSpPr txBox="1">
                <a:spLocks noChangeArrowheads="1"/>
              </p:cNvSpPr>
              <p:nvPr/>
            </p:nvSpPr>
            <p:spPr bwMode="auto">
              <a:xfrm>
                <a:off x="528" y="3139"/>
                <a:ext cx="286" cy="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x</a:t>
                </a:r>
              </a:p>
            </p:txBody>
          </p:sp>
          <p:sp>
            <p:nvSpPr>
              <p:cNvPr id="145437" name="Line 29"/>
              <p:cNvSpPr>
                <a:spLocks noChangeShapeType="1"/>
              </p:cNvSpPr>
              <p:nvPr/>
            </p:nvSpPr>
            <p:spPr bwMode="auto">
              <a:xfrm>
                <a:off x="1159" y="3441"/>
                <a:ext cx="0" cy="17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5438" name="Line 30"/>
              <p:cNvSpPr>
                <a:spLocks noChangeShapeType="1"/>
              </p:cNvSpPr>
              <p:nvPr/>
            </p:nvSpPr>
            <p:spPr bwMode="auto">
              <a:xfrm>
                <a:off x="1218" y="2967"/>
                <a:ext cx="0" cy="97"/>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145439" name="Group 31"/>
          <p:cNvGrpSpPr>
            <a:grpSpLocks/>
          </p:cNvGrpSpPr>
          <p:nvPr/>
        </p:nvGrpSpPr>
        <p:grpSpPr bwMode="auto">
          <a:xfrm>
            <a:off x="3352800" y="3049588"/>
            <a:ext cx="776288" cy="1452562"/>
            <a:chOff x="1135" y="2537"/>
            <a:chExt cx="489" cy="915"/>
          </a:xfrm>
        </p:grpSpPr>
        <p:sp>
          <p:nvSpPr>
            <p:cNvPr id="145440" name="Freeform 32"/>
            <p:cNvSpPr>
              <a:spLocks/>
            </p:cNvSpPr>
            <p:nvPr/>
          </p:nvSpPr>
          <p:spPr bwMode="auto">
            <a:xfrm>
              <a:off x="1266" y="2537"/>
              <a:ext cx="107" cy="452"/>
            </a:xfrm>
            <a:custGeom>
              <a:avLst/>
              <a:gdLst>
                <a:gd name="T0" fmla="*/ 0 w 200"/>
                <a:gd name="T1" fmla="*/ 0 h 900"/>
                <a:gd name="T2" fmla="*/ 80 w 200"/>
                <a:gd name="T3" fmla="*/ 180 h 900"/>
                <a:gd name="T4" fmla="*/ 160 w 200"/>
                <a:gd name="T5" fmla="*/ 340 h 900"/>
                <a:gd name="T6" fmla="*/ 200 w 200"/>
                <a:gd name="T7" fmla="*/ 500 h 900"/>
                <a:gd name="T8" fmla="*/ 160 w 200"/>
                <a:gd name="T9" fmla="*/ 680 h 900"/>
                <a:gd name="T10" fmla="*/ 80 w 200"/>
                <a:gd name="T11" fmla="*/ 800 h 900"/>
                <a:gd name="T12" fmla="*/ 40 w 200"/>
                <a:gd name="T13" fmla="*/ 900 h 900"/>
              </a:gdLst>
              <a:ahLst/>
              <a:cxnLst>
                <a:cxn ang="0">
                  <a:pos x="T0" y="T1"/>
                </a:cxn>
                <a:cxn ang="0">
                  <a:pos x="T2" y="T3"/>
                </a:cxn>
                <a:cxn ang="0">
                  <a:pos x="T4" y="T5"/>
                </a:cxn>
                <a:cxn ang="0">
                  <a:pos x="T6" y="T7"/>
                </a:cxn>
                <a:cxn ang="0">
                  <a:pos x="T8" y="T9"/>
                </a:cxn>
                <a:cxn ang="0">
                  <a:pos x="T10" y="T11"/>
                </a:cxn>
                <a:cxn ang="0">
                  <a:pos x="T12" y="T13"/>
                </a:cxn>
              </a:cxnLst>
              <a:rect l="0" t="0" r="r" b="b"/>
              <a:pathLst>
                <a:path w="200" h="900">
                  <a:moveTo>
                    <a:pt x="0" y="0"/>
                  </a:moveTo>
                  <a:cubicBezTo>
                    <a:pt x="26" y="61"/>
                    <a:pt x="53" y="123"/>
                    <a:pt x="80" y="180"/>
                  </a:cubicBezTo>
                  <a:cubicBezTo>
                    <a:pt x="107" y="237"/>
                    <a:pt x="140" y="287"/>
                    <a:pt x="160" y="340"/>
                  </a:cubicBezTo>
                  <a:cubicBezTo>
                    <a:pt x="180" y="393"/>
                    <a:pt x="200" y="443"/>
                    <a:pt x="200" y="500"/>
                  </a:cubicBezTo>
                  <a:cubicBezTo>
                    <a:pt x="200" y="557"/>
                    <a:pt x="180" y="630"/>
                    <a:pt x="160" y="680"/>
                  </a:cubicBezTo>
                  <a:cubicBezTo>
                    <a:pt x="140" y="730"/>
                    <a:pt x="100" y="763"/>
                    <a:pt x="80" y="800"/>
                  </a:cubicBezTo>
                  <a:cubicBezTo>
                    <a:pt x="60" y="837"/>
                    <a:pt x="50" y="868"/>
                    <a:pt x="40" y="900"/>
                  </a:cubicBezTo>
                </a:path>
              </a:pathLst>
            </a:custGeom>
            <a:noFill/>
            <a:ln w="28575" cap="flat" cmpd="sng">
              <a:solidFill>
                <a:srgbClr val="FF0000"/>
              </a:solidFill>
              <a:prstDash val="dash"/>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5441" name="Freeform 33"/>
            <p:cNvSpPr>
              <a:spLocks/>
            </p:cNvSpPr>
            <p:nvPr/>
          </p:nvSpPr>
          <p:spPr bwMode="auto">
            <a:xfrm flipV="1">
              <a:off x="1266" y="2999"/>
              <a:ext cx="107" cy="453"/>
            </a:xfrm>
            <a:custGeom>
              <a:avLst/>
              <a:gdLst>
                <a:gd name="T0" fmla="*/ 0 w 200"/>
                <a:gd name="T1" fmla="*/ 0 h 900"/>
                <a:gd name="T2" fmla="*/ 80 w 200"/>
                <a:gd name="T3" fmla="*/ 180 h 900"/>
                <a:gd name="T4" fmla="*/ 160 w 200"/>
                <a:gd name="T5" fmla="*/ 340 h 900"/>
                <a:gd name="T6" fmla="*/ 200 w 200"/>
                <a:gd name="T7" fmla="*/ 500 h 900"/>
                <a:gd name="T8" fmla="*/ 160 w 200"/>
                <a:gd name="T9" fmla="*/ 680 h 900"/>
                <a:gd name="T10" fmla="*/ 80 w 200"/>
                <a:gd name="T11" fmla="*/ 800 h 900"/>
                <a:gd name="T12" fmla="*/ 40 w 200"/>
                <a:gd name="T13" fmla="*/ 900 h 900"/>
              </a:gdLst>
              <a:ahLst/>
              <a:cxnLst>
                <a:cxn ang="0">
                  <a:pos x="T0" y="T1"/>
                </a:cxn>
                <a:cxn ang="0">
                  <a:pos x="T2" y="T3"/>
                </a:cxn>
                <a:cxn ang="0">
                  <a:pos x="T4" y="T5"/>
                </a:cxn>
                <a:cxn ang="0">
                  <a:pos x="T6" y="T7"/>
                </a:cxn>
                <a:cxn ang="0">
                  <a:pos x="T8" y="T9"/>
                </a:cxn>
                <a:cxn ang="0">
                  <a:pos x="T10" y="T11"/>
                </a:cxn>
                <a:cxn ang="0">
                  <a:pos x="T12" y="T13"/>
                </a:cxn>
              </a:cxnLst>
              <a:rect l="0" t="0" r="r" b="b"/>
              <a:pathLst>
                <a:path w="200" h="900">
                  <a:moveTo>
                    <a:pt x="0" y="0"/>
                  </a:moveTo>
                  <a:cubicBezTo>
                    <a:pt x="26" y="61"/>
                    <a:pt x="53" y="123"/>
                    <a:pt x="80" y="180"/>
                  </a:cubicBezTo>
                  <a:cubicBezTo>
                    <a:pt x="107" y="237"/>
                    <a:pt x="140" y="287"/>
                    <a:pt x="160" y="340"/>
                  </a:cubicBezTo>
                  <a:cubicBezTo>
                    <a:pt x="180" y="393"/>
                    <a:pt x="200" y="443"/>
                    <a:pt x="200" y="500"/>
                  </a:cubicBezTo>
                  <a:cubicBezTo>
                    <a:pt x="200" y="557"/>
                    <a:pt x="180" y="630"/>
                    <a:pt x="160" y="680"/>
                  </a:cubicBezTo>
                  <a:cubicBezTo>
                    <a:pt x="140" y="730"/>
                    <a:pt x="100" y="763"/>
                    <a:pt x="80" y="800"/>
                  </a:cubicBezTo>
                  <a:cubicBezTo>
                    <a:pt x="60" y="837"/>
                    <a:pt x="50" y="868"/>
                    <a:pt x="40" y="900"/>
                  </a:cubicBezTo>
                </a:path>
              </a:pathLst>
            </a:custGeom>
            <a:noFill/>
            <a:ln w="28575" cap="flat" cmpd="sng">
              <a:solidFill>
                <a:srgbClr val="FF0000"/>
              </a:solidFill>
              <a:prstDash val="dash"/>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5442" name="Line 34"/>
            <p:cNvSpPr>
              <a:spLocks noChangeShapeType="1"/>
            </p:cNvSpPr>
            <p:nvPr/>
          </p:nvSpPr>
          <p:spPr bwMode="auto">
            <a:xfrm flipH="1">
              <a:off x="1373" y="2795"/>
              <a:ext cx="190"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5443" name="Line 35"/>
            <p:cNvSpPr>
              <a:spLocks noChangeShapeType="1"/>
            </p:cNvSpPr>
            <p:nvPr/>
          </p:nvSpPr>
          <p:spPr bwMode="auto">
            <a:xfrm flipH="1">
              <a:off x="1135" y="2795"/>
              <a:ext cx="131" cy="0"/>
            </a:xfrm>
            <a:prstGeom prst="line">
              <a:avLst/>
            </a:prstGeom>
            <a:noFill/>
            <a:ln w="9525">
              <a:solidFill>
                <a:srgbClr val="000000"/>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5444" name="Text Box 36"/>
            <p:cNvSpPr txBox="1">
              <a:spLocks noChangeArrowheads="1"/>
            </p:cNvSpPr>
            <p:nvPr/>
          </p:nvSpPr>
          <p:spPr bwMode="auto">
            <a:xfrm>
              <a:off x="1338" y="2588"/>
              <a:ext cx="286" cy="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I</a:t>
              </a:r>
              <a:r>
                <a:rPr lang="en-US" altLang="zh-CN" sz="1600" baseline="-25000">
                  <a:latin typeface="Times New Roman" panose="02020603050405020304" pitchFamily="18" charset="0"/>
                </a:rPr>
                <a:t>m</a:t>
              </a:r>
            </a:p>
          </p:txBody>
        </p:sp>
        <p:sp>
          <p:nvSpPr>
            <p:cNvPr id="145445" name="Line 37"/>
            <p:cNvSpPr>
              <a:spLocks noChangeShapeType="1"/>
            </p:cNvSpPr>
            <p:nvPr/>
          </p:nvSpPr>
          <p:spPr bwMode="auto">
            <a:xfrm flipH="1">
              <a:off x="1248" y="2792"/>
              <a:ext cx="144"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sp>
        <p:nvSpPr>
          <p:cNvPr id="145446" name="Text Box 38"/>
          <p:cNvSpPr txBox="1">
            <a:spLocks noChangeArrowheads="1"/>
          </p:cNvSpPr>
          <p:nvPr/>
        </p:nvSpPr>
        <p:spPr bwMode="auto">
          <a:xfrm>
            <a:off x="4953000" y="1752601"/>
            <a:ext cx="50292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pPr>
            <a:r>
              <a:rPr kumimoji="1" lang="zh-CN" altLang="en-US" sz="2000">
                <a:solidFill>
                  <a:srgbClr val="3333FF"/>
                </a:solidFill>
                <a:latin typeface="Times New Roman" panose="02020603050405020304" pitchFamily="18" charset="0"/>
                <a:ea typeface="楷体_GB2312" pitchFamily="49" charset="-122"/>
              </a:rPr>
              <a:t>       </a:t>
            </a:r>
            <a:r>
              <a:rPr kumimoji="1" lang="en-US" altLang="zh-CN" sz="2000">
                <a:solidFill>
                  <a:srgbClr val="3333FF"/>
                </a:solidFill>
                <a:latin typeface="Times New Roman" panose="02020603050405020304" pitchFamily="18" charset="0"/>
              </a:rPr>
              <a:t>Since  the</a:t>
            </a:r>
            <a:r>
              <a:rPr kumimoji="1" lang="en-US" altLang="zh-CN" sz="2000">
                <a:solidFill>
                  <a:srgbClr val="FF0000"/>
                </a:solidFill>
                <a:latin typeface="Times New Roman" panose="02020603050405020304" pitchFamily="18" charset="0"/>
              </a:rPr>
              <a:t> distribution</a:t>
            </a:r>
            <a:r>
              <a:rPr kumimoji="1" lang="en-US" altLang="zh-CN" sz="2000">
                <a:solidFill>
                  <a:srgbClr val="3333FF"/>
                </a:solidFill>
                <a:latin typeface="Times New Roman" panose="02020603050405020304" pitchFamily="18" charset="0"/>
              </a:rPr>
              <a:t> of  the current  is symmetrical about the midpoint, it is called a symmetrical antenna.</a:t>
            </a:r>
            <a:r>
              <a:rPr kumimoji="1" lang="en-US" altLang="zh-CN" sz="2000">
                <a:solidFill>
                  <a:srgbClr val="3333FF"/>
                </a:solidFill>
                <a:latin typeface="Times New Roman" panose="02020603050405020304" pitchFamily="18" charset="0"/>
                <a:ea typeface="楷体_GB2312" pitchFamily="49" charset="-122"/>
              </a:rPr>
              <a:t> </a:t>
            </a:r>
          </a:p>
        </p:txBody>
      </p:sp>
      <p:sp>
        <p:nvSpPr>
          <p:cNvPr id="145447" name="Text Box 39"/>
          <p:cNvSpPr txBox="1">
            <a:spLocks noChangeArrowheads="1"/>
          </p:cNvSpPr>
          <p:nvPr/>
        </p:nvSpPr>
        <p:spPr bwMode="auto">
          <a:xfrm>
            <a:off x="4953000" y="3048001"/>
            <a:ext cx="4953000"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If the diameter of the wire is much less than the wavelength, (</a:t>
            </a:r>
            <a:r>
              <a:rPr kumimoji="1" lang="en-US" altLang="zh-CN" sz="2000" i="1">
                <a:solidFill>
                  <a:schemeClr val="tx2"/>
                </a:solidFill>
                <a:latin typeface="Times New Roman" panose="02020603050405020304" pitchFamily="18" charset="0"/>
                <a:ea typeface="楷体_GB2312" pitchFamily="49" charset="-122"/>
              </a:rPr>
              <a:t>d</a:t>
            </a:r>
            <a:r>
              <a:rPr kumimoji="1" lang="en-US" altLang="zh-CN" sz="2000" i="1">
                <a:solidFill>
                  <a:srgbClr val="3333FF"/>
                </a:solidFill>
                <a:latin typeface="Times New Roman" panose="02020603050405020304" pitchFamily="18" charset="0"/>
                <a:ea typeface="楷体_GB2312" pitchFamily="49" charset="-122"/>
              </a:rPr>
              <a:t> </a:t>
            </a:r>
            <a:r>
              <a:rPr kumimoji="1" lang="en-US" altLang="zh-CN" sz="2000">
                <a:latin typeface="Times New Roman" panose="02020603050405020304" pitchFamily="18" charset="0"/>
                <a:ea typeface="楷体_GB2312" pitchFamily="49" charset="-122"/>
              </a:rPr>
              <a:t>&lt;&lt;</a:t>
            </a:r>
            <a:r>
              <a:rPr kumimoji="1" lang="en-US" altLang="zh-CN" sz="2000">
                <a:solidFill>
                  <a:srgbClr val="3333FF"/>
                </a:solidFill>
                <a:latin typeface="Times New Roman" panose="02020603050405020304" pitchFamily="18" charset="0"/>
                <a:ea typeface="楷体_GB2312" pitchFamily="49" charset="-122"/>
              </a:rPr>
              <a:t> </a:t>
            </a:r>
            <a:r>
              <a:rPr kumimoji="1" lang="en-US" altLang="zh-CN" sz="2000" i="1">
                <a:latin typeface="Times New Roman" panose="02020603050405020304" pitchFamily="18" charset="0"/>
                <a:ea typeface="楷体_GB2312" pitchFamily="49" charset="-122"/>
                <a:sym typeface="Symbol" panose="05050102010706020507" pitchFamily="18" charset="2"/>
              </a:rPr>
              <a:t></a:t>
            </a:r>
            <a:r>
              <a:rPr kumimoji="1" lang="en-US" altLang="zh-CN" sz="2000">
                <a:solidFill>
                  <a:srgbClr val="3333FF"/>
                </a:solidFill>
                <a:latin typeface="Times New Roman" panose="02020603050405020304" pitchFamily="18" charset="0"/>
              </a:rPr>
              <a:t> ), then the dis-tribution of the electric current is appro-ximately </a:t>
            </a:r>
            <a:r>
              <a:rPr kumimoji="1" lang="en-US" altLang="zh-CN" sz="2000">
                <a:solidFill>
                  <a:srgbClr val="FF0000"/>
                </a:solidFill>
                <a:latin typeface="Times New Roman" panose="02020603050405020304" pitchFamily="18" charset="0"/>
              </a:rPr>
              <a:t>a sinusoidal standing wave</a:t>
            </a:r>
            <a:r>
              <a:rPr kumimoji="1" lang="en-US" altLang="zh-CN" sz="2000">
                <a:solidFill>
                  <a:srgbClr val="3333FF"/>
                </a:solidFill>
                <a:latin typeface="Times New Roman" panose="02020603050405020304" pitchFamily="18" charset="0"/>
              </a:rPr>
              <a:t>.</a:t>
            </a:r>
            <a:endParaRPr kumimoji="1" lang="en-US" altLang="zh-CN" sz="2000">
              <a:solidFill>
                <a:srgbClr val="3333FF"/>
              </a:solidFill>
              <a:latin typeface="Times New Roman" panose="02020603050405020304" pitchFamily="18" charset="0"/>
              <a:ea typeface="楷体_GB2312" pitchFamily="49" charset="-122"/>
            </a:endParaRPr>
          </a:p>
        </p:txBody>
      </p:sp>
      <p:sp>
        <p:nvSpPr>
          <p:cNvPr id="145448" name="Text Box 40"/>
          <p:cNvSpPr txBox="1">
            <a:spLocks noChangeArrowheads="1"/>
          </p:cNvSpPr>
          <p:nvPr/>
        </p:nvSpPr>
        <p:spPr bwMode="auto">
          <a:xfrm>
            <a:off x="4957763" y="4784726"/>
            <a:ext cx="5080000" cy="1235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000000"/>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The two ends are current </a:t>
            </a:r>
            <a:r>
              <a:rPr kumimoji="1" lang="en-US" altLang="zh-CN" sz="2000">
                <a:solidFill>
                  <a:srgbClr val="FF0000"/>
                </a:solidFill>
                <a:latin typeface="Times New Roman" panose="02020603050405020304" pitchFamily="18" charset="0"/>
              </a:rPr>
              <a:t>nodes</a:t>
            </a:r>
            <a:r>
              <a:rPr kumimoji="1" lang="en-US" altLang="zh-CN" sz="2000">
                <a:solidFill>
                  <a:srgbClr val="3333FF"/>
                </a:solidFill>
                <a:latin typeface="Times New Roman" panose="02020603050405020304" pitchFamily="18" charset="0"/>
              </a:rPr>
              <a:t>, and the position of the </a:t>
            </a:r>
            <a:r>
              <a:rPr kumimoji="1" lang="en-US" altLang="zh-CN" sz="2000">
                <a:solidFill>
                  <a:srgbClr val="FF0000"/>
                </a:solidFill>
                <a:latin typeface="Times New Roman" panose="02020603050405020304" pitchFamily="18" charset="0"/>
              </a:rPr>
              <a:t>maximum value</a:t>
            </a:r>
            <a:r>
              <a:rPr kumimoji="1" lang="en-US" altLang="zh-CN" sz="2000">
                <a:solidFill>
                  <a:srgbClr val="3333FF"/>
                </a:solidFill>
                <a:latin typeface="Times New Roman" panose="02020603050405020304" pitchFamily="18" charset="0"/>
              </a:rPr>
              <a:t> depends on the </a:t>
            </a:r>
            <a:r>
              <a:rPr kumimoji="1" lang="en-US" altLang="zh-CN" sz="2000">
                <a:solidFill>
                  <a:srgbClr val="FF0000"/>
                </a:solidFill>
                <a:latin typeface="Times New Roman" panose="02020603050405020304" pitchFamily="18" charset="0"/>
              </a:rPr>
              <a:t>length</a:t>
            </a:r>
            <a:r>
              <a:rPr kumimoji="1" lang="en-US" altLang="zh-CN" sz="2000">
                <a:solidFill>
                  <a:srgbClr val="3333FF"/>
                </a:solidFill>
                <a:latin typeface="Times New Roman" panose="02020603050405020304" pitchFamily="18" charset="0"/>
              </a:rPr>
              <a:t> of the symmetrical antenna.</a:t>
            </a:r>
            <a:r>
              <a:rPr kumimoji="1" lang="en-US" altLang="zh-CN" sz="2000">
                <a:solidFill>
                  <a:srgbClr val="3333FF"/>
                </a:solidFill>
                <a:latin typeface="Times New Roman" panose="02020603050405020304" pitchFamily="18" charset="0"/>
                <a:ea typeface="楷体_GB2312" pitchFamily="49" charset="-122"/>
              </a:rPr>
              <a:t> </a:t>
            </a:r>
          </a:p>
        </p:txBody>
      </p:sp>
      <p:sp>
        <p:nvSpPr>
          <p:cNvPr id="145449" name="AutoShape 41">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45450" name="AutoShape 42">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Tree>
    <p:extLst>
      <p:ext uri="{BB962C8B-B14F-4D97-AF65-F5344CB8AC3E}">
        <p14:creationId xmlns:p14="http://schemas.microsoft.com/office/powerpoint/2010/main" val="16886417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45410"/>
                                        </p:tgtEl>
                                        <p:attrNameLst>
                                          <p:attrName>style.visibility</p:attrName>
                                        </p:attrNameLst>
                                      </p:cBhvr>
                                      <p:to>
                                        <p:strVal val="visible"/>
                                      </p:to>
                                    </p:set>
                                    <p:anim calcmode="lin" valueType="num">
                                      <p:cBhvr additive="base">
                                        <p:cTn id="7" dur="500" fill="hold"/>
                                        <p:tgtEl>
                                          <p:spTgt spid="145410"/>
                                        </p:tgtEl>
                                        <p:attrNameLst>
                                          <p:attrName>ppt_x</p:attrName>
                                        </p:attrNameLst>
                                      </p:cBhvr>
                                      <p:tavLst>
                                        <p:tav tm="0">
                                          <p:val>
                                            <p:strVal val="#ppt_x"/>
                                          </p:val>
                                        </p:tav>
                                        <p:tav tm="100000">
                                          <p:val>
                                            <p:strVal val="#ppt_x"/>
                                          </p:val>
                                        </p:tav>
                                      </p:tavLst>
                                    </p:anim>
                                    <p:anim calcmode="lin" valueType="num">
                                      <p:cBhvr additive="base">
                                        <p:cTn id="8" dur="500" fill="hold"/>
                                        <p:tgtEl>
                                          <p:spTgt spid="145410"/>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5411"/>
                                        </p:tgtEl>
                                        <p:attrNameLst>
                                          <p:attrName>style.visibility</p:attrName>
                                        </p:attrNameLst>
                                      </p:cBhvr>
                                      <p:to>
                                        <p:strVal val="visible"/>
                                      </p:to>
                                    </p:set>
                                    <p:anim calcmode="lin" valueType="num">
                                      <p:cBhvr additive="base">
                                        <p:cTn id="13" dur="500" fill="hold"/>
                                        <p:tgtEl>
                                          <p:spTgt spid="145411"/>
                                        </p:tgtEl>
                                        <p:attrNameLst>
                                          <p:attrName>ppt_x</p:attrName>
                                        </p:attrNameLst>
                                      </p:cBhvr>
                                      <p:tavLst>
                                        <p:tav tm="0">
                                          <p:val>
                                            <p:strVal val="#ppt_x"/>
                                          </p:val>
                                        </p:tav>
                                        <p:tav tm="100000">
                                          <p:val>
                                            <p:strVal val="#ppt_x"/>
                                          </p:val>
                                        </p:tav>
                                      </p:tavLst>
                                    </p:anim>
                                    <p:anim calcmode="lin" valueType="num">
                                      <p:cBhvr additive="base">
                                        <p:cTn id="14" dur="500" fill="hold"/>
                                        <p:tgtEl>
                                          <p:spTgt spid="145411"/>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454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45446"/>
                                        </p:tgtEl>
                                        <p:attrNameLst>
                                          <p:attrName>style.visibility</p:attrName>
                                        </p:attrNameLst>
                                      </p:cBhvr>
                                      <p:to>
                                        <p:strVal val="visible"/>
                                      </p:to>
                                    </p:set>
                                    <p:anim calcmode="lin" valueType="num">
                                      <p:cBhvr additive="base">
                                        <p:cTn id="23" dur="500" fill="hold"/>
                                        <p:tgtEl>
                                          <p:spTgt spid="145446"/>
                                        </p:tgtEl>
                                        <p:attrNameLst>
                                          <p:attrName>ppt_x</p:attrName>
                                        </p:attrNameLst>
                                      </p:cBhvr>
                                      <p:tavLst>
                                        <p:tav tm="0">
                                          <p:val>
                                            <p:strVal val="#ppt_x"/>
                                          </p:val>
                                        </p:tav>
                                        <p:tav tm="100000">
                                          <p:val>
                                            <p:strVal val="#ppt_x"/>
                                          </p:val>
                                        </p:tav>
                                      </p:tavLst>
                                    </p:anim>
                                    <p:anim calcmode="lin" valueType="num">
                                      <p:cBhvr additive="base">
                                        <p:cTn id="24" dur="500" fill="hold"/>
                                        <p:tgtEl>
                                          <p:spTgt spid="145446"/>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45447"/>
                                        </p:tgtEl>
                                        <p:attrNameLst>
                                          <p:attrName>style.visibility</p:attrName>
                                        </p:attrNameLst>
                                      </p:cBhvr>
                                      <p:to>
                                        <p:strVal val="visible"/>
                                      </p:to>
                                    </p:set>
                                    <p:anim calcmode="lin" valueType="num">
                                      <p:cBhvr additive="base">
                                        <p:cTn id="29" dur="500" fill="hold"/>
                                        <p:tgtEl>
                                          <p:spTgt spid="145447"/>
                                        </p:tgtEl>
                                        <p:attrNameLst>
                                          <p:attrName>ppt_x</p:attrName>
                                        </p:attrNameLst>
                                      </p:cBhvr>
                                      <p:tavLst>
                                        <p:tav tm="0">
                                          <p:val>
                                            <p:strVal val="#ppt_x"/>
                                          </p:val>
                                        </p:tav>
                                        <p:tav tm="100000">
                                          <p:val>
                                            <p:strVal val="#ppt_x"/>
                                          </p:val>
                                        </p:tav>
                                      </p:tavLst>
                                    </p:anim>
                                    <p:anim calcmode="lin" valueType="num">
                                      <p:cBhvr additive="base">
                                        <p:cTn id="30" dur="500" fill="hold"/>
                                        <p:tgtEl>
                                          <p:spTgt spid="145447"/>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14543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45448"/>
                                        </p:tgtEl>
                                        <p:attrNameLst>
                                          <p:attrName>style.visibility</p:attrName>
                                        </p:attrNameLst>
                                      </p:cBhvr>
                                      <p:to>
                                        <p:strVal val="visible"/>
                                      </p:to>
                                    </p:set>
                                    <p:anim calcmode="lin" valueType="num">
                                      <p:cBhvr additive="base">
                                        <p:cTn id="39" dur="500" fill="hold"/>
                                        <p:tgtEl>
                                          <p:spTgt spid="145448"/>
                                        </p:tgtEl>
                                        <p:attrNameLst>
                                          <p:attrName>ppt_x</p:attrName>
                                        </p:attrNameLst>
                                      </p:cBhvr>
                                      <p:tavLst>
                                        <p:tav tm="0">
                                          <p:val>
                                            <p:strVal val="#ppt_x"/>
                                          </p:val>
                                        </p:tav>
                                        <p:tav tm="100000">
                                          <p:val>
                                            <p:strVal val="#ppt_x"/>
                                          </p:val>
                                        </p:tav>
                                      </p:tavLst>
                                    </p:anim>
                                    <p:anim calcmode="lin" valueType="num">
                                      <p:cBhvr additive="base">
                                        <p:cTn id="40" dur="500" fill="hold"/>
                                        <p:tgtEl>
                                          <p:spTgt spid="1454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0" grpId="0" autoUpdateAnimBg="0"/>
      <p:bldP spid="145411" grpId="0" autoUpdateAnimBg="0"/>
      <p:bldP spid="145446" grpId="0" autoUpdateAnimBg="0"/>
      <p:bldP spid="145447" grpId="0" autoUpdateAnimBg="0"/>
      <p:bldP spid="145448"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ext Box 2"/>
          <p:cNvSpPr txBox="1">
            <a:spLocks noChangeArrowheads="1"/>
          </p:cNvSpPr>
          <p:nvPr/>
        </p:nvSpPr>
        <p:spPr bwMode="auto">
          <a:xfrm>
            <a:off x="2438400" y="381001"/>
            <a:ext cx="7162800" cy="123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spcBef>
                <a:spcPct val="50000"/>
              </a:spcBef>
            </a:pPr>
            <a:r>
              <a:rPr kumimoji="1" lang="zh-CN" altLang="en-US" sz="2000">
                <a:solidFill>
                  <a:srgbClr val="3333FF"/>
                </a:solidFill>
                <a:latin typeface="Times New Roman" panose="02020603050405020304" pitchFamily="18" charset="0"/>
                <a:ea typeface="楷体_GB2312" pitchFamily="49" charset="-122"/>
              </a:rPr>
              <a:t>       </a:t>
            </a:r>
            <a:r>
              <a:rPr kumimoji="1" lang="en-US" altLang="zh-CN" sz="2000">
                <a:solidFill>
                  <a:srgbClr val="3333FF"/>
                </a:solidFill>
                <a:latin typeface="Times New Roman" panose="02020603050405020304" pitchFamily="18" charset="0"/>
              </a:rPr>
              <a:t>Suppose the </a:t>
            </a:r>
            <a:r>
              <a:rPr kumimoji="1" lang="en-US" altLang="zh-CN" sz="2000">
                <a:solidFill>
                  <a:srgbClr val="FF0000"/>
                </a:solidFill>
                <a:latin typeface="Times New Roman" panose="02020603050405020304" pitchFamily="18" charset="0"/>
              </a:rPr>
              <a:t>half-length</a:t>
            </a:r>
            <a:r>
              <a:rPr kumimoji="1" lang="en-US" altLang="zh-CN" sz="2000">
                <a:solidFill>
                  <a:srgbClr val="3333FF"/>
                </a:solidFill>
                <a:latin typeface="Times New Roman" panose="02020603050405020304" pitchFamily="18" charset="0"/>
              </a:rPr>
              <a:t> of the antenna is </a:t>
            </a:r>
            <a:r>
              <a:rPr kumimoji="1" lang="en-US" altLang="zh-CN" sz="2000" i="1">
                <a:latin typeface="Times New Roman" panose="02020603050405020304" pitchFamily="18" charset="0"/>
              </a:rPr>
              <a:t>L</a:t>
            </a:r>
            <a:r>
              <a:rPr kumimoji="1" lang="en-US" altLang="zh-CN" sz="2000">
                <a:solidFill>
                  <a:srgbClr val="3333FF"/>
                </a:solidFill>
                <a:latin typeface="Times New Roman" panose="02020603050405020304" pitchFamily="18" charset="0"/>
              </a:rPr>
              <a:t> and the antenna is placed along the </a:t>
            </a:r>
            <a:r>
              <a:rPr kumimoji="1" lang="en-US" altLang="zh-CN" sz="2000" i="1">
                <a:latin typeface="Times New Roman" panose="02020603050405020304" pitchFamily="18" charset="0"/>
              </a:rPr>
              <a:t>z</a:t>
            </a:r>
            <a:r>
              <a:rPr kumimoji="1" lang="en-US" altLang="zh-CN" sz="2000">
                <a:solidFill>
                  <a:srgbClr val="3333FF"/>
                </a:solidFill>
                <a:latin typeface="Times New Roman" panose="02020603050405020304" pitchFamily="18" charset="0"/>
              </a:rPr>
              <a:t>-axis, the </a:t>
            </a:r>
            <a:r>
              <a:rPr kumimoji="1" lang="en-US" altLang="zh-CN" sz="2000">
                <a:solidFill>
                  <a:srgbClr val="FF0000"/>
                </a:solidFill>
                <a:latin typeface="Times New Roman" panose="02020603050405020304" pitchFamily="18" charset="0"/>
              </a:rPr>
              <a:t>midpoint</a:t>
            </a:r>
            <a:r>
              <a:rPr kumimoji="1" lang="en-US" altLang="zh-CN" sz="2000">
                <a:solidFill>
                  <a:srgbClr val="3333FF"/>
                </a:solidFill>
                <a:latin typeface="Times New Roman" panose="02020603050405020304" pitchFamily="18" charset="0"/>
              </a:rPr>
              <a:t> is at the origin. Then the distribution of the electric current can be written as</a:t>
            </a:r>
            <a:endParaRPr kumimoji="1" lang="en-US" altLang="zh-CN" sz="2000">
              <a:solidFill>
                <a:srgbClr val="3333FF"/>
              </a:solidFill>
              <a:latin typeface="Times New Roman" panose="02020603050405020304" pitchFamily="18" charset="0"/>
              <a:ea typeface="楷体_GB2312" pitchFamily="49" charset="-122"/>
            </a:endParaRPr>
          </a:p>
        </p:txBody>
      </p:sp>
      <p:grpSp>
        <p:nvGrpSpPr>
          <p:cNvPr id="146435" name="Group 3"/>
          <p:cNvGrpSpPr>
            <a:grpSpLocks/>
          </p:cNvGrpSpPr>
          <p:nvPr/>
        </p:nvGrpSpPr>
        <p:grpSpPr bwMode="auto">
          <a:xfrm>
            <a:off x="2362200" y="1905000"/>
            <a:ext cx="2286000" cy="2425700"/>
            <a:chOff x="480" y="1200"/>
            <a:chExt cx="1440" cy="1528"/>
          </a:xfrm>
        </p:grpSpPr>
        <p:sp>
          <p:nvSpPr>
            <p:cNvPr id="146436" name="Rectangle 4"/>
            <p:cNvSpPr>
              <a:spLocks noChangeArrowheads="1"/>
            </p:cNvSpPr>
            <p:nvPr/>
          </p:nvSpPr>
          <p:spPr bwMode="auto">
            <a:xfrm>
              <a:off x="480" y="1876"/>
              <a:ext cx="116" cy="23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146437" name="Group 5"/>
            <p:cNvGrpSpPr>
              <a:grpSpLocks/>
            </p:cNvGrpSpPr>
            <p:nvPr/>
          </p:nvGrpSpPr>
          <p:grpSpPr bwMode="auto">
            <a:xfrm>
              <a:off x="480" y="1200"/>
              <a:ext cx="1440" cy="1528"/>
              <a:chOff x="528" y="2160"/>
              <a:chExt cx="1440" cy="1528"/>
            </a:xfrm>
          </p:grpSpPr>
          <p:sp>
            <p:nvSpPr>
              <p:cNvPr id="146438" name="AutoShape 6"/>
              <p:cNvSpPr>
                <a:spLocks noChangeArrowheads="1"/>
              </p:cNvSpPr>
              <p:nvPr/>
            </p:nvSpPr>
            <p:spPr bwMode="auto">
              <a:xfrm>
                <a:off x="1170" y="2483"/>
                <a:ext cx="96" cy="484"/>
              </a:xfrm>
              <a:prstGeom prst="can">
                <a:avLst>
                  <a:gd name="adj" fmla="val 126042"/>
                </a:avLst>
              </a:prstGeom>
              <a:gradFill rotWithShape="0">
                <a:gsLst>
                  <a:gs pos="0">
                    <a:srgbClr val="FFCC00">
                      <a:gamma/>
                      <a:shade val="26275"/>
                      <a:invGamma/>
                    </a:srgbClr>
                  </a:gs>
                  <a:gs pos="50000">
                    <a:srgbClr val="FFCC00"/>
                  </a:gs>
                  <a:gs pos="100000">
                    <a:srgbClr val="FFCC00">
                      <a:gamma/>
                      <a:shade val="26275"/>
                      <a:invGamma/>
                    </a:srgbClr>
                  </a:gs>
                </a:gsLst>
                <a:lin ang="0" scaled="1"/>
              </a:gradFill>
              <a:ln w="12700">
                <a:solidFill>
                  <a:srgbClr val="000000"/>
                </a:solidFill>
                <a:round/>
                <a:headEn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6439" name="AutoShape 7"/>
              <p:cNvSpPr>
                <a:spLocks noChangeArrowheads="1"/>
              </p:cNvSpPr>
              <p:nvPr/>
            </p:nvSpPr>
            <p:spPr bwMode="auto">
              <a:xfrm>
                <a:off x="1170" y="3010"/>
                <a:ext cx="96" cy="485"/>
              </a:xfrm>
              <a:prstGeom prst="can">
                <a:avLst>
                  <a:gd name="adj" fmla="val 126302"/>
                </a:avLst>
              </a:prstGeom>
              <a:gradFill rotWithShape="0">
                <a:gsLst>
                  <a:gs pos="0">
                    <a:srgbClr val="FFCC00">
                      <a:gamma/>
                      <a:shade val="26275"/>
                      <a:invGamma/>
                    </a:srgbClr>
                  </a:gs>
                  <a:gs pos="50000">
                    <a:srgbClr val="FFCC00"/>
                  </a:gs>
                  <a:gs pos="100000">
                    <a:srgbClr val="FFCC00">
                      <a:gamma/>
                      <a:shade val="26275"/>
                      <a:invGamma/>
                    </a:srgbClr>
                  </a:gs>
                </a:gsLst>
                <a:lin ang="0" scaled="1"/>
              </a:gradFill>
              <a:ln w="12700">
                <a:solidFill>
                  <a:srgbClr val="000000"/>
                </a:solidFill>
                <a:round/>
                <a:headEn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6440" name="Line 8"/>
              <p:cNvSpPr>
                <a:spLocks noChangeShapeType="1"/>
              </p:cNvSpPr>
              <p:nvPr/>
            </p:nvSpPr>
            <p:spPr bwMode="auto">
              <a:xfrm flipV="1">
                <a:off x="1218" y="2547"/>
                <a:ext cx="0" cy="894"/>
              </a:xfrm>
              <a:prstGeom prst="line">
                <a:avLst/>
              </a:prstGeom>
              <a:noFill/>
              <a:ln w="9525">
                <a:solidFill>
                  <a:srgbClr val="000000"/>
                </a:solidFill>
                <a:prstDash val="dash"/>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6441" name="Line 9"/>
              <p:cNvSpPr>
                <a:spLocks noChangeShapeType="1"/>
              </p:cNvSpPr>
              <p:nvPr/>
            </p:nvSpPr>
            <p:spPr bwMode="auto">
              <a:xfrm>
                <a:off x="1218" y="2989"/>
                <a:ext cx="488"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6442" name="Line 10"/>
              <p:cNvSpPr>
                <a:spLocks noChangeShapeType="1"/>
              </p:cNvSpPr>
              <p:nvPr/>
            </p:nvSpPr>
            <p:spPr bwMode="auto">
              <a:xfrm flipH="1">
                <a:off x="718" y="2989"/>
                <a:ext cx="500" cy="247"/>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6443" name="Line 11"/>
              <p:cNvSpPr>
                <a:spLocks noChangeShapeType="1"/>
              </p:cNvSpPr>
              <p:nvPr/>
            </p:nvSpPr>
            <p:spPr bwMode="auto">
              <a:xfrm flipH="1">
                <a:off x="1028" y="2537"/>
                <a:ext cx="142" cy="0"/>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6444" name="Line 12"/>
              <p:cNvSpPr>
                <a:spLocks noChangeShapeType="1"/>
              </p:cNvSpPr>
              <p:nvPr/>
            </p:nvSpPr>
            <p:spPr bwMode="auto">
              <a:xfrm flipH="1">
                <a:off x="1028" y="2989"/>
                <a:ext cx="107" cy="0"/>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6445" name="Line 13"/>
              <p:cNvSpPr>
                <a:spLocks noChangeShapeType="1"/>
              </p:cNvSpPr>
              <p:nvPr/>
            </p:nvSpPr>
            <p:spPr bwMode="auto">
              <a:xfrm flipH="1">
                <a:off x="1016" y="3441"/>
                <a:ext cx="154" cy="0"/>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6446" name="Line 14"/>
              <p:cNvSpPr>
                <a:spLocks noChangeShapeType="1"/>
              </p:cNvSpPr>
              <p:nvPr/>
            </p:nvSpPr>
            <p:spPr bwMode="auto">
              <a:xfrm flipV="1">
                <a:off x="1099" y="2537"/>
                <a:ext cx="0" cy="15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6447" name="Line 15"/>
              <p:cNvSpPr>
                <a:spLocks noChangeShapeType="1"/>
              </p:cNvSpPr>
              <p:nvPr/>
            </p:nvSpPr>
            <p:spPr bwMode="auto">
              <a:xfrm>
                <a:off x="1099" y="3312"/>
                <a:ext cx="0" cy="14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6448" name="Line 16"/>
              <p:cNvSpPr>
                <a:spLocks noChangeShapeType="1"/>
              </p:cNvSpPr>
              <p:nvPr/>
            </p:nvSpPr>
            <p:spPr bwMode="auto">
              <a:xfrm flipV="1">
                <a:off x="1099" y="2978"/>
                <a:ext cx="0" cy="161"/>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6449" name="Line 17"/>
              <p:cNvSpPr>
                <a:spLocks noChangeShapeType="1"/>
              </p:cNvSpPr>
              <p:nvPr/>
            </p:nvSpPr>
            <p:spPr bwMode="auto">
              <a:xfrm flipH="1">
                <a:off x="1099" y="2817"/>
                <a:ext cx="0" cy="182"/>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6450" name="Line 18"/>
              <p:cNvSpPr>
                <a:spLocks noChangeShapeType="1"/>
              </p:cNvSpPr>
              <p:nvPr/>
            </p:nvSpPr>
            <p:spPr bwMode="auto">
              <a:xfrm>
                <a:off x="1266" y="3430"/>
                <a:ext cx="0" cy="194"/>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6451" name="Line 19"/>
              <p:cNvSpPr>
                <a:spLocks noChangeShapeType="1"/>
              </p:cNvSpPr>
              <p:nvPr/>
            </p:nvSpPr>
            <p:spPr bwMode="auto">
              <a:xfrm>
                <a:off x="980" y="3548"/>
                <a:ext cx="179"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6452" name="Line 20"/>
              <p:cNvSpPr>
                <a:spLocks noChangeShapeType="1"/>
              </p:cNvSpPr>
              <p:nvPr/>
            </p:nvSpPr>
            <p:spPr bwMode="auto">
              <a:xfrm flipH="1">
                <a:off x="1266" y="3548"/>
                <a:ext cx="166"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6453" name="Line 21"/>
              <p:cNvSpPr>
                <a:spLocks noChangeShapeType="1"/>
              </p:cNvSpPr>
              <p:nvPr/>
            </p:nvSpPr>
            <p:spPr bwMode="auto">
              <a:xfrm flipV="1">
                <a:off x="1218" y="2311"/>
                <a:ext cx="0" cy="226"/>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6454" name="Text Box 22"/>
              <p:cNvSpPr txBox="1">
                <a:spLocks noChangeArrowheads="1"/>
              </p:cNvSpPr>
              <p:nvPr/>
            </p:nvSpPr>
            <p:spPr bwMode="auto">
              <a:xfrm>
                <a:off x="1008" y="2649"/>
                <a:ext cx="226" cy="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L</a:t>
                </a:r>
              </a:p>
            </p:txBody>
          </p:sp>
          <p:sp>
            <p:nvSpPr>
              <p:cNvPr id="146455" name="Text Box 23"/>
              <p:cNvSpPr txBox="1">
                <a:spLocks noChangeArrowheads="1"/>
              </p:cNvSpPr>
              <p:nvPr/>
            </p:nvSpPr>
            <p:spPr bwMode="auto">
              <a:xfrm>
                <a:off x="1004" y="3120"/>
                <a:ext cx="226" cy="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L</a:t>
                </a:r>
              </a:p>
            </p:txBody>
          </p:sp>
          <p:sp>
            <p:nvSpPr>
              <p:cNvPr id="146456" name="Text Box 24"/>
              <p:cNvSpPr txBox="1">
                <a:spLocks noChangeArrowheads="1"/>
              </p:cNvSpPr>
              <p:nvPr/>
            </p:nvSpPr>
            <p:spPr bwMode="auto">
              <a:xfrm>
                <a:off x="1127" y="3451"/>
                <a:ext cx="274" cy="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d</a:t>
                </a:r>
              </a:p>
            </p:txBody>
          </p:sp>
          <p:sp>
            <p:nvSpPr>
              <p:cNvPr id="146457" name="Text Box 25"/>
              <p:cNvSpPr txBox="1">
                <a:spLocks noChangeArrowheads="1"/>
              </p:cNvSpPr>
              <p:nvPr/>
            </p:nvSpPr>
            <p:spPr bwMode="auto">
              <a:xfrm>
                <a:off x="1182" y="2160"/>
                <a:ext cx="238" cy="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z</a:t>
                </a:r>
              </a:p>
            </p:txBody>
          </p:sp>
          <p:sp>
            <p:nvSpPr>
              <p:cNvPr id="146458" name="Text Box 26"/>
              <p:cNvSpPr txBox="1">
                <a:spLocks noChangeArrowheads="1"/>
              </p:cNvSpPr>
              <p:nvPr/>
            </p:nvSpPr>
            <p:spPr bwMode="auto">
              <a:xfrm>
                <a:off x="1671" y="2883"/>
                <a:ext cx="297" cy="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y</a:t>
                </a:r>
              </a:p>
            </p:txBody>
          </p:sp>
          <p:sp>
            <p:nvSpPr>
              <p:cNvPr id="146459" name="Text Box 27"/>
              <p:cNvSpPr txBox="1">
                <a:spLocks noChangeArrowheads="1"/>
              </p:cNvSpPr>
              <p:nvPr/>
            </p:nvSpPr>
            <p:spPr bwMode="auto">
              <a:xfrm>
                <a:off x="528" y="3139"/>
                <a:ext cx="286" cy="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x</a:t>
                </a:r>
              </a:p>
            </p:txBody>
          </p:sp>
          <p:sp>
            <p:nvSpPr>
              <p:cNvPr id="146460" name="Line 28"/>
              <p:cNvSpPr>
                <a:spLocks noChangeShapeType="1"/>
              </p:cNvSpPr>
              <p:nvPr/>
            </p:nvSpPr>
            <p:spPr bwMode="auto">
              <a:xfrm>
                <a:off x="1159" y="3441"/>
                <a:ext cx="0" cy="17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6461" name="Line 29"/>
              <p:cNvSpPr>
                <a:spLocks noChangeShapeType="1"/>
              </p:cNvSpPr>
              <p:nvPr/>
            </p:nvSpPr>
            <p:spPr bwMode="auto">
              <a:xfrm>
                <a:off x="1218" y="2967"/>
                <a:ext cx="0" cy="97"/>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146462" name="Group 30"/>
              <p:cNvGrpSpPr>
                <a:grpSpLocks/>
              </p:cNvGrpSpPr>
              <p:nvPr/>
            </p:nvGrpSpPr>
            <p:grpSpPr bwMode="auto">
              <a:xfrm>
                <a:off x="1135" y="2537"/>
                <a:ext cx="489" cy="915"/>
                <a:chOff x="1135" y="2537"/>
                <a:chExt cx="489" cy="915"/>
              </a:xfrm>
            </p:grpSpPr>
            <p:sp>
              <p:nvSpPr>
                <p:cNvPr id="146463" name="Freeform 31"/>
                <p:cNvSpPr>
                  <a:spLocks/>
                </p:cNvSpPr>
                <p:nvPr/>
              </p:nvSpPr>
              <p:spPr bwMode="auto">
                <a:xfrm>
                  <a:off x="1266" y="2537"/>
                  <a:ext cx="107" cy="452"/>
                </a:xfrm>
                <a:custGeom>
                  <a:avLst/>
                  <a:gdLst>
                    <a:gd name="T0" fmla="*/ 0 w 200"/>
                    <a:gd name="T1" fmla="*/ 0 h 900"/>
                    <a:gd name="T2" fmla="*/ 80 w 200"/>
                    <a:gd name="T3" fmla="*/ 180 h 900"/>
                    <a:gd name="T4" fmla="*/ 160 w 200"/>
                    <a:gd name="T5" fmla="*/ 340 h 900"/>
                    <a:gd name="T6" fmla="*/ 200 w 200"/>
                    <a:gd name="T7" fmla="*/ 500 h 900"/>
                    <a:gd name="T8" fmla="*/ 160 w 200"/>
                    <a:gd name="T9" fmla="*/ 680 h 900"/>
                    <a:gd name="T10" fmla="*/ 80 w 200"/>
                    <a:gd name="T11" fmla="*/ 800 h 900"/>
                    <a:gd name="T12" fmla="*/ 40 w 200"/>
                    <a:gd name="T13" fmla="*/ 900 h 900"/>
                  </a:gdLst>
                  <a:ahLst/>
                  <a:cxnLst>
                    <a:cxn ang="0">
                      <a:pos x="T0" y="T1"/>
                    </a:cxn>
                    <a:cxn ang="0">
                      <a:pos x="T2" y="T3"/>
                    </a:cxn>
                    <a:cxn ang="0">
                      <a:pos x="T4" y="T5"/>
                    </a:cxn>
                    <a:cxn ang="0">
                      <a:pos x="T6" y="T7"/>
                    </a:cxn>
                    <a:cxn ang="0">
                      <a:pos x="T8" y="T9"/>
                    </a:cxn>
                    <a:cxn ang="0">
                      <a:pos x="T10" y="T11"/>
                    </a:cxn>
                    <a:cxn ang="0">
                      <a:pos x="T12" y="T13"/>
                    </a:cxn>
                  </a:cxnLst>
                  <a:rect l="0" t="0" r="r" b="b"/>
                  <a:pathLst>
                    <a:path w="200" h="900">
                      <a:moveTo>
                        <a:pt x="0" y="0"/>
                      </a:moveTo>
                      <a:cubicBezTo>
                        <a:pt x="26" y="61"/>
                        <a:pt x="53" y="123"/>
                        <a:pt x="80" y="180"/>
                      </a:cubicBezTo>
                      <a:cubicBezTo>
                        <a:pt x="107" y="237"/>
                        <a:pt x="140" y="287"/>
                        <a:pt x="160" y="340"/>
                      </a:cubicBezTo>
                      <a:cubicBezTo>
                        <a:pt x="180" y="393"/>
                        <a:pt x="200" y="443"/>
                        <a:pt x="200" y="500"/>
                      </a:cubicBezTo>
                      <a:cubicBezTo>
                        <a:pt x="200" y="557"/>
                        <a:pt x="180" y="630"/>
                        <a:pt x="160" y="680"/>
                      </a:cubicBezTo>
                      <a:cubicBezTo>
                        <a:pt x="140" y="730"/>
                        <a:pt x="100" y="763"/>
                        <a:pt x="80" y="800"/>
                      </a:cubicBezTo>
                      <a:cubicBezTo>
                        <a:pt x="60" y="837"/>
                        <a:pt x="50" y="868"/>
                        <a:pt x="40" y="900"/>
                      </a:cubicBezTo>
                    </a:path>
                  </a:pathLst>
                </a:custGeom>
                <a:noFill/>
                <a:ln w="28575" cap="flat" cmpd="sng">
                  <a:solidFill>
                    <a:srgbClr val="FF0000"/>
                  </a:solidFill>
                  <a:prstDash val="dash"/>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6464" name="Freeform 32"/>
                <p:cNvSpPr>
                  <a:spLocks/>
                </p:cNvSpPr>
                <p:nvPr/>
              </p:nvSpPr>
              <p:spPr bwMode="auto">
                <a:xfrm flipV="1">
                  <a:off x="1266" y="2999"/>
                  <a:ext cx="107" cy="453"/>
                </a:xfrm>
                <a:custGeom>
                  <a:avLst/>
                  <a:gdLst>
                    <a:gd name="T0" fmla="*/ 0 w 200"/>
                    <a:gd name="T1" fmla="*/ 0 h 900"/>
                    <a:gd name="T2" fmla="*/ 80 w 200"/>
                    <a:gd name="T3" fmla="*/ 180 h 900"/>
                    <a:gd name="T4" fmla="*/ 160 w 200"/>
                    <a:gd name="T5" fmla="*/ 340 h 900"/>
                    <a:gd name="T6" fmla="*/ 200 w 200"/>
                    <a:gd name="T7" fmla="*/ 500 h 900"/>
                    <a:gd name="T8" fmla="*/ 160 w 200"/>
                    <a:gd name="T9" fmla="*/ 680 h 900"/>
                    <a:gd name="T10" fmla="*/ 80 w 200"/>
                    <a:gd name="T11" fmla="*/ 800 h 900"/>
                    <a:gd name="T12" fmla="*/ 40 w 200"/>
                    <a:gd name="T13" fmla="*/ 900 h 900"/>
                  </a:gdLst>
                  <a:ahLst/>
                  <a:cxnLst>
                    <a:cxn ang="0">
                      <a:pos x="T0" y="T1"/>
                    </a:cxn>
                    <a:cxn ang="0">
                      <a:pos x="T2" y="T3"/>
                    </a:cxn>
                    <a:cxn ang="0">
                      <a:pos x="T4" y="T5"/>
                    </a:cxn>
                    <a:cxn ang="0">
                      <a:pos x="T6" y="T7"/>
                    </a:cxn>
                    <a:cxn ang="0">
                      <a:pos x="T8" y="T9"/>
                    </a:cxn>
                    <a:cxn ang="0">
                      <a:pos x="T10" y="T11"/>
                    </a:cxn>
                    <a:cxn ang="0">
                      <a:pos x="T12" y="T13"/>
                    </a:cxn>
                  </a:cxnLst>
                  <a:rect l="0" t="0" r="r" b="b"/>
                  <a:pathLst>
                    <a:path w="200" h="900">
                      <a:moveTo>
                        <a:pt x="0" y="0"/>
                      </a:moveTo>
                      <a:cubicBezTo>
                        <a:pt x="26" y="61"/>
                        <a:pt x="53" y="123"/>
                        <a:pt x="80" y="180"/>
                      </a:cubicBezTo>
                      <a:cubicBezTo>
                        <a:pt x="107" y="237"/>
                        <a:pt x="140" y="287"/>
                        <a:pt x="160" y="340"/>
                      </a:cubicBezTo>
                      <a:cubicBezTo>
                        <a:pt x="180" y="393"/>
                        <a:pt x="200" y="443"/>
                        <a:pt x="200" y="500"/>
                      </a:cubicBezTo>
                      <a:cubicBezTo>
                        <a:pt x="200" y="557"/>
                        <a:pt x="180" y="630"/>
                        <a:pt x="160" y="680"/>
                      </a:cubicBezTo>
                      <a:cubicBezTo>
                        <a:pt x="140" y="730"/>
                        <a:pt x="100" y="763"/>
                        <a:pt x="80" y="800"/>
                      </a:cubicBezTo>
                      <a:cubicBezTo>
                        <a:pt x="60" y="837"/>
                        <a:pt x="50" y="868"/>
                        <a:pt x="40" y="900"/>
                      </a:cubicBezTo>
                    </a:path>
                  </a:pathLst>
                </a:custGeom>
                <a:noFill/>
                <a:ln w="28575" cap="flat" cmpd="sng">
                  <a:solidFill>
                    <a:srgbClr val="FF0000"/>
                  </a:solidFill>
                  <a:prstDash val="dash"/>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6465" name="Line 33"/>
                <p:cNvSpPr>
                  <a:spLocks noChangeShapeType="1"/>
                </p:cNvSpPr>
                <p:nvPr/>
              </p:nvSpPr>
              <p:spPr bwMode="auto">
                <a:xfrm flipH="1">
                  <a:off x="1373" y="2795"/>
                  <a:ext cx="190"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6466" name="Line 34"/>
                <p:cNvSpPr>
                  <a:spLocks noChangeShapeType="1"/>
                </p:cNvSpPr>
                <p:nvPr/>
              </p:nvSpPr>
              <p:spPr bwMode="auto">
                <a:xfrm flipH="1">
                  <a:off x="1135" y="2795"/>
                  <a:ext cx="131" cy="0"/>
                </a:xfrm>
                <a:prstGeom prst="line">
                  <a:avLst/>
                </a:prstGeom>
                <a:noFill/>
                <a:ln w="9525">
                  <a:solidFill>
                    <a:srgbClr val="000000"/>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6467" name="Text Box 35"/>
                <p:cNvSpPr txBox="1">
                  <a:spLocks noChangeArrowheads="1"/>
                </p:cNvSpPr>
                <p:nvPr/>
              </p:nvSpPr>
              <p:spPr bwMode="auto">
                <a:xfrm>
                  <a:off x="1338" y="2588"/>
                  <a:ext cx="286" cy="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I</a:t>
                  </a:r>
                  <a:r>
                    <a:rPr lang="en-US" altLang="zh-CN" sz="1600" baseline="-25000">
                      <a:latin typeface="Times New Roman" panose="02020603050405020304" pitchFamily="18" charset="0"/>
                    </a:rPr>
                    <a:t>m</a:t>
                  </a:r>
                </a:p>
              </p:txBody>
            </p:sp>
            <p:sp>
              <p:nvSpPr>
                <p:cNvPr id="146468" name="Line 36"/>
                <p:cNvSpPr>
                  <a:spLocks noChangeShapeType="1"/>
                </p:cNvSpPr>
                <p:nvPr/>
              </p:nvSpPr>
              <p:spPr bwMode="auto">
                <a:xfrm flipH="1">
                  <a:off x="1248" y="2792"/>
                  <a:ext cx="144"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grpSp>
      </p:grpSp>
      <p:graphicFrame>
        <p:nvGraphicFramePr>
          <p:cNvPr id="146469" name="Object 37"/>
          <p:cNvGraphicFramePr>
            <a:graphicFrameLocks noChangeAspect="1"/>
          </p:cNvGraphicFramePr>
          <p:nvPr/>
        </p:nvGraphicFramePr>
        <p:xfrm>
          <a:off x="6553201" y="1752601"/>
          <a:ext cx="1979613" cy="347663"/>
        </p:xfrm>
        <a:graphic>
          <a:graphicData uri="http://schemas.openxmlformats.org/presentationml/2006/ole">
            <mc:AlternateContent xmlns:mc="http://schemas.openxmlformats.org/markup-compatibility/2006">
              <mc:Choice xmlns:v="urn:schemas-microsoft-com:vml" Requires="v">
                <p:oleObj spid="_x0000_s379960" name="Equation" r:id="rId3" imgW="1231560" imgH="215640" progId="Equation.3">
                  <p:embed/>
                </p:oleObj>
              </mc:Choice>
              <mc:Fallback>
                <p:oleObj name="Equation" r:id="rId3" imgW="123156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201" y="1752601"/>
                        <a:ext cx="1979613" cy="347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6470" name="Text Box 38"/>
          <p:cNvSpPr txBox="1">
            <a:spLocks noChangeArrowheads="1"/>
          </p:cNvSpPr>
          <p:nvPr/>
        </p:nvSpPr>
        <p:spPr bwMode="auto">
          <a:xfrm>
            <a:off x="4495800" y="2133601"/>
            <a:ext cx="52578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spcBef>
                <a:spcPct val="50000"/>
              </a:spcBef>
            </a:pPr>
            <a:r>
              <a:rPr kumimoji="1" lang="en-US" altLang="zh-CN" sz="2000">
                <a:solidFill>
                  <a:srgbClr val="3333FF"/>
                </a:solidFill>
                <a:latin typeface="Times New Roman" panose="02020603050405020304" pitchFamily="18" charset="0"/>
              </a:rPr>
              <a:t>where </a:t>
            </a:r>
            <a:r>
              <a:rPr kumimoji="1" lang="en-US" altLang="zh-CN" sz="2000" i="1">
                <a:solidFill>
                  <a:schemeClr val="tx2"/>
                </a:solidFill>
                <a:latin typeface="Times New Roman" panose="02020603050405020304" pitchFamily="18" charset="0"/>
                <a:ea typeface="楷体_GB2312" pitchFamily="49" charset="-122"/>
              </a:rPr>
              <a:t>I</a:t>
            </a:r>
            <a:r>
              <a:rPr kumimoji="1" lang="en-US" altLang="zh-CN" sz="2000" baseline="-25000">
                <a:solidFill>
                  <a:schemeClr val="tx2"/>
                </a:solidFill>
                <a:latin typeface="Times New Roman" panose="02020603050405020304" pitchFamily="18" charset="0"/>
                <a:ea typeface="楷体_GB2312" pitchFamily="49" charset="-122"/>
              </a:rPr>
              <a:t>m</a:t>
            </a:r>
            <a:r>
              <a:rPr kumimoji="1" lang="en-US" altLang="zh-CN" sz="2000">
                <a:solidFill>
                  <a:srgbClr val="3333FF"/>
                </a:solidFill>
                <a:latin typeface="Times New Roman" panose="02020603050405020304" pitchFamily="18" charset="0"/>
              </a:rPr>
              <a:t> is the maximum value of the standing wave of the electric current, and the constant</a:t>
            </a:r>
            <a:endParaRPr kumimoji="1" lang="en-US" altLang="zh-CN" sz="2000">
              <a:solidFill>
                <a:srgbClr val="3333FF"/>
              </a:solidFill>
              <a:latin typeface="Times New Roman" panose="02020603050405020304" pitchFamily="18" charset="0"/>
              <a:ea typeface="楷体_GB2312" pitchFamily="49" charset="-122"/>
            </a:endParaRPr>
          </a:p>
        </p:txBody>
      </p:sp>
      <p:graphicFrame>
        <p:nvGraphicFramePr>
          <p:cNvPr id="146471" name="Object 39"/>
          <p:cNvGraphicFramePr>
            <a:graphicFrameLocks noChangeAspect="1"/>
          </p:cNvGraphicFramePr>
          <p:nvPr/>
        </p:nvGraphicFramePr>
        <p:xfrm>
          <a:off x="7010400" y="2971800"/>
          <a:ext cx="762000" cy="628650"/>
        </p:xfrm>
        <a:graphic>
          <a:graphicData uri="http://schemas.openxmlformats.org/presentationml/2006/ole">
            <mc:AlternateContent xmlns:mc="http://schemas.openxmlformats.org/markup-compatibility/2006">
              <mc:Choice xmlns:v="urn:schemas-microsoft-com:vml" Requires="v">
                <p:oleObj spid="_x0000_s379961" name="Equation" r:id="rId5" imgW="469800" imgH="393480" progId="Equation.3">
                  <p:embed/>
                </p:oleObj>
              </mc:Choice>
              <mc:Fallback>
                <p:oleObj name="Equation" r:id="rId5" imgW="469800" imgH="393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0400" y="2971800"/>
                        <a:ext cx="762000" cy="628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6472" name="Text Box 40"/>
          <p:cNvSpPr txBox="1">
            <a:spLocks noChangeArrowheads="1"/>
          </p:cNvSpPr>
          <p:nvPr/>
        </p:nvSpPr>
        <p:spPr bwMode="auto">
          <a:xfrm>
            <a:off x="4495800" y="3565526"/>
            <a:ext cx="5308600"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The symmetrical antenna can be con-sidered as many electric current elements with </a:t>
            </a:r>
            <a:r>
              <a:rPr kumimoji="1" lang="en-US" altLang="zh-CN" sz="2000">
                <a:solidFill>
                  <a:srgbClr val="FF0000"/>
                </a:solidFill>
                <a:latin typeface="Times New Roman" panose="02020603050405020304" pitchFamily="18" charset="0"/>
              </a:rPr>
              <a:t>different amplitudes</a:t>
            </a:r>
            <a:r>
              <a:rPr kumimoji="1" lang="en-US" altLang="zh-CN" sz="2000">
                <a:solidFill>
                  <a:srgbClr val="3333FF"/>
                </a:solidFill>
                <a:latin typeface="Times New Roman" panose="02020603050405020304" pitchFamily="18" charset="0"/>
              </a:rPr>
              <a:t> but the </a:t>
            </a:r>
            <a:r>
              <a:rPr kumimoji="1" lang="en-US" altLang="zh-CN" sz="2000">
                <a:solidFill>
                  <a:srgbClr val="FF0000"/>
                </a:solidFill>
                <a:latin typeface="Times New Roman" panose="02020603050405020304" pitchFamily="18" charset="0"/>
              </a:rPr>
              <a:t>same spatial phases</a:t>
            </a:r>
            <a:r>
              <a:rPr kumimoji="1" lang="en-US" altLang="zh-CN" sz="2000">
                <a:solidFill>
                  <a:srgbClr val="3333FF"/>
                </a:solidFill>
                <a:latin typeface="Times New Roman" panose="02020603050405020304" pitchFamily="18" charset="0"/>
              </a:rPr>
              <a:t> arranged along </a:t>
            </a:r>
            <a:r>
              <a:rPr kumimoji="1" lang="en-US" altLang="zh-CN" sz="2000">
                <a:solidFill>
                  <a:srgbClr val="FF0000"/>
                </a:solidFill>
                <a:latin typeface="Times New Roman" panose="02020603050405020304" pitchFamily="18" charset="0"/>
              </a:rPr>
              <a:t>a straight line</a:t>
            </a:r>
            <a:r>
              <a:rPr kumimoji="1" lang="en-US" altLang="zh-CN" sz="2000">
                <a:solidFill>
                  <a:srgbClr val="3333FF"/>
                </a:solidFill>
                <a:latin typeface="Times New Roman" panose="02020603050405020304" pitchFamily="18" charset="0"/>
              </a:rPr>
              <a:t>.</a:t>
            </a:r>
            <a:r>
              <a:rPr kumimoji="1" lang="en-US" altLang="zh-CN" sz="2000">
                <a:solidFill>
                  <a:srgbClr val="3333FF"/>
                </a:solidFill>
                <a:latin typeface="Times New Roman" panose="02020603050405020304" pitchFamily="18" charset="0"/>
                <a:ea typeface="楷体_GB2312" pitchFamily="49" charset="-122"/>
              </a:rPr>
              <a:t>         </a:t>
            </a:r>
          </a:p>
        </p:txBody>
      </p:sp>
      <p:sp>
        <p:nvSpPr>
          <p:cNvPr id="146473" name="Text Box 41"/>
          <p:cNvSpPr txBox="1">
            <a:spLocks noChangeArrowheads="1"/>
          </p:cNvSpPr>
          <p:nvPr/>
        </p:nvSpPr>
        <p:spPr bwMode="auto">
          <a:xfrm>
            <a:off x="2514600" y="5167314"/>
            <a:ext cx="7162800" cy="1235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In this way, the </a:t>
            </a:r>
            <a:r>
              <a:rPr kumimoji="1" lang="en-US" altLang="zh-CN" sz="2000">
                <a:solidFill>
                  <a:srgbClr val="FF0000"/>
                </a:solidFill>
                <a:latin typeface="Times New Roman" panose="02020603050405020304" pitchFamily="18" charset="0"/>
              </a:rPr>
              <a:t>radiation</a:t>
            </a:r>
            <a:r>
              <a:rPr kumimoji="1" lang="en-US" altLang="zh-CN" sz="2000">
                <a:solidFill>
                  <a:srgbClr val="3333FF"/>
                </a:solidFill>
                <a:latin typeface="Times New Roman" panose="02020603050405020304" pitchFamily="18" charset="0"/>
              </a:rPr>
              <a:t> fields of the wire antenna can be found directly by using the far-zone fields of the electric current element.</a:t>
            </a:r>
            <a:endParaRPr kumimoji="1" lang="en-US" altLang="zh-CN" sz="2000">
              <a:solidFill>
                <a:srgbClr val="3333FF"/>
              </a:solidFill>
              <a:latin typeface="Times New Roman" panose="02020603050405020304" pitchFamily="18" charset="0"/>
              <a:ea typeface="楷体_GB2312" pitchFamily="49" charset="-122"/>
            </a:endParaRPr>
          </a:p>
        </p:txBody>
      </p:sp>
      <p:sp>
        <p:nvSpPr>
          <p:cNvPr id="146474" name="AutoShape 42">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46475" name="AutoShape 43">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Tree>
    <p:extLst>
      <p:ext uri="{BB962C8B-B14F-4D97-AF65-F5344CB8AC3E}">
        <p14:creationId xmlns:p14="http://schemas.microsoft.com/office/powerpoint/2010/main" val="22996007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46434"/>
                                        </p:tgtEl>
                                        <p:attrNameLst>
                                          <p:attrName>style.visibility</p:attrName>
                                        </p:attrNameLst>
                                      </p:cBhvr>
                                      <p:to>
                                        <p:strVal val="visible"/>
                                      </p:to>
                                    </p:set>
                                    <p:anim calcmode="lin" valueType="num">
                                      <p:cBhvr additive="base">
                                        <p:cTn id="7" dur="500" fill="hold"/>
                                        <p:tgtEl>
                                          <p:spTgt spid="146434"/>
                                        </p:tgtEl>
                                        <p:attrNameLst>
                                          <p:attrName>ppt_x</p:attrName>
                                        </p:attrNameLst>
                                      </p:cBhvr>
                                      <p:tavLst>
                                        <p:tav tm="0">
                                          <p:val>
                                            <p:strVal val="#ppt_x"/>
                                          </p:val>
                                        </p:tav>
                                        <p:tav tm="100000">
                                          <p:val>
                                            <p:strVal val="#ppt_x"/>
                                          </p:val>
                                        </p:tav>
                                      </p:tavLst>
                                    </p:anim>
                                    <p:anim calcmode="lin" valueType="num">
                                      <p:cBhvr additive="base">
                                        <p:cTn id="8" dur="500" fill="hold"/>
                                        <p:tgtEl>
                                          <p:spTgt spid="146434"/>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46469"/>
                                        </p:tgtEl>
                                        <p:attrNameLst>
                                          <p:attrName>style.visibility</p:attrName>
                                        </p:attrNameLst>
                                      </p:cBhvr>
                                      <p:to>
                                        <p:strVal val="visible"/>
                                      </p:to>
                                    </p:set>
                                    <p:anim calcmode="lin" valueType="num">
                                      <p:cBhvr additive="base">
                                        <p:cTn id="13" dur="500" fill="hold"/>
                                        <p:tgtEl>
                                          <p:spTgt spid="146469"/>
                                        </p:tgtEl>
                                        <p:attrNameLst>
                                          <p:attrName>ppt_x</p:attrName>
                                        </p:attrNameLst>
                                      </p:cBhvr>
                                      <p:tavLst>
                                        <p:tav tm="0">
                                          <p:val>
                                            <p:strVal val="#ppt_x"/>
                                          </p:val>
                                        </p:tav>
                                        <p:tav tm="100000">
                                          <p:val>
                                            <p:strVal val="#ppt_x"/>
                                          </p:val>
                                        </p:tav>
                                      </p:tavLst>
                                    </p:anim>
                                    <p:anim calcmode="lin" valueType="num">
                                      <p:cBhvr additive="base">
                                        <p:cTn id="14" dur="500" fill="hold"/>
                                        <p:tgtEl>
                                          <p:spTgt spid="14646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6470"/>
                                        </p:tgtEl>
                                        <p:attrNameLst>
                                          <p:attrName>style.visibility</p:attrName>
                                        </p:attrNameLst>
                                      </p:cBhvr>
                                      <p:to>
                                        <p:strVal val="visible"/>
                                      </p:to>
                                    </p:set>
                                    <p:anim calcmode="lin" valueType="num">
                                      <p:cBhvr additive="base">
                                        <p:cTn id="19" dur="500" fill="hold"/>
                                        <p:tgtEl>
                                          <p:spTgt spid="146470"/>
                                        </p:tgtEl>
                                        <p:attrNameLst>
                                          <p:attrName>ppt_x</p:attrName>
                                        </p:attrNameLst>
                                      </p:cBhvr>
                                      <p:tavLst>
                                        <p:tav tm="0">
                                          <p:val>
                                            <p:strVal val="#ppt_x"/>
                                          </p:val>
                                        </p:tav>
                                        <p:tav tm="100000">
                                          <p:val>
                                            <p:strVal val="#ppt_x"/>
                                          </p:val>
                                        </p:tav>
                                      </p:tavLst>
                                    </p:anim>
                                    <p:anim calcmode="lin" valueType="num">
                                      <p:cBhvr additive="base">
                                        <p:cTn id="20" dur="500" fill="hold"/>
                                        <p:tgtEl>
                                          <p:spTgt spid="146470"/>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46471"/>
                                        </p:tgtEl>
                                        <p:attrNameLst>
                                          <p:attrName>style.visibility</p:attrName>
                                        </p:attrNameLst>
                                      </p:cBhvr>
                                      <p:to>
                                        <p:strVal val="visible"/>
                                      </p:to>
                                    </p:set>
                                    <p:anim calcmode="lin" valueType="num">
                                      <p:cBhvr additive="base">
                                        <p:cTn id="25" dur="500" fill="hold"/>
                                        <p:tgtEl>
                                          <p:spTgt spid="146471"/>
                                        </p:tgtEl>
                                        <p:attrNameLst>
                                          <p:attrName>ppt_x</p:attrName>
                                        </p:attrNameLst>
                                      </p:cBhvr>
                                      <p:tavLst>
                                        <p:tav tm="0">
                                          <p:val>
                                            <p:strVal val="#ppt_x"/>
                                          </p:val>
                                        </p:tav>
                                        <p:tav tm="100000">
                                          <p:val>
                                            <p:strVal val="#ppt_x"/>
                                          </p:val>
                                        </p:tav>
                                      </p:tavLst>
                                    </p:anim>
                                    <p:anim calcmode="lin" valueType="num">
                                      <p:cBhvr additive="base">
                                        <p:cTn id="26" dur="500" fill="hold"/>
                                        <p:tgtEl>
                                          <p:spTgt spid="146471"/>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6472"/>
                                        </p:tgtEl>
                                        <p:attrNameLst>
                                          <p:attrName>style.visibility</p:attrName>
                                        </p:attrNameLst>
                                      </p:cBhvr>
                                      <p:to>
                                        <p:strVal val="visible"/>
                                      </p:to>
                                    </p:set>
                                    <p:anim calcmode="lin" valueType="num">
                                      <p:cBhvr additive="base">
                                        <p:cTn id="31" dur="500" fill="hold"/>
                                        <p:tgtEl>
                                          <p:spTgt spid="146472"/>
                                        </p:tgtEl>
                                        <p:attrNameLst>
                                          <p:attrName>ppt_x</p:attrName>
                                        </p:attrNameLst>
                                      </p:cBhvr>
                                      <p:tavLst>
                                        <p:tav tm="0">
                                          <p:val>
                                            <p:strVal val="#ppt_x"/>
                                          </p:val>
                                        </p:tav>
                                        <p:tav tm="100000">
                                          <p:val>
                                            <p:strVal val="#ppt_x"/>
                                          </p:val>
                                        </p:tav>
                                      </p:tavLst>
                                    </p:anim>
                                    <p:anim calcmode="lin" valueType="num">
                                      <p:cBhvr additive="base">
                                        <p:cTn id="32" dur="500" fill="hold"/>
                                        <p:tgtEl>
                                          <p:spTgt spid="146472"/>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46473"/>
                                        </p:tgtEl>
                                        <p:attrNameLst>
                                          <p:attrName>style.visibility</p:attrName>
                                        </p:attrNameLst>
                                      </p:cBhvr>
                                      <p:to>
                                        <p:strVal val="visible"/>
                                      </p:to>
                                    </p:set>
                                    <p:anim calcmode="lin" valueType="num">
                                      <p:cBhvr additive="base">
                                        <p:cTn id="37" dur="500" fill="hold"/>
                                        <p:tgtEl>
                                          <p:spTgt spid="146473"/>
                                        </p:tgtEl>
                                        <p:attrNameLst>
                                          <p:attrName>ppt_x</p:attrName>
                                        </p:attrNameLst>
                                      </p:cBhvr>
                                      <p:tavLst>
                                        <p:tav tm="0">
                                          <p:val>
                                            <p:strVal val="#ppt_x"/>
                                          </p:val>
                                        </p:tav>
                                        <p:tav tm="100000">
                                          <p:val>
                                            <p:strVal val="#ppt_x"/>
                                          </p:val>
                                        </p:tav>
                                      </p:tavLst>
                                    </p:anim>
                                    <p:anim calcmode="lin" valueType="num">
                                      <p:cBhvr additive="base">
                                        <p:cTn id="38" dur="500" fill="hold"/>
                                        <p:tgtEl>
                                          <p:spTgt spid="1464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4" grpId="0" autoUpdateAnimBg="0"/>
      <p:bldP spid="146470" grpId="0" autoUpdateAnimBg="0"/>
      <p:bldP spid="146472" grpId="0" autoUpdateAnimBg="0"/>
      <p:bldP spid="146473"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7458" name="Group 2"/>
          <p:cNvGrpSpPr>
            <a:grpSpLocks/>
          </p:cNvGrpSpPr>
          <p:nvPr/>
        </p:nvGrpSpPr>
        <p:grpSpPr bwMode="auto">
          <a:xfrm>
            <a:off x="2895600" y="457201"/>
            <a:ext cx="6400800" cy="473075"/>
            <a:chOff x="624" y="336"/>
            <a:chExt cx="4032" cy="298"/>
          </a:xfrm>
        </p:grpSpPr>
        <p:sp>
          <p:nvSpPr>
            <p:cNvPr id="147459" name="Text Box 3"/>
            <p:cNvSpPr txBox="1">
              <a:spLocks noChangeArrowheads="1"/>
            </p:cNvSpPr>
            <p:nvPr/>
          </p:nvSpPr>
          <p:spPr bwMode="auto">
            <a:xfrm>
              <a:off x="624" y="336"/>
              <a:ext cx="4032"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spcBef>
                  <a:spcPct val="50000"/>
                </a:spcBef>
              </a:pPr>
              <a:r>
                <a:rPr kumimoji="1" lang="en-US" altLang="zh-CN" sz="2000">
                  <a:solidFill>
                    <a:srgbClr val="3333FF"/>
                  </a:solidFill>
                  <a:latin typeface="Times New Roman" panose="02020603050405020304" pitchFamily="18" charset="0"/>
                </a:rPr>
                <a:t>The </a:t>
              </a:r>
              <a:r>
                <a:rPr kumimoji="1" lang="en-US" altLang="zh-CN" sz="2000">
                  <a:solidFill>
                    <a:srgbClr val="FF0000"/>
                  </a:solidFill>
                  <a:latin typeface="Times New Roman" panose="02020603050405020304" pitchFamily="18" charset="0"/>
                </a:rPr>
                <a:t>far-zone</a:t>
              </a:r>
              <a:r>
                <a:rPr kumimoji="1" lang="en-US" altLang="zh-CN" sz="2000">
                  <a:solidFill>
                    <a:srgbClr val="3333FF"/>
                  </a:solidFill>
                  <a:latin typeface="Times New Roman" panose="02020603050405020304" pitchFamily="18" charset="0"/>
                </a:rPr>
                <a:t> field of the electric current element       is</a:t>
              </a:r>
            </a:p>
          </p:txBody>
        </p:sp>
        <p:graphicFrame>
          <p:nvGraphicFramePr>
            <p:cNvPr id="147460" name="Object 4"/>
            <p:cNvGraphicFramePr>
              <a:graphicFrameLocks noChangeAspect="1"/>
            </p:cNvGraphicFramePr>
            <p:nvPr/>
          </p:nvGraphicFramePr>
          <p:xfrm>
            <a:off x="4024" y="418"/>
            <a:ext cx="264" cy="173"/>
          </p:xfrm>
          <a:graphic>
            <a:graphicData uri="http://schemas.openxmlformats.org/presentationml/2006/ole">
              <mc:AlternateContent xmlns:mc="http://schemas.openxmlformats.org/markup-compatibility/2006">
                <mc:Choice xmlns:v="urn:schemas-microsoft-com:vml" Requires="v">
                  <p:oleObj spid="_x0000_s381065" r:id="rId3" imgW="279158" imgH="177646" progId="Equation.3">
                    <p:embed/>
                  </p:oleObj>
                </mc:Choice>
                <mc:Fallback>
                  <p:oleObj r:id="rId3" imgW="279158" imgH="17764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4" y="418"/>
                          <a:ext cx="264" cy="1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47461" name="Object 5"/>
          <p:cNvGraphicFramePr>
            <a:graphicFrameLocks noChangeAspect="1"/>
          </p:cNvGraphicFramePr>
          <p:nvPr/>
        </p:nvGraphicFramePr>
        <p:xfrm>
          <a:off x="6477001" y="1066801"/>
          <a:ext cx="2246313" cy="612775"/>
        </p:xfrm>
        <a:graphic>
          <a:graphicData uri="http://schemas.openxmlformats.org/presentationml/2006/ole">
            <mc:AlternateContent xmlns:mc="http://schemas.openxmlformats.org/markup-compatibility/2006">
              <mc:Choice xmlns:v="urn:schemas-microsoft-com:vml" Requires="v">
                <p:oleObj spid="_x0000_s381066" name="Equation" r:id="rId5" imgW="1434960" imgH="393480" progId="Equation.3">
                  <p:embed/>
                </p:oleObj>
              </mc:Choice>
              <mc:Fallback>
                <p:oleObj name="Equation" r:id="rId5" imgW="1434960" imgH="393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7001" y="1066801"/>
                        <a:ext cx="2246313" cy="612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47462" name="Group 6"/>
          <p:cNvGrpSpPr>
            <a:grpSpLocks/>
          </p:cNvGrpSpPr>
          <p:nvPr/>
        </p:nvGrpSpPr>
        <p:grpSpPr bwMode="auto">
          <a:xfrm>
            <a:off x="5029200" y="1752601"/>
            <a:ext cx="4953000" cy="1235075"/>
            <a:chOff x="2112" y="1104"/>
            <a:chExt cx="3120" cy="778"/>
          </a:xfrm>
        </p:grpSpPr>
        <p:sp>
          <p:nvSpPr>
            <p:cNvPr id="147463" name="Text Box 7"/>
            <p:cNvSpPr txBox="1">
              <a:spLocks noChangeArrowheads="1"/>
            </p:cNvSpPr>
            <p:nvPr/>
          </p:nvSpPr>
          <p:spPr bwMode="auto">
            <a:xfrm>
              <a:off x="2112" y="1104"/>
              <a:ext cx="3120" cy="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50000"/>
                </a:spcBef>
              </a:pPr>
              <a:r>
                <a:rPr kumimoji="1" lang="zh-CN" altLang="en-US" sz="2000">
                  <a:solidFill>
                    <a:srgbClr val="3333FF"/>
                  </a:solidFill>
                  <a:latin typeface="Times New Roman" panose="02020603050405020304" pitchFamily="18" charset="0"/>
                  <a:ea typeface="楷体_GB2312" pitchFamily="49" charset="-122"/>
                </a:rPr>
                <a:t>        </a:t>
              </a:r>
              <a:r>
                <a:rPr kumimoji="1" lang="en-US" altLang="zh-CN" sz="2000">
                  <a:solidFill>
                    <a:srgbClr val="3333FF"/>
                  </a:solidFill>
                  <a:latin typeface="Times New Roman" panose="02020603050405020304" pitchFamily="18" charset="0"/>
                </a:rPr>
                <a:t>Since the viewing distance            , all lines joining the electric current elements to the field point</a:t>
              </a:r>
              <a:r>
                <a:rPr kumimoji="1" lang="en-US" altLang="zh-CN" sz="2000">
                  <a:latin typeface="Times New Roman" panose="02020603050405020304" pitchFamily="18" charset="0"/>
                </a:rPr>
                <a:t> </a:t>
              </a:r>
              <a:r>
                <a:rPr kumimoji="1" lang="en-US" altLang="zh-CN" sz="2000" i="1">
                  <a:latin typeface="Times New Roman" panose="02020603050405020304" pitchFamily="18" charset="0"/>
                </a:rPr>
                <a:t>P</a:t>
              </a:r>
              <a:r>
                <a:rPr kumimoji="1" lang="en-US" altLang="zh-CN" sz="2000">
                  <a:solidFill>
                    <a:srgbClr val="3333FF"/>
                  </a:solidFill>
                  <a:latin typeface="Times New Roman" panose="02020603050405020304" pitchFamily="18" charset="0"/>
                </a:rPr>
                <a:t> are essentially </a:t>
              </a:r>
              <a:r>
                <a:rPr kumimoji="1" lang="en-US" altLang="zh-CN" sz="2000">
                  <a:solidFill>
                    <a:srgbClr val="FF0000"/>
                  </a:solidFill>
                  <a:latin typeface="Times New Roman" panose="02020603050405020304" pitchFamily="18" charset="0"/>
                </a:rPr>
                <a:t>parallel</a:t>
              </a:r>
              <a:r>
                <a:rPr kumimoji="1" lang="en-US" altLang="zh-CN" sz="2000">
                  <a:solidFill>
                    <a:srgbClr val="3333FF"/>
                  </a:solidFill>
                  <a:latin typeface="Times New Roman" panose="02020603050405020304" pitchFamily="18" charset="0"/>
                </a:rPr>
                <a:t>, i.e.</a:t>
              </a:r>
            </a:p>
          </p:txBody>
        </p:sp>
        <p:graphicFrame>
          <p:nvGraphicFramePr>
            <p:cNvPr id="147464" name="Object 8"/>
            <p:cNvGraphicFramePr>
              <a:graphicFrameLocks noChangeAspect="1"/>
            </p:cNvGraphicFramePr>
            <p:nvPr/>
          </p:nvGraphicFramePr>
          <p:xfrm>
            <a:off x="4320" y="1192"/>
            <a:ext cx="400" cy="149"/>
          </p:xfrm>
          <a:graphic>
            <a:graphicData uri="http://schemas.openxmlformats.org/presentationml/2006/ole">
              <mc:AlternateContent xmlns:mc="http://schemas.openxmlformats.org/markup-compatibility/2006">
                <mc:Choice xmlns:v="urn:schemas-microsoft-com:vml" Requires="v">
                  <p:oleObj spid="_x0000_s381067" r:id="rId7" imgW="406048" imgH="152268" progId="Equation.3">
                    <p:embed/>
                  </p:oleObj>
                </mc:Choice>
                <mc:Fallback>
                  <p:oleObj r:id="rId7" imgW="406048" imgH="152268"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20" y="1192"/>
                          <a:ext cx="400" cy="1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47465" name="Object 9"/>
          <p:cNvGraphicFramePr>
            <a:graphicFrameLocks noChangeAspect="1"/>
          </p:cNvGraphicFramePr>
          <p:nvPr/>
        </p:nvGraphicFramePr>
        <p:xfrm>
          <a:off x="7162800" y="3200400"/>
          <a:ext cx="558800" cy="287338"/>
        </p:xfrm>
        <a:graphic>
          <a:graphicData uri="http://schemas.openxmlformats.org/presentationml/2006/ole">
            <mc:AlternateContent xmlns:mc="http://schemas.openxmlformats.org/markup-compatibility/2006">
              <mc:Choice xmlns:v="urn:schemas-microsoft-com:vml" Requires="v">
                <p:oleObj spid="_x0000_s381068" r:id="rId9" imgW="355138" imgH="177569" progId="Equation.3">
                  <p:embed/>
                </p:oleObj>
              </mc:Choice>
              <mc:Fallback>
                <p:oleObj r:id="rId9" imgW="355138" imgH="17756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62800" y="3200400"/>
                        <a:ext cx="558800" cy="287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47466" name="Group 10"/>
          <p:cNvGrpSpPr>
            <a:grpSpLocks/>
          </p:cNvGrpSpPr>
          <p:nvPr/>
        </p:nvGrpSpPr>
        <p:grpSpPr bwMode="auto">
          <a:xfrm>
            <a:off x="2667000" y="990600"/>
            <a:ext cx="2362200" cy="2438400"/>
            <a:chOff x="384" y="624"/>
            <a:chExt cx="1488" cy="1536"/>
          </a:xfrm>
        </p:grpSpPr>
        <p:sp>
          <p:nvSpPr>
            <p:cNvPr id="147467" name="Rectangle 11"/>
            <p:cNvSpPr>
              <a:spLocks noChangeArrowheads="1"/>
            </p:cNvSpPr>
            <p:nvPr/>
          </p:nvSpPr>
          <p:spPr bwMode="auto">
            <a:xfrm>
              <a:off x="384" y="1300"/>
              <a:ext cx="116" cy="23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147468" name="Group 12"/>
            <p:cNvGrpSpPr>
              <a:grpSpLocks/>
            </p:cNvGrpSpPr>
            <p:nvPr/>
          </p:nvGrpSpPr>
          <p:grpSpPr bwMode="auto">
            <a:xfrm>
              <a:off x="462" y="624"/>
              <a:ext cx="1410" cy="1536"/>
              <a:chOff x="462" y="816"/>
              <a:chExt cx="1410" cy="1536"/>
            </a:xfrm>
          </p:grpSpPr>
          <p:sp>
            <p:nvSpPr>
              <p:cNvPr id="147469" name="Text Box 13"/>
              <p:cNvSpPr txBox="1">
                <a:spLocks noChangeArrowheads="1"/>
              </p:cNvSpPr>
              <p:nvPr/>
            </p:nvSpPr>
            <p:spPr bwMode="auto">
              <a:xfrm>
                <a:off x="916" y="1669"/>
                <a:ext cx="563" cy="2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endParaRPr lang="zh-CN" altLang="en-US" sz="1600">
                  <a:latin typeface="Times New Roman" panose="02020603050405020304" pitchFamily="18" charset="0"/>
                </a:endParaRPr>
              </a:p>
            </p:txBody>
          </p:sp>
          <p:sp>
            <p:nvSpPr>
              <p:cNvPr id="147470" name="Rectangle 14"/>
              <p:cNvSpPr>
                <a:spLocks noChangeArrowheads="1"/>
              </p:cNvSpPr>
              <p:nvPr/>
            </p:nvSpPr>
            <p:spPr bwMode="auto">
              <a:xfrm>
                <a:off x="905" y="1175"/>
                <a:ext cx="43" cy="1076"/>
              </a:xfrm>
              <a:prstGeom prst="rect">
                <a:avLst/>
              </a:prstGeom>
              <a:solidFill>
                <a:srgbClr val="FFCC00"/>
              </a:solidFill>
              <a:ln w="9525">
                <a:solidFill>
                  <a:srgbClr val="000000"/>
                </a:solidFill>
                <a:miter lim="800000"/>
                <a:headEn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7471" name="Line 15"/>
              <p:cNvSpPr>
                <a:spLocks noChangeShapeType="1"/>
              </p:cNvSpPr>
              <p:nvPr/>
            </p:nvSpPr>
            <p:spPr bwMode="auto">
              <a:xfrm flipV="1">
                <a:off x="928" y="909"/>
                <a:ext cx="0" cy="1443"/>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7472" name="Line 16"/>
              <p:cNvSpPr>
                <a:spLocks noChangeShapeType="1"/>
              </p:cNvSpPr>
              <p:nvPr/>
            </p:nvSpPr>
            <p:spPr bwMode="auto">
              <a:xfrm flipV="1">
                <a:off x="765" y="1704"/>
                <a:ext cx="860"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7473" name="Line 17"/>
              <p:cNvSpPr>
                <a:spLocks noChangeShapeType="1"/>
              </p:cNvSpPr>
              <p:nvPr/>
            </p:nvSpPr>
            <p:spPr bwMode="auto">
              <a:xfrm flipH="1">
                <a:off x="658" y="1707"/>
                <a:ext cx="268" cy="367"/>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7474" name="Line 18"/>
              <p:cNvSpPr>
                <a:spLocks noChangeShapeType="1"/>
              </p:cNvSpPr>
              <p:nvPr/>
            </p:nvSpPr>
            <p:spPr bwMode="auto">
              <a:xfrm flipH="1" flipV="1">
                <a:off x="765" y="1334"/>
                <a:ext cx="161" cy="0"/>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7475" name="Line 19"/>
              <p:cNvSpPr>
                <a:spLocks noChangeShapeType="1"/>
              </p:cNvSpPr>
              <p:nvPr/>
            </p:nvSpPr>
            <p:spPr bwMode="auto">
              <a:xfrm flipH="1">
                <a:off x="765" y="1392"/>
                <a:ext cx="161" cy="3"/>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7476" name="Line 20"/>
              <p:cNvSpPr>
                <a:spLocks noChangeShapeType="1"/>
              </p:cNvSpPr>
              <p:nvPr/>
            </p:nvSpPr>
            <p:spPr bwMode="auto">
              <a:xfrm>
                <a:off x="819" y="1568"/>
                <a:ext cx="0" cy="151"/>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7477" name="Line 21"/>
              <p:cNvSpPr>
                <a:spLocks noChangeShapeType="1"/>
              </p:cNvSpPr>
              <p:nvPr/>
            </p:nvSpPr>
            <p:spPr bwMode="auto">
              <a:xfrm flipV="1">
                <a:off x="819" y="1395"/>
                <a:ext cx="0" cy="173"/>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7478" name="Line 22"/>
              <p:cNvSpPr>
                <a:spLocks noChangeShapeType="1"/>
              </p:cNvSpPr>
              <p:nvPr/>
            </p:nvSpPr>
            <p:spPr bwMode="auto">
              <a:xfrm flipH="1">
                <a:off x="819" y="1152"/>
                <a:ext cx="0" cy="196"/>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7479" name="Line 23"/>
              <p:cNvSpPr>
                <a:spLocks noChangeShapeType="1"/>
              </p:cNvSpPr>
              <p:nvPr/>
            </p:nvSpPr>
            <p:spPr bwMode="auto">
              <a:xfrm flipV="1">
                <a:off x="926" y="1082"/>
                <a:ext cx="0" cy="93"/>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7480" name="Text Box 24"/>
              <p:cNvSpPr txBox="1">
                <a:spLocks noChangeArrowheads="1"/>
              </p:cNvSpPr>
              <p:nvPr/>
            </p:nvSpPr>
            <p:spPr bwMode="auto">
              <a:xfrm>
                <a:off x="937" y="816"/>
                <a:ext cx="215"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z</a:t>
                </a:r>
              </a:p>
            </p:txBody>
          </p:sp>
          <p:sp>
            <p:nvSpPr>
              <p:cNvPr id="147481" name="Text Box 25"/>
              <p:cNvSpPr txBox="1">
                <a:spLocks noChangeArrowheads="1"/>
              </p:cNvSpPr>
              <p:nvPr/>
            </p:nvSpPr>
            <p:spPr bwMode="auto">
              <a:xfrm>
                <a:off x="1582" y="1617"/>
                <a:ext cx="269"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y</a:t>
                </a:r>
              </a:p>
            </p:txBody>
          </p:sp>
          <p:sp>
            <p:nvSpPr>
              <p:cNvPr id="147482" name="Text Box 26"/>
              <p:cNvSpPr txBox="1">
                <a:spLocks noChangeArrowheads="1"/>
              </p:cNvSpPr>
              <p:nvPr/>
            </p:nvSpPr>
            <p:spPr bwMode="auto">
              <a:xfrm>
                <a:off x="462" y="2002"/>
                <a:ext cx="258" cy="2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x</a:t>
                </a:r>
              </a:p>
            </p:txBody>
          </p:sp>
          <p:sp>
            <p:nvSpPr>
              <p:cNvPr id="147483" name="Line 27"/>
              <p:cNvSpPr>
                <a:spLocks noChangeShapeType="1"/>
              </p:cNvSpPr>
              <p:nvPr/>
            </p:nvSpPr>
            <p:spPr bwMode="auto">
              <a:xfrm flipV="1">
                <a:off x="926" y="966"/>
                <a:ext cx="710" cy="405"/>
              </a:xfrm>
              <a:prstGeom prst="line">
                <a:avLst/>
              </a:prstGeom>
              <a:noFill/>
              <a:ln w="9525">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7484" name="Line 28"/>
              <p:cNvSpPr>
                <a:spLocks noChangeShapeType="1"/>
              </p:cNvSpPr>
              <p:nvPr/>
            </p:nvSpPr>
            <p:spPr bwMode="auto">
              <a:xfrm flipV="1">
                <a:off x="926" y="1299"/>
                <a:ext cx="710" cy="405"/>
              </a:xfrm>
              <a:prstGeom prst="line">
                <a:avLst/>
              </a:prstGeom>
              <a:noFill/>
              <a:ln w="9525">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7485" name="Text Box 29"/>
              <p:cNvSpPr txBox="1">
                <a:spLocks noChangeArrowheads="1"/>
              </p:cNvSpPr>
              <p:nvPr/>
            </p:nvSpPr>
            <p:spPr bwMode="auto">
              <a:xfrm>
                <a:off x="1603" y="966"/>
                <a:ext cx="269"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P</a:t>
                </a:r>
              </a:p>
            </p:txBody>
          </p:sp>
          <p:sp>
            <p:nvSpPr>
              <p:cNvPr id="147486" name="Text Box 30"/>
              <p:cNvSpPr txBox="1">
                <a:spLocks noChangeArrowheads="1"/>
              </p:cNvSpPr>
              <p:nvPr/>
            </p:nvSpPr>
            <p:spPr bwMode="auto">
              <a:xfrm>
                <a:off x="1232" y="1426"/>
                <a:ext cx="269" cy="2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r</a:t>
                </a:r>
              </a:p>
            </p:txBody>
          </p:sp>
          <p:sp>
            <p:nvSpPr>
              <p:cNvPr id="147487" name="Line 31"/>
              <p:cNvSpPr>
                <a:spLocks noChangeShapeType="1"/>
              </p:cNvSpPr>
              <p:nvPr/>
            </p:nvSpPr>
            <p:spPr bwMode="auto">
              <a:xfrm>
                <a:off x="926" y="1371"/>
                <a:ext cx="129" cy="267"/>
              </a:xfrm>
              <a:prstGeom prst="line">
                <a:avLst/>
              </a:prstGeom>
              <a:noFill/>
              <a:ln w="9525">
                <a:solidFill>
                  <a:srgbClr val="000000"/>
                </a:solidFill>
                <a:prstDash val="dash"/>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7488" name="Freeform 32"/>
              <p:cNvSpPr>
                <a:spLocks/>
              </p:cNvSpPr>
              <p:nvPr/>
            </p:nvSpPr>
            <p:spPr bwMode="auto">
              <a:xfrm>
                <a:off x="926" y="1626"/>
                <a:ext cx="65" cy="35"/>
              </a:xfrm>
              <a:custGeom>
                <a:avLst/>
                <a:gdLst>
                  <a:gd name="T0" fmla="*/ 0 w 120"/>
                  <a:gd name="T1" fmla="*/ 0 h 60"/>
                  <a:gd name="T2" fmla="*/ 120 w 120"/>
                  <a:gd name="T3" fmla="*/ 60 h 60"/>
                </a:gdLst>
                <a:ahLst/>
                <a:cxnLst>
                  <a:cxn ang="0">
                    <a:pos x="T0" y="T1"/>
                  </a:cxn>
                  <a:cxn ang="0">
                    <a:pos x="T2" y="T3"/>
                  </a:cxn>
                </a:cxnLst>
                <a:rect l="0" t="0" r="r" b="b"/>
                <a:pathLst>
                  <a:path w="120" h="60">
                    <a:moveTo>
                      <a:pt x="0" y="0"/>
                    </a:moveTo>
                    <a:cubicBezTo>
                      <a:pt x="0" y="0"/>
                      <a:pt x="60" y="30"/>
                      <a:pt x="120" y="60"/>
                    </a:cubicBezTo>
                  </a:path>
                </a:pathLst>
              </a:custGeom>
              <a:noFill/>
              <a:ln w="9525" cap="flat" cmpd="sng">
                <a:solidFill>
                  <a:srgbClr val="000000"/>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7489" name="Text Box 33"/>
              <p:cNvSpPr txBox="1">
                <a:spLocks noChangeArrowheads="1"/>
              </p:cNvSpPr>
              <p:nvPr/>
            </p:nvSpPr>
            <p:spPr bwMode="auto">
              <a:xfrm>
                <a:off x="889" y="1478"/>
                <a:ext cx="268" cy="2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i="1">
                    <a:latin typeface="Times New Roman" panose="02020603050405020304" pitchFamily="18" charset="0"/>
                    <a:sym typeface="Symbol" panose="05050102010706020507" pitchFamily="18" charset="2"/>
                  </a:rPr>
                  <a:t></a:t>
                </a:r>
                <a:endParaRPr lang="zh-CN" altLang="en-US" sz="1600" i="1">
                  <a:latin typeface="Times New Roman" panose="02020603050405020304" pitchFamily="18" charset="0"/>
                </a:endParaRPr>
              </a:p>
            </p:txBody>
          </p:sp>
          <p:sp>
            <p:nvSpPr>
              <p:cNvPr id="147490" name="Line 34"/>
              <p:cNvSpPr>
                <a:spLocks noChangeShapeType="1"/>
              </p:cNvSpPr>
              <p:nvPr/>
            </p:nvSpPr>
            <p:spPr bwMode="auto">
              <a:xfrm flipV="1">
                <a:off x="969" y="1716"/>
                <a:ext cx="140" cy="81"/>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7491" name="Line 35"/>
              <p:cNvSpPr>
                <a:spLocks noChangeShapeType="1"/>
              </p:cNvSpPr>
              <p:nvPr/>
            </p:nvSpPr>
            <p:spPr bwMode="auto">
              <a:xfrm>
                <a:off x="926" y="1704"/>
                <a:ext cx="76" cy="15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7492" name="Line 36"/>
              <p:cNvSpPr>
                <a:spLocks noChangeShapeType="1"/>
              </p:cNvSpPr>
              <p:nvPr/>
            </p:nvSpPr>
            <p:spPr bwMode="auto">
              <a:xfrm>
                <a:off x="1055" y="1635"/>
                <a:ext cx="76" cy="13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7493" name="Line 37"/>
              <p:cNvSpPr>
                <a:spLocks noChangeShapeType="1"/>
              </p:cNvSpPr>
              <p:nvPr/>
            </p:nvSpPr>
            <p:spPr bwMode="auto">
              <a:xfrm flipV="1">
                <a:off x="851" y="1797"/>
                <a:ext cx="129" cy="81"/>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7494" name="Line 38"/>
              <p:cNvSpPr>
                <a:spLocks noChangeShapeType="1"/>
              </p:cNvSpPr>
              <p:nvPr/>
            </p:nvSpPr>
            <p:spPr bwMode="auto">
              <a:xfrm flipH="1">
                <a:off x="1098" y="1646"/>
                <a:ext cx="129" cy="81"/>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7495" name="Text Box 39"/>
              <p:cNvSpPr txBox="1">
                <a:spLocks noChangeArrowheads="1"/>
              </p:cNvSpPr>
              <p:nvPr/>
            </p:nvSpPr>
            <p:spPr bwMode="auto">
              <a:xfrm>
                <a:off x="560" y="1176"/>
                <a:ext cx="384"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spcBef>
                    <a:spcPct val="50000"/>
                  </a:spcBef>
                </a:pPr>
                <a:r>
                  <a:rPr kumimoji="1" lang="en-US" altLang="zh-CN" sz="1600">
                    <a:solidFill>
                      <a:schemeClr val="tx2"/>
                    </a:solidFill>
                    <a:latin typeface="Times New Roman" panose="02020603050405020304" pitchFamily="18" charset="0"/>
                    <a:ea typeface="楷体_GB2312" pitchFamily="49" charset="-122"/>
                  </a:rPr>
                  <a:t>d</a:t>
                </a:r>
                <a:r>
                  <a:rPr kumimoji="1" lang="en-US" altLang="zh-CN" sz="1600" i="1">
                    <a:solidFill>
                      <a:schemeClr val="tx2"/>
                    </a:solidFill>
                    <a:latin typeface="Times New Roman" panose="02020603050405020304" pitchFamily="18" charset="0"/>
                    <a:ea typeface="楷体_GB2312" pitchFamily="49" charset="-122"/>
                  </a:rPr>
                  <a:t>z</a:t>
                </a:r>
                <a:r>
                  <a:rPr kumimoji="1" lang="en-US" altLang="zh-CN" sz="1600" i="1">
                    <a:solidFill>
                      <a:schemeClr val="tx2"/>
                    </a:solidFill>
                    <a:latin typeface="Times New Roman" panose="02020603050405020304" pitchFamily="18" charset="0"/>
                    <a:cs typeface="Times New Roman" panose="02020603050405020304" pitchFamily="18" charset="0"/>
                  </a:rPr>
                  <a:t>'</a:t>
                </a:r>
                <a:endParaRPr kumimoji="1" lang="en-US" altLang="zh-CN" sz="1600">
                  <a:solidFill>
                    <a:schemeClr val="tx2"/>
                  </a:solidFill>
                  <a:latin typeface="Times New Roman" panose="02020603050405020304" pitchFamily="18" charset="0"/>
                  <a:ea typeface="楷体_GB2312" pitchFamily="49" charset="-122"/>
                </a:endParaRPr>
              </a:p>
            </p:txBody>
          </p:sp>
          <p:sp>
            <p:nvSpPr>
              <p:cNvPr id="147496" name="Text Box 40"/>
              <p:cNvSpPr txBox="1">
                <a:spLocks noChangeArrowheads="1"/>
              </p:cNvSpPr>
              <p:nvPr/>
            </p:nvSpPr>
            <p:spPr bwMode="auto">
              <a:xfrm>
                <a:off x="648" y="1392"/>
                <a:ext cx="240"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spcBef>
                    <a:spcPct val="50000"/>
                  </a:spcBef>
                </a:pPr>
                <a:r>
                  <a:rPr kumimoji="1" lang="en-US" altLang="zh-CN" sz="1600" i="1">
                    <a:solidFill>
                      <a:schemeClr val="tx2"/>
                    </a:solidFill>
                    <a:latin typeface="Times New Roman" panose="02020603050405020304" pitchFamily="18" charset="0"/>
                    <a:ea typeface="楷体_GB2312" pitchFamily="49" charset="-122"/>
                  </a:rPr>
                  <a:t>z</a:t>
                </a:r>
                <a:r>
                  <a:rPr kumimoji="1" lang="en-US" altLang="zh-CN" sz="1600" i="1">
                    <a:solidFill>
                      <a:schemeClr val="tx2"/>
                    </a:solidFill>
                    <a:latin typeface="Times New Roman" panose="02020603050405020304" pitchFamily="18" charset="0"/>
                    <a:cs typeface="Times New Roman" panose="02020603050405020304" pitchFamily="18" charset="0"/>
                  </a:rPr>
                  <a:t>'</a:t>
                </a:r>
                <a:endParaRPr kumimoji="1" lang="en-US" altLang="zh-CN" sz="1600">
                  <a:solidFill>
                    <a:schemeClr val="tx2"/>
                  </a:solidFill>
                  <a:latin typeface="Times New Roman" panose="02020603050405020304" pitchFamily="18" charset="0"/>
                  <a:ea typeface="楷体_GB2312" pitchFamily="49" charset="-122"/>
                </a:endParaRPr>
              </a:p>
            </p:txBody>
          </p:sp>
          <p:sp>
            <p:nvSpPr>
              <p:cNvPr id="147497" name="Text Box 41"/>
              <p:cNvSpPr txBox="1">
                <a:spLocks noChangeArrowheads="1"/>
              </p:cNvSpPr>
              <p:nvPr/>
            </p:nvSpPr>
            <p:spPr bwMode="auto">
              <a:xfrm>
                <a:off x="960" y="1632"/>
                <a:ext cx="480"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spcBef>
                    <a:spcPct val="50000"/>
                  </a:spcBef>
                </a:pPr>
                <a:r>
                  <a:rPr kumimoji="1" lang="en-US" altLang="zh-CN" sz="1600" i="1">
                    <a:solidFill>
                      <a:schemeClr val="tx2"/>
                    </a:solidFill>
                    <a:latin typeface="Times New Roman" panose="02020603050405020304" pitchFamily="18" charset="0"/>
                    <a:ea typeface="楷体_GB2312" pitchFamily="49" charset="-122"/>
                  </a:rPr>
                  <a:t>z</a:t>
                </a:r>
                <a:r>
                  <a:rPr kumimoji="1" lang="en-US" altLang="zh-CN" sz="1600" i="1">
                    <a:solidFill>
                      <a:schemeClr val="tx2"/>
                    </a:solidFill>
                    <a:latin typeface="Times New Roman" panose="02020603050405020304" pitchFamily="18" charset="0"/>
                    <a:cs typeface="Times New Roman" panose="02020603050405020304" pitchFamily="18" charset="0"/>
                  </a:rPr>
                  <a:t>'</a:t>
                </a:r>
                <a:r>
                  <a:rPr kumimoji="1" lang="en-US" altLang="zh-CN" sz="1600">
                    <a:solidFill>
                      <a:schemeClr val="tx2"/>
                    </a:solidFill>
                    <a:latin typeface="Times New Roman" panose="02020603050405020304" pitchFamily="18" charset="0"/>
                    <a:ea typeface="楷体_GB2312" pitchFamily="49" charset="-122"/>
                  </a:rPr>
                  <a:t>cos</a:t>
                </a:r>
                <a:r>
                  <a:rPr kumimoji="1" lang="en-US" altLang="zh-CN" sz="1600">
                    <a:solidFill>
                      <a:schemeClr val="tx2"/>
                    </a:solidFill>
                    <a:latin typeface="Times New Roman" panose="02020603050405020304" pitchFamily="18" charset="0"/>
                    <a:ea typeface="楷体_GB2312" pitchFamily="49" charset="-122"/>
                    <a:sym typeface="Symbol" panose="05050102010706020507" pitchFamily="18" charset="2"/>
                  </a:rPr>
                  <a:t></a:t>
                </a:r>
                <a:endParaRPr kumimoji="1" lang="en-US" altLang="zh-CN" sz="1600">
                  <a:solidFill>
                    <a:schemeClr val="tx2"/>
                  </a:solidFill>
                  <a:latin typeface="Times New Roman" panose="02020603050405020304" pitchFamily="18" charset="0"/>
                  <a:ea typeface="楷体_GB2312" pitchFamily="49" charset="-122"/>
                </a:endParaRPr>
              </a:p>
            </p:txBody>
          </p:sp>
          <p:sp>
            <p:nvSpPr>
              <p:cNvPr id="147498" name="Text Box 42"/>
              <p:cNvSpPr txBox="1">
                <a:spLocks noChangeArrowheads="1"/>
              </p:cNvSpPr>
              <p:nvPr/>
            </p:nvSpPr>
            <p:spPr bwMode="auto">
              <a:xfrm>
                <a:off x="1160" y="1080"/>
                <a:ext cx="240"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spcBef>
                    <a:spcPct val="50000"/>
                  </a:spcBef>
                </a:pPr>
                <a:r>
                  <a:rPr kumimoji="1" lang="en-US" altLang="zh-CN" sz="1600" i="1">
                    <a:solidFill>
                      <a:schemeClr val="tx2"/>
                    </a:solidFill>
                    <a:latin typeface="Times New Roman" panose="02020603050405020304" pitchFamily="18" charset="0"/>
                    <a:ea typeface="楷体_GB2312" pitchFamily="49" charset="-122"/>
                  </a:rPr>
                  <a:t>r</a:t>
                </a:r>
                <a:r>
                  <a:rPr kumimoji="1" lang="en-US" altLang="zh-CN" sz="1600" i="1">
                    <a:solidFill>
                      <a:schemeClr val="tx2"/>
                    </a:solidFill>
                    <a:latin typeface="Times New Roman" panose="02020603050405020304" pitchFamily="18" charset="0"/>
                    <a:cs typeface="Times New Roman" panose="02020603050405020304" pitchFamily="18" charset="0"/>
                  </a:rPr>
                  <a:t>'</a:t>
                </a:r>
                <a:endParaRPr kumimoji="1" lang="en-US" altLang="zh-CN" sz="1600">
                  <a:solidFill>
                    <a:schemeClr val="tx2"/>
                  </a:solidFill>
                  <a:latin typeface="Times New Roman" panose="02020603050405020304" pitchFamily="18" charset="0"/>
                  <a:ea typeface="楷体_GB2312" pitchFamily="49" charset="-122"/>
                </a:endParaRPr>
              </a:p>
            </p:txBody>
          </p:sp>
        </p:grpSp>
      </p:grpSp>
      <p:sp>
        <p:nvSpPr>
          <p:cNvPr id="147499" name="Text Box 43"/>
          <p:cNvSpPr txBox="1">
            <a:spLocks noChangeArrowheads="1"/>
          </p:cNvSpPr>
          <p:nvPr/>
        </p:nvSpPr>
        <p:spPr bwMode="auto">
          <a:xfrm>
            <a:off x="2743200" y="3581401"/>
            <a:ext cx="7391400"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Therefore, the </a:t>
            </a:r>
            <a:r>
              <a:rPr kumimoji="1" lang="en-US" altLang="zh-CN" sz="2000">
                <a:solidFill>
                  <a:srgbClr val="FF0000"/>
                </a:solidFill>
                <a:latin typeface="Times New Roman" panose="02020603050405020304" pitchFamily="18" charset="0"/>
              </a:rPr>
              <a:t>directions</a:t>
            </a:r>
            <a:r>
              <a:rPr kumimoji="1" lang="en-US" altLang="zh-CN" sz="2000">
                <a:solidFill>
                  <a:srgbClr val="3333FF"/>
                </a:solidFill>
                <a:latin typeface="Times New Roman" panose="02020603050405020304" pitchFamily="18" charset="0"/>
              </a:rPr>
              <a:t> of the far electric fields produced by all the electric current elements can be taken to be </a:t>
            </a:r>
            <a:r>
              <a:rPr kumimoji="1" lang="en-US" altLang="zh-CN" sz="2000">
                <a:solidFill>
                  <a:srgbClr val="FF0000"/>
                </a:solidFill>
                <a:latin typeface="Times New Roman" panose="02020603050405020304" pitchFamily="18" charset="0"/>
              </a:rPr>
              <a:t>the same</a:t>
            </a:r>
            <a:r>
              <a:rPr kumimoji="1" lang="en-US" altLang="zh-CN" sz="2000">
                <a:solidFill>
                  <a:srgbClr val="3333FF"/>
                </a:solidFill>
                <a:latin typeface="Times New Roman" panose="02020603050405020304" pitchFamily="18" charset="0"/>
              </a:rPr>
              <a:t> at the field point </a:t>
            </a:r>
            <a:r>
              <a:rPr kumimoji="1" lang="en-US" altLang="zh-CN" sz="2000" i="1">
                <a:latin typeface="Times New Roman" panose="02020603050405020304" pitchFamily="18" charset="0"/>
              </a:rPr>
              <a:t>P</a:t>
            </a:r>
            <a:r>
              <a:rPr kumimoji="1" lang="en-US" altLang="zh-CN" sz="2000">
                <a:solidFill>
                  <a:srgbClr val="3333FF"/>
                </a:solidFill>
                <a:latin typeface="Times New Roman" panose="02020603050405020304" pitchFamily="18" charset="0"/>
              </a:rPr>
              <a:t>, and the resultant field is </a:t>
            </a:r>
            <a:r>
              <a:rPr kumimoji="1" lang="en-US" altLang="zh-CN" sz="2000">
                <a:solidFill>
                  <a:srgbClr val="FF0000"/>
                </a:solidFill>
                <a:latin typeface="Times New Roman" panose="02020603050405020304" pitchFamily="18" charset="0"/>
              </a:rPr>
              <a:t>the scalar sum</a:t>
            </a:r>
            <a:r>
              <a:rPr kumimoji="1" lang="en-US" altLang="zh-CN" sz="2000">
                <a:solidFill>
                  <a:srgbClr val="3333FF"/>
                </a:solidFill>
                <a:latin typeface="Times New Roman" panose="02020603050405020304" pitchFamily="18" charset="0"/>
              </a:rPr>
              <a:t> of these far-zone fields, given by</a:t>
            </a:r>
            <a:endParaRPr kumimoji="1" lang="en-US" altLang="zh-CN" sz="2000">
              <a:solidFill>
                <a:srgbClr val="3333FF"/>
              </a:solidFill>
              <a:latin typeface="Times New Roman" panose="02020603050405020304" pitchFamily="18" charset="0"/>
              <a:ea typeface="楷体_GB2312" pitchFamily="49" charset="-122"/>
            </a:endParaRPr>
          </a:p>
        </p:txBody>
      </p:sp>
      <p:graphicFrame>
        <p:nvGraphicFramePr>
          <p:cNvPr id="147500" name="Object 44"/>
          <p:cNvGraphicFramePr>
            <a:graphicFrameLocks noChangeAspect="1"/>
          </p:cNvGraphicFramePr>
          <p:nvPr/>
        </p:nvGraphicFramePr>
        <p:xfrm>
          <a:off x="5029201" y="5257801"/>
          <a:ext cx="2551113" cy="627063"/>
        </p:xfrm>
        <a:graphic>
          <a:graphicData uri="http://schemas.openxmlformats.org/presentationml/2006/ole">
            <mc:AlternateContent xmlns:mc="http://schemas.openxmlformats.org/markup-compatibility/2006">
              <mc:Choice xmlns:v="urn:schemas-microsoft-com:vml" Requires="v">
                <p:oleObj spid="_x0000_s381069" name="Equation" r:id="rId11" imgW="1587240" imgH="393480" progId="Equation.3">
                  <p:embed/>
                </p:oleObj>
              </mc:Choice>
              <mc:Fallback>
                <p:oleObj name="Equation" r:id="rId11" imgW="1587240" imgH="3934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29201" y="5257801"/>
                        <a:ext cx="2551113" cy="627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7501" name="AutoShape 45">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47502" name="AutoShape 46">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Tree>
    <p:extLst>
      <p:ext uri="{BB962C8B-B14F-4D97-AF65-F5344CB8AC3E}">
        <p14:creationId xmlns:p14="http://schemas.microsoft.com/office/powerpoint/2010/main" val="9001475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147458"/>
                                        </p:tgtEl>
                                        <p:attrNameLst>
                                          <p:attrName>style.visibility</p:attrName>
                                        </p:attrNameLst>
                                      </p:cBhvr>
                                      <p:to>
                                        <p:strVal val="visible"/>
                                      </p:to>
                                    </p:set>
                                    <p:anim calcmode="lin" valueType="num">
                                      <p:cBhvr additive="base">
                                        <p:cTn id="7" dur="500" fill="hold"/>
                                        <p:tgtEl>
                                          <p:spTgt spid="147458"/>
                                        </p:tgtEl>
                                        <p:attrNameLst>
                                          <p:attrName>ppt_x</p:attrName>
                                        </p:attrNameLst>
                                      </p:cBhvr>
                                      <p:tavLst>
                                        <p:tav tm="0">
                                          <p:val>
                                            <p:strVal val="#ppt_x"/>
                                          </p:val>
                                        </p:tav>
                                        <p:tav tm="100000">
                                          <p:val>
                                            <p:strVal val="#ppt_x"/>
                                          </p:val>
                                        </p:tav>
                                      </p:tavLst>
                                    </p:anim>
                                    <p:anim calcmode="lin" valueType="num">
                                      <p:cBhvr additive="base">
                                        <p:cTn id="8" dur="500" fill="hold"/>
                                        <p:tgtEl>
                                          <p:spTgt spid="147458"/>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47461"/>
                                        </p:tgtEl>
                                        <p:attrNameLst>
                                          <p:attrName>style.visibility</p:attrName>
                                        </p:attrNameLst>
                                      </p:cBhvr>
                                      <p:to>
                                        <p:strVal val="visible"/>
                                      </p:to>
                                    </p:set>
                                    <p:anim calcmode="lin" valueType="num">
                                      <p:cBhvr additive="base">
                                        <p:cTn id="13" dur="500" fill="hold"/>
                                        <p:tgtEl>
                                          <p:spTgt spid="147461"/>
                                        </p:tgtEl>
                                        <p:attrNameLst>
                                          <p:attrName>ppt_x</p:attrName>
                                        </p:attrNameLst>
                                      </p:cBhvr>
                                      <p:tavLst>
                                        <p:tav tm="0">
                                          <p:val>
                                            <p:strVal val="#ppt_x"/>
                                          </p:val>
                                        </p:tav>
                                        <p:tav tm="100000">
                                          <p:val>
                                            <p:strVal val="#ppt_x"/>
                                          </p:val>
                                        </p:tav>
                                      </p:tavLst>
                                    </p:anim>
                                    <p:anim calcmode="lin" valueType="num">
                                      <p:cBhvr additive="base">
                                        <p:cTn id="14" dur="500" fill="hold"/>
                                        <p:tgtEl>
                                          <p:spTgt spid="147461"/>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47462"/>
                                        </p:tgtEl>
                                        <p:attrNameLst>
                                          <p:attrName>style.visibility</p:attrName>
                                        </p:attrNameLst>
                                      </p:cBhvr>
                                      <p:to>
                                        <p:strVal val="visible"/>
                                      </p:to>
                                    </p:set>
                                    <p:anim calcmode="lin" valueType="num">
                                      <p:cBhvr additive="base">
                                        <p:cTn id="19" dur="500" fill="hold"/>
                                        <p:tgtEl>
                                          <p:spTgt spid="147462"/>
                                        </p:tgtEl>
                                        <p:attrNameLst>
                                          <p:attrName>ppt_x</p:attrName>
                                        </p:attrNameLst>
                                      </p:cBhvr>
                                      <p:tavLst>
                                        <p:tav tm="0">
                                          <p:val>
                                            <p:strVal val="#ppt_x"/>
                                          </p:val>
                                        </p:tav>
                                        <p:tav tm="100000">
                                          <p:val>
                                            <p:strVal val="#ppt_x"/>
                                          </p:val>
                                        </p:tav>
                                      </p:tavLst>
                                    </p:anim>
                                    <p:anim calcmode="lin" valueType="num">
                                      <p:cBhvr additive="base">
                                        <p:cTn id="20" dur="500" fill="hold"/>
                                        <p:tgtEl>
                                          <p:spTgt spid="147462"/>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47465"/>
                                        </p:tgtEl>
                                        <p:attrNameLst>
                                          <p:attrName>style.visibility</p:attrName>
                                        </p:attrNameLst>
                                      </p:cBhvr>
                                      <p:to>
                                        <p:strVal val="visible"/>
                                      </p:to>
                                    </p:set>
                                    <p:anim calcmode="lin" valueType="num">
                                      <p:cBhvr additive="base">
                                        <p:cTn id="25" dur="500" fill="hold"/>
                                        <p:tgtEl>
                                          <p:spTgt spid="147465"/>
                                        </p:tgtEl>
                                        <p:attrNameLst>
                                          <p:attrName>ppt_x</p:attrName>
                                        </p:attrNameLst>
                                      </p:cBhvr>
                                      <p:tavLst>
                                        <p:tav tm="0">
                                          <p:val>
                                            <p:strVal val="#ppt_x"/>
                                          </p:val>
                                        </p:tav>
                                        <p:tav tm="100000">
                                          <p:val>
                                            <p:strVal val="#ppt_x"/>
                                          </p:val>
                                        </p:tav>
                                      </p:tavLst>
                                    </p:anim>
                                    <p:anim calcmode="lin" valueType="num">
                                      <p:cBhvr additive="base">
                                        <p:cTn id="26" dur="500" fill="hold"/>
                                        <p:tgtEl>
                                          <p:spTgt spid="147465"/>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14746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47499"/>
                                        </p:tgtEl>
                                        <p:attrNameLst>
                                          <p:attrName>style.visibility</p:attrName>
                                        </p:attrNameLst>
                                      </p:cBhvr>
                                      <p:to>
                                        <p:strVal val="visible"/>
                                      </p:to>
                                    </p:set>
                                    <p:anim calcmode="lin" valueType="num">
                                      <p:cBhvr additive="base">
                                        <p:cTn id="35" dur="500" fill="hold"/>
                                        <p:tgtEl>
                                          <p:spTgt spid="147499"/>
                                        </p:tgtEl>
                                        <p:attrNameLst>
                                          <p:attrName>ppt_x</p:attrName>
                                        </p:attrNameLst>
                                      </p:cBhvr>
                                      <p:tavLst>
                                        <p:tav tm="0">
                                          <p:val>
                                            <p:strVal val="#ppt_x"/>
                                          </p:val>
                                        </p:tav>
                                        <p:tav tm="100000">
                                          <p:val>
                                            <p:strVal val="#ppt_x"/>
                                          </p:val>
                                        </p:tav>
                                      </p:tavLst>
                                    </p:anim>
                                    <p:anim calcmode="lin" valueType="num">
                                      <p:cBhvr additive="base">
                                        <p:cTn id="36" dur="500" fill="hold"/>
                                        <p:tgtEl>
                                          <p:spTgt spid="147499"/>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nodeType="clickEffect">
                                  <p:stCondLst>
                                    <p:cond delay="0"/>
                                  </p:stCondLst>
                                  <p:childTnLst>
                                    <p:set>
                                      <p:cBhvr>
                                        <p:cTn id="40" dur="1" fill="hold">
                                          <p:stCondLst>
                                            <p:cond delay="0"/>
                                          </p:stCondLst>
                                        </p:cTn>
                                        <p:tgtEl>
                                          <p:spTgt spid="147500"/>
                                        </p:tgtEl>
                                        <p:attrNameLst>
                                          <p:attrName>style.visibility</p:attrName>
                                        </p:attrNameLst>
                                      </p:cBhvr>
                                      <p:to>
                                        <p:strVal val="visible"/>
                                      </p:to>
                                    </p:set>
                                    <p:anim calcmode="lin" valueType="num">
                                      <p:cBhvr additive="base">
                                        <p:cTn id="41" dur="500" fill="hold"/>
                                        <p:tgtEl>
                                          <p:spTgt spid="147500"/>
                                        </p:tgtEl>
                                        <p:attrNameLst>
                                          <p:attrName>ppt_x</p:attrName>
                                        </p:attrNameLst>
                                      </p:cBhvr>
                                      <p:tavLst>
                                        <p:tav tm="0">
                                          <p:val>
                                            <p:strVal val="#ppt_x"/>
                                          </p:val>
                                        </p:tav>
                                        <p:tav tm="100000">
                                          <p:val>
                                            <p:strVal val="#ppt_x"/>
                                          </p:val>
                                        </p:tav>
                                      </p:tavLst>
                                    </p:anim>
                                    <p:anim calcmode="lin" valueType="num">
                                      <p:cBhvr additive="base">
                                        <p:cTn id="42" dur="500" fill="hold"/>
                                        <p:tgtEl>
                                          <p:spTgt spid="1475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99"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8482" name="Group 2"/>
          <p:cNvGrpSpPr>
            <a:grpSpLocks/>
          </p:cNvGrpSpPr>
          <p:nvPr/>
        </p:nvGrpSpPr>
        <p:grpSpPr bwMode="auto">
          <a:xfrm>
            <a:off x="2286000" y="304801"/>
            <a:ext cx="7620000" cy="1920875"/>
            <a:chOff x="480" y="384"/>
            <a:chExt cx="4800" cy="1210"/>
          </a:xfrm>
        </p:grpSpPr>
        <p:sp>
          <p:nvSpPr>
            <p:cNvPr id="148483" name="Text Box 3"/>
            <p:cNvSpPr txBox="1">
              <a:spLocks noChangeArrowheads="1"/>
            </p:cNvSpPr>
            <p:nvPr/>
          </p:nvSpPr>
          <p:spPr bwMode="auto">
            <a:xfrm>
              <a:off x="480" y="384"/>
              <a:ext cx="4800" cy="12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zh-CN" altLang="en-US" sz="2000">
                  <a:solidFill>
                    <a:srgbClr val="3333FF"/>
                  </a:solidFill>
                  <a:latin typeface="Times New Roman" panose="02020603050405020304" pitchFamily="18" charset="0"/>
                  <a:ea typeface="楷体_GB2312" pitchFamily="49" charset="-122"/>
                </a:rPr>
                <a:t>          </a:t>
              </a:r>
              <a:r>
                <a:rPr kumimoji="1" lang="en-US" altLang="zh-CN" sz="2000">
                  <a:solidFill>
                    <a:srgbClr val="3333FF"/>
                  </a:solidFill>
                  <a:latin typeface="Times New Roman" panose="02020603050405020304" pitchFamily="18" charset="0"/>
                </a:rPr>
                <a:t>Consider          , so that we can take           .   Since the length is comparable with the wavelength, the </a:t>
              </a:r>
              <a:r>
                <a:rPr kumimoji="1" lang="en-US" altLang="zh-CN" sz="2000" i="1">
                  <a:solidFill>
                    <a:schemeClr val="tx2"/>
                  </a:solidFill>
                  <a:latin typeface="Times New Roman" panose="02020603050405020304" pitchFamily="18" charset="0"/>
                  <a:ea typeface="楷体_GB2312" pitchFamily="49" charset="-122"/>
                </a:rPr>
                <a:t>r</a:t>
              </a:r>
              <a:r>
                <a:rPr kumimoji="1" lang="en-US" altLang="zh-CN" sz="2000" i="1">
                  <a:solidFill>
                    <a:schemeClr val="tx2"/>
                  </a:solidFill>
                  <a:latin typeface="Times New Roman" panose="02020603050405020304" pitchFamily="18" charset="0"/>
                  <a:cs typeface="Times New Roman" panose="02020603050405020304" pitchFamily="18" charset="0"/>
                  <a:sym typeface="Symbol" panose="05050102010706020507" pitchFamily="18" charset="2"/>
                </a:rPr>
                <a:t></a:t>
              </a:r>
              <a:r>
                <a:rPr kumimoji="1" lang="en-US" altLang="zh-CN" sz="2000">
                  <a:solidFill>
                    <a:srgbClr val="3333FF"/>
                  </a:solidFill>
                  <a:latin typeface="Times New Roman" panose="02020603050405020304" pitchFamily="18" charset="0"/>
                </a:rPr>
                <a:t> in the phase factor cannot be replaced by </a:t>
              </a:r>
              <a:r>
                <a:rPr kumimoji="1" lang="en-US" altLang="zh-CN" sz="2000" i="1">
                  <a:latin typeface="Times New Roman" panose="02020603050405020304" pitchFamily="18" charset="0"/>
                </a:rPr>
                <a:t>r</a:t>
              </a:r>
              <a:r>
                <a:rPr kumimoji="1" lang="en-US" altLang="zh-CN" sz="2000">
                  <a:solidFill>
                    <a:srgbClr val="3333FF"/>
                  </a:solidFill>
                  <a:latin typeface="Times New Roman" panose="02020603050405020304" pitchFamily="18" charset="0"/>
                </a:rPr>
                <a:t>. However, due to         , as a first approximation, we can take</a:t>
              </a:r>
              <a:endParaRPr kumimoji="1" lang="en-US" altLang="zh-CN" sz="2000" i="1">
                <a:solidFill>
                  <a:schemeClr val="tx2"/>
                </a:solidFill>
                <a:latin typeface="Times New Roman" panose="02020603050405020304" pitchFamily="18" charset="0"/>
                <a:cs typeface="Times New Roman" panose="02020603050405020304" pitchFamily="18" charset="0"/>
                <a:sym typeface="Symbol" panose="05050102010706020507" pitchFamily="18" charset="2"/>
              </a:endParaRPr>
            </a:p>
          </p:txBody>
        </p:sp>
        <p:graphicFrame>
          <p:nvGraphicFramePr>
            <p:cNvPr id="148484" name="Object 4"/>
            <p:cNvGraphicFramePr>
              <a:graphicFrameLocks noChangeAspect="1"/>
            </p:cNvGraphicFramePr>
            <p:nvPr/>
          </p:nvGraphicFramePr>
          <p:xfrm>
            <a:off x="1568" y="508"/>
            <a:ext cx="455" cy="164"/>
          </p:xfrm>
          <a:graphic>
            <a:graphicData uri="http://schemas.openxmlformats.org/presentationml/2006/ole">
              <mc:AlternateContent xmlns:mc="http://schemas.openxmlformats.org/markup-compatibility/2006">
                <mc:Choice xmlns:v="urn:schemas-microsoft-com:vml" Requires="v">
                  <p:oleObj spid="_x0000_s382116" r:id="rId3" imgW="444114" imgH="164957" progId="Equation.3">
                    <p:embed/>
                  </p:oleObj>
                </mc:Choice>
                <mc:Fallback>
                  <p:oleObj r:id="rId3" imgW="444114" imgH="16495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8" y="508"/>
                          <a:ext cx="455" cy="1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8485" name="Object 5"/>
            <p:cNvGraphicFramePr>
              <a:graphicFrameLocks noChangeAspect="1"/>
            </p:cNvGraphicFramePr>
            <p:nvPr/>
          </p:nvGraphicFramePr>
          <p:xfrm>
            <a:off x="3408" y="425"/>
            <a:ext cx="384" cy="358"/>
          </p:xfrm>
          <a:graphic>
            <a:graphicData uri="http://schemas.openxmlformats.org/presentationml/2006/ole">
              <mc:AlternateContent xmlns:mc="http://schemas.openxmlformats.org/markup-compatibility/2006">
                <mc:Choice xmlns:v="urn:schemas-microsoft-com:vml" Requires="v">
                  <p:oleObj spid="_x0000_s382117" r:id="rId5" imgW="418918" imgH="393529" progId="Equation.3">
                    <p:embed/>
                  </p:oleObj>
                </mc:Choice>
                <mc:Fallback>
                  <p:oleObj r:id="rId5" imgW="418918"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8" y="425"/>
                          <a:ext cx="384" cy="3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8486" name="Object 6"/>
            <p:cNvGraphicFramePr>
              <a:graphicFrameLocks noChangeAspect="1"/>
            </p:cNvGraphicFramePr>
            <p:nvPr/>
          </p:nvGraphicFramePr>
          <p:xfrm>
            <a:off x="2735" y="1076"/>
            <a:ext cx="379" cy="195"/>
          </p:xfrm>
          <a:graphic>
            <a:graphicData uri="http://schemas.openxmlformats.org/presentationml/2006/ole">
              <mc:AlternateContent xmlns:mc="http://schemas.openxmlformats.org/markup-compatibility/2006">
                <mc:Choice xmlns:v="urn:schemas-microsoft-com:vml" Requires="v">
                  <p:oleObj spid="_x0000_s382118" r:id="rId7" imgW="355138" imgH="177569" progId="Equation.3">
                    <p:embed/>
                  </p:oleObj>
                </mc:Choice>
                <mc:Fallback>
                  <p:oleObj r:id="rId7" imgW="355138" imgH="17756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35" y="1076"/>
                          <a:ext cx="379" cy="1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48487" name="Object 7"/>
          <p:cNvGraphicFramePr>
            <a:graphicFrameLocks noChangeAspect="1"/>
          </p:cNvGraphicFramePr>
          <p:nvPr/>
        </p:nvGraphicFramePr>
        <p:xfrm>
          <a:off x="6553200" y="1981200"/>
          <a:ext cx="1447800" cy="273050"/>
        </p:xfrm>
        <a:graphic>
          <a:graphicData uri="http://schemas.openxmlformats.org/presentationml/2006/ole">
            <mc:AlternateContent xmlns:mc="http://schemas.openxmlformats.org/markup-compatibility/2006">
              <mc:Choice xmlns:v="urn:schemas-microsoft-com:vml" Requires="v">
                <p:oleObj spid="_x0000_s382119" r:id="rId9" imgW="964781" imgH="177723" progId="Equation.3">
                  <p:embed/>
                </p:oleObj>
              </mc:Choice>
              <mc:Fallback>
                <p:oleObj r:id="rId9" imgW="964781" imgH="177723"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53200" y="1981200"/>
                        <a:ext cx="1447800" cy="273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48488" name="Group 8"/>
          <p:cNvGrpSpPr>
            <a:grpSpLocks/>
          </p:cNvGrpSpPr>
          <p:nvPr/>
        </p:nvGrpSpPr>
        <p:grpSpPr bwMode="auto">
          <a:xfrm>
            <a:off x="2562226" y="2362200"/>
            <a:ext cx="2314575" cy="2438400"/>
            <a:chOff x="576" y="1584"/>
            <a:chExt cx="1458" cy="1536"/>
          </a:xfrm>
        </p:grpSpPr>
        <p:sp>
          <p:nvSpPr>
            <p:cNvPr id="148489" name="Rectangle 9"/>
            <p:cNvSpPr>
              <a:spLocks noChangeArrowheads="1"/>
            </p:cNvSpPr>
            <p:nvPr/>
          </p:nvSpPr>
          <p:spPr bwMode="auto">
            <a:xfrm>
              <a:off x="576" y="2260"/>
              <a:ext cx="116" cy="23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148490" name="Group 10"/>
            <p:cNvGrpSpPr>
              <a:grpSpLocks/>
            </p:cNvGrpSpPr>
            <p:nvPr/>
          </p:nvGrpSpPr>
          <p:grpSpPr bwMode="auto">
            <a:xfrm>
              <a:off x="624" y="1584"/>
              <a:ext cx="1410" cy="1536"/>
              <a:chOff x="462" y="816"/>
              <a:chExt cx="1410" cy="1536"/>
            </a:xfrm>
          </p:grpSpPr>
          <p:sp>
            <p:nvSpPr>
              <p:cNvPr id="148491" name="Text Box 11"/>
              <p:cNvSpPr txBox="1">
                <a:spLocks noChangeArrowheads="1"/>
              </p:cNvSpPr>
              <p:nvPr/>
            </p:nvSpPr>
            <p:spPr bwMode="auto">
              <a:xfrm>
                <a:off x="916" y="1669"/>
                <a:ext cx="563" cy="2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endParaRPr lang="zh-CN" altLang="en-US" sz="1600">
                  <a:latin typeface="Times New Roman" panose="02020603050405020304" pitchFamily="18" charset="0"/>
                </a:endParaRPr>
              </a:p>
            </p:txBody>
          </p:sp>
          <p:sp>
            <p:nvSpPr>
              <p:cNvPr id="148492" name="Rectangle 12"/>
              <p:cNvSpPr>
                <a:spLocks noChangeArrowheads="1"/>
              </p:cNvSpPr>
              <p:nvPr/>
            </p:nvSpPr>
            <p:spPr bwMode="auto">
              <a:xfrm>
                <a:off x="905" y="1175"/>
                <a:ext cx="43" cy="1076"/>
              </a:xfrm>
              <a:prstGeom prst="rect">
                <a:avLst/>
              </a:prstGeom>
              <a:solidFill>
                <a:srgbClr val="FFCC00"/>
              </a:solidFill>
              <a:ln w="9525">
                <a:solidFill>
                  <a:srgbClr val="000000"/>
                </a:solidFill>
                <a:miter lim="800000"/>
                <a:headEn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8493" name="Line 13"/>
              <p:cNvSpPr>
                <a:spLocks noChangeShapeType="1"/>
              </p:cNvSpPr>
              <p:nvPr/>
            </p:nvSpPr>
            <p:spPr bwMode="auto">
              <a:xfrm flipV="1">
                <a:off x="928" y="909"/>
                <a:ext cx="0" cy="1443"/>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8494" name="Line 14"/>
              <p:cNvSpPr>
                <a:spLocks noChangeShapeType="1"/>
              </p:cNvSpPr>
              <p:nvPr/>
            </p:nvSpPr>
            <p:spPr bwMode="auto">
              <a:xfrm flipV="1">
                <a:off x="765" y="1704"/>
                <a:ext cx="860"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8495" name="Line 15"/>
              <p:cNvSpPr>
                <a:spLocks noChangeShapeType="1"/>
              </p:cNvSpPr>
              <p:nvPr/>
            </p:nvSpPr>
            <p:spPr bwMode="auto">
              <a:xfrm flipH="1">
                <a:off x="658" y="1707"/>
                <a:ext cx="268" cy="367"/>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8496" name="Line 16"/>
              <p:cNvSpPr>
                <a:spLocks noChangeShapeType="1"/>
              </p:cNvSpPr>
              <p:nvPr/>
            </p:nvSpPr>
            <p:spPr bwMode="auto">
              <a:xfrm flipH="1" flipV="1">
                <a:off x="765" y="1334"/>
                <a:ext cx="161" cy="0"/>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8497" name="Line 17"/>
              <p:cNvSpPr>
                <a:spLocks noChangeShapeType="1"/>
              </p:cNvSpPr>
              <p:nvPr/>
            </p:nvSpPr>
            <p:spPr bwMode="auto">
              <a:xfrm flipH="1">
                <a:off x="765" y="1392"/>
                <a:ext cx="161" cy="3"/>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8498" name="Line 18"/>
              <p:cNvSpPr>
                <a:spLocks noChangeShapeType="1"/>
              </p:cNvSpPr>
              <p:nvPr/>
            </p:nvSpPr>
            <p:spPr bwMode="auto">
              <a:xfrm>
                <a:off x="819" y="1568"/>
                <a:ext cx="0" cy="151"/>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8499" name="Line 19"/>
              <p:cNvSpPr>
                <a:spLocks noChangeShapeType="1"/>
              </p:cNvSpPr>
              <p:nvPr/>
            </p:nvSpPr>
            <p:spPr bwMode="auto">
              <a:xfrm flipV="1">
                <a:off x="819" y="1395"/>
                <a:ext cx="0" cy="173"/>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8500" name="Line 20"/>
              <p:cNvSpPr>
                <a:spLocks noChangeShapeType="1"/>
              </p:cNvSpPr>
              <p:nvPr/>
            </p:nvSpPr>
            <p:spPr bwMode="auto">
              <a:xfrm flipH="1">
                <a:off x="819" y="1152"/>
                <a:ext cx="0" cy="196"/>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8501" name="Line 21"/>
              <p:cNvSpPr>
                <a:spLocks noChangeShapeType="1"/>
              </p:cNvSpPr>
              <p:nvPr/>
            </p:nvSpPr>
            <p:spPr bwMode="auto">
              <a:xfrm flipV="1">
                <a:off x="926" y="1082"/>
                <a:ext cx="0" cy="93"/>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8502" name="Text Box 22"/>
              <p:cNvSpPr txBox="1">
                <a:spLocks noChangeArrowheads="1"/>
              </p:cNvSpPr>
              <p:nvPr/>
            </p:nvSpPr>
            <p:spPr bwMode="auto">
              <a:xfrm>
                <a:off x="937" y="816"/>
                <a:ext cx="215"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z</a:t>
                </a:r>
              </a:p>
            </p:txBody>
          </p:sp>
          <p:sp>
            <p:nvSpPr>
              <p:cNvPr id="148503" name="Text Box 23"/>
              <p:cNvSpPr txBox="1">
                <a:spLocks noChangeArrowheads="1"/>
              </p:cNvSpPr>
              <p:nvPr/>
            </p:nvSpPr>
            <p:spPr bwMode="auto">
              <a:xfrm>
                <a:off x="1582" y="1617"/>
                <a:ext cx="269"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y</a:t>
                </a:r>
              </a:p>
            </p:txBody>
          </p:sp>
          <p:sp>
            <p:nvSpPr>
              <p:cNvPr id="148504" name="Text Box 24"/>
              <p:cNvSpPr txBox="1">
                <a:spLocks noChangeArrowheads="1"/>
              </p:cNvSpPr>
              <p:nvPr/>
            </p:nvSpPr>
            <p:spPr bwMode="auto">
              <a:xfrm>
                <a:off x="462" y="2002"/>
                <a:ext cx="258" cy="2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x</a:t>
                </a:r>
              </a:p>
            </p:txBody>
          </p:sp>
          <p:sp>
            <p:nvSpPr>
              <p:cNvPr id="148505" name="Line 25"/>
              <p:cNvSpPr>
                <a:spLocks noChangeShapeType="1"/>
              </p:cNvSpPr>
              <p:nvPr/>
            </p:nvSpPr>
            <p:spPr bwMode="auto">
              <a:xfrm flipV="1">
                <a:off x="926" y="966"/>
                <a:ext cx="710" cy="405"/>
              </a:xfrm>
              <a:prstGeom prst="line">
                <a:avLst/>
              </a:prstGeom>
              <a:noFill/>
              <a:ln w="9525">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8506" name="Line 26"/>
              <p:cNvSpPr>
                <a:spLocks noChangeShapeType="1"/>
              </p:cNvSpPr>
              <p:nvPr/>
            </p:nvSpPr>
            <p:spPr bwMode="auto">
              <a:xfrm flipV="1">
                <a:off x="926" y="1299"/>
                <a:ext cx="710" cy="405"/>
              </a:xfrm>
              <a:prstGeom prst="line">
                <a:avLst/>
              </a:prstGeom>
              <a:noFill/>
              <a:ln w="9525">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8507" name="Text Box 27"/>
              <p:cNvSpPr txBox="1">
                <a:spLocks noChangeArrowheads="1"/>
              </p:cNvSpPr>
              <p:nvPr/>
            </p:nvSpPr>
            <p:spPr bwMode="auto">
              <a:xfrm>
                <a:off x="1603" y="966"/>
                <a:ext cx="269"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P</a:t>
                </a:r>
              </a:p>
            </p:txBody>
          </p:sp>
          <p:sp>
            <p:nvSpPr>
              <p:cNvPr id="148508" name="Text Box 28"/>
              <p:cNvSpPr txBox="1">
                <a:spLocks noChangeArrowheads="1"/>
              </p:cNvSpPr>
              <p:nvPr/>
            </p:nvSpPr>
            <p:spPr bwMode="auto">
              <a:xfrm>
                <a:off x="1232" y="1426"/>
                <a:ext cx="269" cy="2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r</a:t>
                </a:r>
              </a:p>
            </p:txBody>
          </p:sp>
          <p:sp>
            <p:nvSpPr>
              <p:cNvPr id="148509" name="Line 29"/>
              <p:cNvSpPr>
                <a:spLocks noChangeShapeType="1"/>
              </p:cNvSpPr>
              <p:nvPr/>
            </p:nvSpPr>
            <p:spPr bwMode="auto">
              <a:xfrm>
                <a:off x="926" y="1371"/>
                <a:ext cx="129" cy="267"/>
              </a:xfrm>
              <a:prstGeom prst="line">
                <a:avLst/>
              </a:prstGeom>
              <a:noFill/>
              <a:ln w="9525">
                <a:solidFill>
                  <a:srgbClr val="000000"/>
                </a:solidFill>
                <a:prstDash val="dash"/>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8510" name="Freeform 30"/>
              <p:cNvSpPr>
                <a:spLocks/>
              </p:cNvSpPr>
              <p:nvPr/>
            </p:nvSpPr>
            <p:spPr bwMode="auto">
              <a:xfrm>
                <a:off x="926" y="1626"/>
                <a:ext cx="65" cy="35"/>
              </a:xfrm>
              <a:custGeom>
                <a:avLst/>
                <a:gdLst>
                  <a:gd name="T0" fmla="*/ 0 w 120"/>
                  <a:gd name="T1" fmla="*/ 0 h 60"/>
                  <a:gd name="T2" fmla="*/ 120 w 120"/>
                  <a:gd name="T3" fmla="*/ 60 h 60"/>
                </a:gdLst>
                <a:ahLst/>
                <a:cxnLst>
                  <a:cxn ang="0">
                    <a:pos x="T0" y="T1"/>
                  </a:cxn>
                  <a:cxn ang="0">
                    <a:pos x="T2" y="T3"/>
                  </a:cxn>
                </a:cxnLst>
                <a:rect l="0" t="0" r="r" b="b"/>
                <a:pathLst>
                  <a:path w="120" h="60">
                    <a:moveTo>
                      <a:pt x="0" y="0"/>
                    </a:moveTo>
                    <a:cubicBezTo>
                      <a:pt x="0" y="0"/>
                      <a:pt x="60" y="30"/>
                      <a:pt x="120" y="60"/>
                    </a:cubicBezTo>
                  </a:path>
                </a:pathLst>
              </a:custGeom>
              <a:noFill/>
              <a:ln w="9525" cap="flat" cmpd="sng">
                <a:solidFill>
                  <a:srgbClr val="000000"/>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8511" name="Text Box 31"/>
              <p:cNvSpPr txBox="1">
                <a:spLocks noChangeArrowheads="1"/>
              </p:cNvSpPr>
              <p:nvPr/>
            </p:nvSpPr>
            <p:spPr bwMode="auto">
              <a:xfrm>
                <a:off x="889" y="1478"/>
                <a:ext cx="268" cy="2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i="1">
                    <a:latin typeface="Times New Roman" panose="02020603050405020304" pitchFamily="18" charset="0"/>
                    <a:sym typeface="Symbol" panose="05050102010706020507" pitchFamily="18" charset="2"/>
                  </a:rPr>
                  <a:t></a:t>
                </a:r>
                <a:endParaRPr lang="zh-CN" altLang="en-US" sz="1600" i="1">
                  <a:latin typeface="Times New Roman" panose="02020603050405020304" pitchFamily="18" charset="0"/>
                </a:endParaRPr>
              </a:p>
            </p:txBody>
          </p:sp>
          <p:sp>
            <p:nvSpPr>
              <p:cNvPr id="148512" name="Line 32"/>
              <p:cNvSpPr>
                <a:spLocks noChangeShapeType="1"/>
              </p:cNvSpPr>
              <p:nvPr/>
            </p:nvSpPr>
            <p:spPr bwMode="auto">
              <a:xfrm flipV="1">
                <a:off x="969" y="1716"/>
                <a:ext cx="140" cy="81"/>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8513" name="Line 33"/>
              <p:cNvSpPr>
                <a:spLocks noChangeShapeType="1"/>
              </p:cNvSpPr>
              <p:nvPr/>
            </p:nvSpPr>
            <p:spPr bwMode="auto">
              <a:xfrm>
                <a:off x="926" y="1704"/>
                <a:ext cx="76" cy="15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8514" name="Line 34"/>
              <p:cNvSpPr>
                <a:spLocks noChangeShapeType="1"/>
              </p:cNvSpPr>
              <p:nvPr/>
            </p:nvSpPr>
            <p:spPr bwMode="auto">
              <a:xfrm>
                <a:off x="1055" y="1635"/>
                <a:ext cx="76" cy="13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8515" name="Line 35"/>
              <p:cNvSpPr>
                <a:spLocks noChangeShapeType="1"/>
              </p:cNvSpPr>
              <p:nvPr/>
            </p:nvSpPr>
            <p:spPr bwMode="auto">
              <a:xfrm flipV="1">
                <a:off x="851" y="1797"/>
                <a:ext cx="129" cy="81"/>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8516" name="Line 36"/>
              <p:cNvSpPr>
                <a:spLocks noChangeShapeType="1"/>
              </p:cNvSpPr>
              <p:nvPr/>
            </p:nvSpPr>
            <p:spPr bwMode="auto">
              <a:xfrm flipH="1">
                <a:off x="1098" y="1646"/>
                <a:ext cx="129" cy="81"/>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8517" name="Text Box 37"/>
              <p:cNvSpPr txBox="1">
                <a:spLocks noChangeArrowheads="1"/>
              </p:cNvSpPr>
              <p:nvPr/>
            </p:nvSpPr>
            <p:spPr bwMode="auto">
              <a:xfrm>
                <a:off x="560" y="1176"/>
                <a:ext cx="384"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spcBef>
                    <a:spcPct val="50000"/>
                  </a:spcBef>
                </a:pPr>
                <a:r>
                  <a:rPr kumimoji="1" lang="en-US" altLang="zh-CN" sz="1600">
                    <a:solidFill>
                      <a:schemeClr val="tx2"/>
                    </a:solidFill>
                    <a:latin typeface="Times New Roman" panose="02020603050405020304" pitchFamily="18" charset="0"/>
                    <a:ea typeface="楷体_GB2312" pitchFamily="49" charset="-122"/>
                  </a:rPr>
                  <a:t>d</a:t>
                </a:r>
                <a:r>
                  <a:rPr kumimoji="1" lang="en-US" altLang="zh-CN" sz="1600" i="1">
                    <a:solidFill>
                      <a:schemeClr val="tx2"/>
                    </a:solidFill>
                    <a:latin typeface="Times New Roman" panose="02020603050405020304" pitchFamily="18" charset="0"/>
                    <a:ea typeface="楷体_GB2312" pitchFamily="49" charset="-122"/>
                  </a:rPr>
                  <a:t>z</a:t>
                </a:r>
                <a:r>
                  <a:rPr kumimoji="1" lang="en-US" altLang="zh-CN" sz="1600" i="1">
                    <a:solidFill>
                      <a:schemeClr val="tx2"/>
                    </a:solidFill>
                    <a:latin typeface="Times New Roman" panose="02020603050405020304" pitchFamily="18" charset="0"/>
                    <a:cs typeface="Times New Roman" panose="02020603050405020304" pitchFamily="18" charset="0"/>
                  </a:rPr>
                  <a:t>'</a:t>
                </a:r>
                <a:endParaRPr kumimoji="1" lang="en-US" altLang="zh-CN" sz="1600">
                  <a:solidFill>
                    <a:schemeClr val="tx2"/>
                  </a:solidFill>
                  <a:latin typeface="Times New Roman" panose="02020603050405020304" pitchFamily="18" charset="0"/>
                  <a:ea typeface="楷体_GB2312" pitchFamily="49" charset="-122"/>
                </a:endParaRPr>
              </a:p>
            </p:txBody>
          </p:sp>
          <p:sp>
            <p:nvSpPr>
              <p:cNvPr id="148518" name="Text Box 38"/>
              <p:cNvSpPr txBox="1">
                <a:spLocks noChangeArrowheads="1"/>
              </p:cNvSpPr>
              <p:nvPr/>
            </p:nvSpPr>
            <p:spPr bwMode="auto">
              <a:xfrm>
                <a:off x="648" y="1392"/>
                <a:ext cx="240"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spcBef>
                    <a:spcPct val="50000"/>
                  </a:spcBef>
                </a:pPr>
                <a:r>
                  <a:rPr kumimoji="1" lang="en-US" altLang="zh-CN" sz="1600" i="1">
                    <a:solidFill>
                      <a:schemeClr val="tx2"/>
                    </a:solidFill>
                    <a:latin typeface="Times New Roman" panose="02020603050405020304" pitchFamily="18" charset="0"/>
                    <a:ea typeface="楷体_GB2312" pitchFamily="49" charset="-122"/>
                  </a:rPr>
                  <a:t>z</a:t>
                </a:r>
                <a:r>
                  <a:rPr kumimoji="1" lang="en-US" altLang="zh-CN" sz="1600" i="1">
                    <a:solidFill>
                      <a:schemeClr val="tx2"/>
                    </a:solidFill>
                    <a:latin typeface="Times New Roman" panose="02020603050405020304" pitchFamily="18" charset="0"/>
                    <a:cs typeface="Times New Roman" panose="02020603050405020304" pitchFamily="18" charset="0"/>
                  </a:rPr>
                  <a:t>'</a:t>
                </a:r>
                <a:endParaRPr kumimoji="1" lang="en-US" altLang="zh-CN" sz="1600">
                  <a:solidFill>
                    <a:schemeClr val="tx2"/>
                  </a:solidFill>
                  <a:latin typeface="Times New Roman" panose="02020603050405020304" pitchFamily="18" charset="0"/>
                  <a:ea typeface="楷体_GB2312" pitchFamily="49" charset="-122"/>
                </a:endParaRPr>
              </a:p>
            </p:txBody>
          </p:sp>
          <p:sp>
            <p:nvSpPr>
              <p:cNvPr id="148519" name="Text Box 39"/>
              <p:cNvSpPr txBox="1">
                <a:spLocks noChangeArrowheads="1"/>
              </p:cNvSpPr>
              <p:nvPr/>
            </p:nvSpPr>
            <p:spPr bwMode="auto">
              <a:xfrm>
                <a:off x="960" y="1632"/>
                <a:ext cx="480"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spcBef>
                    <a:spcPct val="50000"/>
                  </a:spcBef>
                </a:pPr>
                <a:r>
                  <a:rPr kumimoji="1" lang="en-US" altLang="zh-CN" sz="1600" i="1">
                    <a:solidFill>
                      <a:schemeClr val="tx2"/>
                    </a:solidFill>
                    <a:latin typeface="Times New Roman" panose="02020603050405020304" pitchFamily="18" charset="0"/>
                    <a:ea typeface="楷体_GB2312" pitchFamily="49" charset="-122"/>
                  </a:rPr>
                  <a:t>z</a:t>
                </a:r>
                <a:r>
                  <a:rPr kumimoji="1" lang="en-US" altLang="zh-CN" sz="1600" i="1">
                    <a:solidFill>
                      <a:schemeClr val="tx2"/>
                    </a:solidFill>
                    <a:latin typeface="Times New Roman" panose="02020603050405020304" pitchFamily="18" charset="0"/>
                    <a:cs typeface="Times New Roman" panose="02020603050405020304" pitchFamily="18" charset="0"/>
                  </a:rPr>
                  <a:t>'</a:t>
                </a:r>
                <a:r>
                  <a:rPr kumimoji="1" lang="en-US" altLang="zh-CN" sz="1600">
                    <a:solidFill>
                      <a:schemeClr val="tx2"/>
                    </a:solidFill>
                    <a:latin typeface="Times New Roman" panose="02020603050405020304" pitchFamily="18" charset="0"/>
                    <a:ea typeface="楷体_GB2312" pitchFamily="49" charset="-122"/>
                  </a:rPr>
                  <a:t>cos</a:t>
                </a:r>
                <a:r>
                  <a:rPr kumimoji="1" lang="en-US" altLang="zh-CN" sz="1600">
                    <a:solidFill>
                      <a:schemeClr val="tx2"/>
                    </a:solidFill>
                    <a:latin typeface="Times New Roman" panose="02020603050405020304" pitchFamily="18" charset="0"/>
                    <a:ea typeface="楷体_GB2312" pitchFamily="49" charset="-122"/>
                    <a:sym typeface="Symbol" panose="05050102010706020507" pitchFamily="18" charset="2"/>
                  </a:rPr>
                  <a:t></a:t>
                </a:r>
                <a:endParaRPr kumimoji="1" lang="en-US" altLang="zh-CN" sz="1600">
                  <a:solidFill>
                    <a:schemeClr val="tx2"/>
                  </a:solidFill>
                  <a:latin typeface="Times New Roman" panose="02020603050405020304" pitchFamily="18" charset="0"/>
                  <a:ea typeface="楷体_GB2312" pitchFamily="49" charset="-122"/>
                </a:endParaRPr>
              </a:p>
            </p:txBody>
          </p:sp>
          <p:sp>
            <p:nvSpPr>
              <p:cNvPr id="148520" name="Text Box 40"/>
              <p:cNvSpPr txBox="1">
                <a:spLocks noChangeArrowheads="1"/>
              </p:cNvSpPr>
              <p:nvPr/>
            </p:nvSpPr>
            <p:spPr bwMode="auto">
              <a:xfrm>
                <a:off x="1160" y="1080"/>
                <a:ext cx="240"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spcBef>
                    <a:spcPct val="50000"/>
                  </a:spcBef>
                </a:pPr>
                <a:r>
                  <a:rPr kumimoji="1" lang="en-US" altLang="zh-CN" sz="1600" i="1">
                    <a:solidFill>
                      <a:schemeClr val="tx2"/>
                    </a:solidFill>
                    <a:latin typeface="Times New Roman" panose="02020603050405020304" pitchFamily="18" charset="0"/>
                    <a:ea typeface="楷体_GB2312" pitchFamily="49" charset="-122"/>
                  </a:rPr>
                  <a:t>r</a:t>
                </a:r>
                <a:r>
                  <a:rPr kumimoji="1" lang="en-US" altLang="zh-CN" sz="1600" i="1">
                    <a:solidFill>
                      <a:schemeClr val="tx2"/>
                    </a:solidFill>
                    <a:latin typeface="Times New Roman" panose="02020603050405020304" pitchFamily="18" charset="0"/>
                    <a:cs typeface="Times New Roman" panose="02020603050405020304" pitchFamily="18" charset="0"/>
                  </a:rPr>
                  <a:t>'</a:t>
                </a:r>
                <a:endParaRPr kumimoji="1" lang="en-US" altLang="zh-CN" sz="1600">
                  <a:solidFill>
                    <a:schemeClr val="tx2"/>
                  </a:solidFill>
                  <a:latin typeface="Times New Roman" panose="02020603050405020304" pitchFamily="18" charset="0"/>
                  <a:ea typeface="楷体_GB2312" pitchFamily="49" charset="-122"/>
                </a:endParaRPr>
              </a:p>
            </p:txBody>
          </p:sp>
        </p:grpSp>
      </p:grpSp>
      <p:sp>
        <p:nvSpPr>
          <p:cNvPr id="148521" name="Text Box 41"/>
          <p:cNvSpPr txBox="1">
            <a:spLocks noChangeArrowheads="1"/>
          </p:cNvSpPr>
          <p:nvPr/>
        </p:nvSpPr>
        <p:spPr bwMode="auto">
          <a:xfrm>
            <a:off x="5334000" y="2514601"/>
            <a:ext cx="3657600"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50000"/>
              </a:spcBef>
            </a:pPr>
            <a:r>
              <a:rPr kumimoji="1" lang="en-US" altLang="zh-CN" sz="2000">
                <a:solidFill>
                  <a:srgbClr val="3333FF"/>
                </a:solidFill>
                <a:latin typeface="Times New Roman" panose="02020603050405020304" pitchFamily="18" charset="0"/>
              </a:rPr>
              <a:t>We find the far electric field as </a:t>
            </a:r>
          </a:p>
        </p:txBody>
      </p:sp>
      <p:graphicFrame>
        <p:nvGraphicFramePr>
          <p:cNvPr id="148522" name="Object 42"/>
          <p:cNvGraphicFramePr>
            <a:graphicFrameLocks noChangeAspect="1"/>
          </p:cNvGraphicFramePr>
          <p:nvPr/>
        </p:nvGraphicFramePr>
        <p:xfrm>
          <a:off x="5791201" y="3200401"/>
          <a:ext cx="3859213" cy="644525"/>
        </p:xfrm>
        <a:graphic>
          <a:graphicData uri="http://schemas.openxmlformats.org/presentationml/2006/ole">
            <mc:AlternateContent xmlns:mc="http://schemas.openxmlformats.org/markup-compatibility/2006">
              <mc:Choice xmlns:v="urn:schemas-microsoft-com:vml" Requires="v">
                <p:oleObj spid="_x0000_s382120" name="Equation" r:id="rId11" imgW="2374560" imgH="393480" progId="Equation.3">
                  <p:embed/>
                </p:oleObj>
              </mc:Choice>
              <mc:Fallback>
                <p:oleObj name="Equation" r:id="rId11" imgW="2374560" imgH="3934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91201" y="3200401"/>
                        <a:ext cx="3859213" cy="644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8523" name="Object 43"/>
          <p:cNvGraphicFramePr>
            <a:graphicFrameLocks noChangeAspect="1"/>
          </p:cNvGraphicFramePr>
          <p:nvPr/>
        </p:nvGraphicFramePr>
        <p:xfrm>
          <a:off x="5737225" y="4533900"/>
          <a:ext cx="2971800" cy="647700"/>
        </p:xfrm>
        <a:graphic>
          <a:graphicData uri="http://schemas.openxmlformats.org/presentationml/2006/ole">
            <mc:AlternateContent xmlns:mc="http://schemas.openxmlformats.org/markup-compatibility/2006">
              <mc:Choice xmlns:v="urn:schemas-microsoft-com:vml" Requires="v">
                <p:oleObj spid="_x0000_s382121" r:id="rId13" imgW="1701800" imgH="368300" progId="Equation.3">
                  <p:embed/>
                </p:oleObj>
              </mc:Choice>
              <mc:Fallback>
                <p:oleObj r:id="rId13" imgW="1701800" imgH="3683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37225" y="4533900"/>
                        <a:ext cx="2971800"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8524" name="Text Box 44"/>
          <p:cNvSpPr txBox="1">
            <a:spLocks noChangeArrowheads="1"/>
          </p:cNvSpPr>
          <p:nvPr/>
        </p:nvSpPr>
        <p:spPr bwMode="auto">
          <a:xfrm>
            <a:off x="4895850" y="3886201"/>
            <a:ext cx="3657600"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50000"/>
              </a:spcBef>
            </a:pPr>
            <a:r>
              <a:rPr kumimoji="1" lang="en-US" altLang="zh-CN" sz="2000">
                <a:solidFill>
                  <a:srgbClr val="3333FF"/>
                </a:solidFill>
                <a:latin typeface="Times New Roman" panose="02020603050405020304" pitchFamily="18" charset="0"/>
              </a:rPr>
              <a:t>And the directivity factor is</a:t>
            </a:r>
          </a:p>
        </p:txBody>
      </p:sp>
      <p:sp>
        <p:nvSpPr>
          <p:cNvPr id="148525" name="Text Box 45"/>
          <p:cNvSpPr txBox="1">
            <a:spLocks noChangeArrowheads="1"/>
          </p:cNvSpPr>
          <p:nvPr/>
        </p:nvSpPr>
        <p:spPr bwMode="auto">
          <a:xfrm>
            <a:off x="2438400" y="5241926"/>
            <a:ext cx="73914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spcBef>
                <a:spcPct val="50000"/>
              </a:spcBef>
            </a:pPr>
            <a:r>
              <a:rPr kumimoji="1" lang="zh-CN" altLang="en-US" sz="2000">
                <a:solidFill>
                  <a:srgbClr val="000000"/>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The directivity factor is also independent of the azimuthal angle </a:t>
            </a:r>
            <a:r>
              <a:rPr kumimoji="1" lang="en-US" altLang="zh-CN" sz="2000" i="1">
                <a:latin typeface="Times New Roman" panose="02020603050405020304" pitchFamily="18" charset="0"/>
                <a:sym typeface="Symbol" panose="05050102010706020507" pitchFamily="18" charset="2"/>
              </a:rPr>
              <a:t> </a:t>
            </a:r>
            <a:r>
              <a:rPr kumimoji="1" lang="en-US" altLang="zh-CN" sz="2000">
                <a:solidFill>
                  <a:srgbClr val="3333FF"/>
                </a:solidFill>
                <a:latin typeface="Times New Roman" panose="02020603050405020304" pitchFamily="18" charset="0"/>
              </a:rPr>
              <a:t>, and it is a function of the elevation angle </a:t>
            </a:r>
            <a:r>
              <a:rPr kumimoji="1" lang="en-US" altLang="zh-CN" sz="2000" i="1">
                <a:latin typeface="Times New Roman" panose="02020603050405020304" pitchFamily="18" charset="0"/>
                <a:sym typeface="Symbol" panose="05050102010706020507" pitchFamily="18" charset="2"/>
              </a:rPr>
              <a:t></a:t>
            </a:r>
            <a:r>
              <a:rPr kumimoji="1" lang="en-US" altLang="zh-CN" sz="2000">
                <a:solidFill>
                  <a:srgbClr val="3333FF"/>
                </a:solidFill>
                <a:latin typeface="Times New Roman" panose="02020603050405020304" pitchFamily="18" charset="0"/>
              </a:rPr>
              <a:t> only. </a:t>
            </a:r>
          </a:p>
        </p:txBody>
      </p:sp>
      <p:sp>
        <p:nvSpPr>
          <p:cNvPr id="148526" name="AutoShape 46">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48527" name="AutoShape 47">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Tree>
    <p:extLst>
      <p:ext uri="{BB962C8B-B14F-4D97-AF65-F5344CB8AC3E}">
        <p14:creationId xmlns:p14="http://schemas.microsoft.com/office/powerpoint/2010/main" val="33544663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148482"/>
                                        </p:tgtEl>
                                        <p:attrNameLst>
                                          <p:attrName>style.visibility</p:attrName>
                                        </p:attrNameLst>
                                      </p:cBhvr>
                                      <p:to>
                                        <p:strVal val="visible"/>
                                      </p:to>
                                    </p:set>
                                    <p:anim calcmode="lin" valueType="num">
                                      <p:cBhvr additive="base">
                                        <p:cTn id="7" dur="500" fill="hold"/>
                                        <p:tgtEl>
                                          <p:spTgt spid="148482"/>
                                        </p:tgtEl>
                                        <p:attrNameLst>
                                          <p:attrName>ppt_x</p:attrName>
                                        </p:attrNameLst>
                                      </p:cBhvr>
                                      <p:tavLst>
                                        <p:tav tm="0">
                                          <p:val>
                                            <p:strVal val="#ppt_x"/>
                                          </p:val>
                                        </p:tav>
                                        <p:tav tm="100000">
                                          <p:val>
                                            <p:strVal val="#ppt_x"/>
                                          </p:val>
                                        </p:tav>
                                      </p:tavLst>
                                    </p:anim>
                                    <p:anim calcmode="lin" valueType="num">
                                      <p:cBhvr additive="base">
                                        <p:cTn id="8" dur="500" fill="hold"/>
                                        <p:tgtEl>
                                          <p:spTgt spid="148482"/>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48487"/>
                                        </p:tgtEl>
                                        <p:attrNameLst>
                                          <p:attrName>style.visibility</p:attrName>
                                        </p:attrNameLst>
                                      </p:cBhvr>
                                      <p:to>
                                        <p:strVal val="visible"/>
                                      </p:to>
                                    </p:set>
                                    <p:anim calcmode="lin" valueType="num">
                                      <p:cBhvr additive="base">
                                        <p:cTn id="13" dur="500" fill="hold"/>
                                        <p:tgtEl>
                                          <p:spTgt spid="148487"/>
                                        </p:tgtEl>
                                        <p:attrNameLst>
                                          <p:attrName>ppt_x</p:attrName>
                                        </p:attrNameLst>
                                      </p:cBhvr>
                                      <p:tavLst>
                                        <p:tav tm="0">
                                          <p:val>
                                            <p:strVal val="#ppt_x"/>
                                          </p:val>
                                        </p:tav>
                                        <p:tav tm="100000">
                                          <p:val>
                                            <p:strVal val="#ppt_x"/>
                                          </p:val>
                                        </p:tav>
                                      </p:tavLst>
                                    </p:anim>
                                    <p:anim calcmode="lin" valueType="num">
                                      <p:cBhvr additive="base">
                                        <p:cTn id="14" dur="500" fill="hold"/>
                                        <p:tgtEl>
                                          <p:spTgt spid="148487"/>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8521"/>
                                        </p:tgtEl>
                                        <p:attrNameLst>
                                          <p:attrName>style.visibility</p:attrName>
                                        </p:attrNameLst>
                                      </p:cBhvr>
                                      <p:to>
                                        <p:strVal val="visible"/>
                                      </p:to>
                                    </p:set>
                                    <p:anim calcmode="lin" valueType="num">
                                      <p:cBhvr additive="base">
                                        <p:cTn id="19" dur="500" fill="hold"/>
                                        <p:tgtEl>
                                          <p:spTgt spid="148521"/>
                                        </p:tgtEl>
                                        <p:attrNameLst>
                                          <p:attrName>ppt_x</p:attrName>
                                        </p:attrNameLst>
                                      </p:cBhvr>
                                      <p:tavLst>
                                        <p:tav tm="0">
                                          <p:val>
                                            <p:strVal val="#ppt_x"/>
                                          </p:val>
                                        </p:tav>
                                        <p:tav tm="100000">
                                          <p:val>
                                            <p:strVal val="#ppt_x"/>
                                          </p:val>
                                        </p:tav>
                                      </p:tavLst>
                                    </p:anim>
                                    <p:anim calcmode="lin" valueType="num">
                                      <p:cBhvr additive="base">
                                        <p:cTn id="20" dur="500" fill="hold"/>
                                        <p:tgtEl>
                                          <p:spTgt spid="148521"/>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48522"/>
                                        </p:tgtEl>
                                        <p:attrNameLst>
                                          <p:attrName>style.visibility</p:attrName>
                                        </p:attrNameLst>
                                      </p:cBhvr>
                                      <p:to>
                                        <p:strVal val="visible"/>
                                      </p:to>
                                    </p:set>
                                    <p:anim calcmode="lin" valueType="num">
                                      <p:cBhvr additive="base">
                                        <p:cTn id="25" dur="500" fill="hold"/>
                                        <p:tgtEl>
                                          <p:spTgt spid="148522"/>
                                        </p:tgtEl>
                                        <p:attrNameLst>
                                          <p:attrName>ppt_x</p:attrName>
                                        </p:attrNameLst>
                                      </p:cBhvr>
                                      <p:tavLst>
                                        <p:tav tm="0">
                                          <p:val>
                                            <p:strVal val="#ppt_x"/>
                                          </p:val>
                                        </p:tav>
                                        <p:tav tm="100000">
                                          <p:val>
                                            <p:strVal val="#ppt_x"/>
                                          </p:val>
                                        </p:tav>
                                      </p:tavLst>
                                    </p:anim>
                                    <p:anim calcmode="lin" valueType="num">
                                      <p:cBhvr additive="base">
                                        <p:cTn id="26" dur="500" fill="hold"/>
                                        <p:tgtEl>
                                          <p:spTgt spid="148522"/>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8524"/>
                                        </p:tgtEl>
                                        <p:attrNameLst>
                                          <p:attrName>style.visibility</p:attrName>
                                        </p:attrNameLst>
                                      </p:cBhvr>
                                      <p:to>
                                        <p:strVal val="visible"/>
                                      </p:to>
                                    </p:set>
                                    <p:anim calcmode="lin" valueType="num">
                                      <p:cBhvr additive="base">
                                        <p:cTn id="31" dur="500" fill="hold"/>
                                        <p:tgtEl>
                                          <p:spTgt spid="148524"/>
                                        </p:tgtEl>
                                        <p:attrNameLst>
                                          <p:attrName>ppt_x</p:attrName>
                                        </p:attrNameLst>
                                      </p:cBhvr>
                                      <p:tavLst>
                                        <p:tav tm="0">
                                          <p:val>
                                            <p:strVal val="#ppt_x"/>
                                          </p:val>
                                        </p:tav>
                                        <p:tav tm="100000">
                                          <p:val>
                                            <p:strVal val="#ppt_x"/>
                                          </p:val>
                                        </p:tav>
                                      </p:tavLst>
                                    </p:anim>
                                    <p:anim calcmode="lin" valueType="num">
                                      <p:cBhvr additive="base">
                                        <p:cTn id="32" dur="500" fill="hold"/>
                                        <p:tgtEl>
                                          <p:spTgt spid="148524"/>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148523"/>
                                        </p:tgtEl>
                                        <p:attrNameLst>
                                          <p:attrName>style.visibility</p:attrName>
                                        </p:attrNameLst>
                                      </p:cBhvr>
                                      <p:to>
                                        <p:strVal val="visible"/>
                                      </p:to>
                                    </p:set>
                                    <p:anim calcmode="lin" valueType="num">
                                      <p:cBhvr additive="base">
                                        <p:cTn id="37" dur="500" fill="hold"/>
                                        <p:tgtEl>
                                          <p:spTgt spid="148523"/>
                                        </p:tgtEl>
                                        <p:attrNameLst>
                                          <p:attrName>ppt_x</p:attrName>
                                        </p:attrNameLst>
                                      </p:cBhvr>
                                      <p:tavLst>
                                        <p:tav tm="0">
                                          <p:val>
                                            <p:strVal val="#ppt_x"/>
                                          </p:val>
                                        </p:tav>
                                        <p:tav tm="100000">
                                          <p:val>
                                            <p:strVal val="#ppt_x"/>
                                          </p:val>
                                        </p:tav>
                                      </p:tavLst>
                                    </p:anim>
                                    <p:anim calcmode="lin" valueType="num">
                                      <p:cBhvr additive="base">
                                        <p:cTn id="38" dur="500" fill="hold"/>
                                        <p:tgtEl>
                                          <p:spTgt spid="148523"/>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48525"/>
                                        </p:tgtEl>
                                        <p:attrNameLst>
                                          <p:attrName>style.visibility</p:attrName>
                                        </p:attrNameLst>
                                      </p:cBhvr>
                                      <p:to>
                                        <p:strVal val="visible"/>
                                      </p:to>
                                    </p:set>
                                    <p:anim calcmode="lin" valueType="num">
                                      <p:cBhvr additive="base">
                                        <p:cTn id="43" dur="500" fill="hold"/>
                                        <p:tgtEl>
                                          <p:spTgt spid="148525"/>
                                        </p:tgtEl>
                                        <p:attrNameLst>
                                          <p:attrName>ppt_x</p:attrName>
                                        </p:attrNameLst>
                                      </p:cBhvr>
                                      <p:tavLst>
                                        <p:tav tm="0">
                                          <p:val>
                                            <p:strVal val="#ppt_x"/>
                                          </p:val>
                                        </p:tav>
                                        <p:tav tm="100000">
                                          <p:val>
                                            <p:strVal val="#ppt_x"/>
                                          </p:val>
                                        </p:tav>
                                      </p:tavLst>
                                    </p:anim>
                                    <p:anim calcmode="lin" valueType="num">
                                      <p:cBhvr additive="base">
                                        <p:cTn id="44" dur="500" fill="hold"/>
                                        <p:tgtEl>
                                          <p:spTgt spid="1485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521" grpId="0" autoUpdateAnimBg="0"/>
      <p:bldP spid="148524" grpId="0" autoUpdateAnimBg="0"/>
      <p:bldP spid="148525"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Text Box 3"/>
          <p:cNvSpPr txBox="1">
            <a:spLocks noChangeArrowheads="1"/>
          </p:cNvSpPr>
          <p:nvPr/>
        </p:nvSpPr>
        <p:spPr bwMode="auto">
          <a:xfrm>
            <a:off x="2514600" y="1427844"/>
            <a:ext cx="7162800" cy="3323987"/>
          </a:xfrm>
          <a:prstGeom prst="rect">
            <a:avLst/>
          </a:prstGeom>
          <a:solidFill>
            <a:srgbClr val="3333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25000"/>
              </a:lnSpc>
            </a:pPr>
            <a:r>
              <a:rPr kumimoji="1" lang="en-US" altLang="zh-CN" sz="2400" dirty="0">
                <a:solidFill>
                  <a:schemeClr val="bg1"/>
                </a:solidFill>
                <a:latin typeface="Times New Roman" panose="02020603050405020304" pitchFamily="18" charset="0"/>
                <a:ea typeface="楷体_GB2312" pitchFamily="49" charset="-122"/>
              </a:rPr>
              <a:t>Electric Current Element,  </a:t>
            </a:r>
            <a:endParaRPr kumimoji="1" lang="en-US" altLang="zh-CN" sz="2400" dirty="0" smtClean="0">
              <a:solidFill>
                <a:schemeClr val="bg1"/>
              </a:solidFill>
              <a:latin typeface="Times New Roman" panose="02020603050405020304" pitchFamily="18" charset="0"/>
              <a:ea typeface="楷体_GB2312" pitchFamily="49" charset="-122"/>
            </a:endParaRPr>
          </a:p>
          <a:p>
            <a:pPr algn="ctr">
              <a:lnSpc>
                <a:spcPct val="125000"/>
              </a:lnSpc>
            </a:pPr>
            <a:r>
              <a:rPr kumimoji="1" lang="en-US" altLang="zh-CN" sz="2400" dirty="0" smtClean="0">
                <a:solidFill>
                  <a:schemeClr val="bg1"/>
                </a:solidFill>
                <a:latin typeface="Times New Roman" panose="02020603050405020304" pitchFamily="18" charset="0"/>
                <a:ea typeface="楷体_GB2312" pitchFamily="49" charset="-122"/>
              </a:rPr>
              <a:t>Directivity </a:t>
            </a:r>
            <a:r>
              <a:rPr kumimoji="1" lang="en-US" altLang="zh-CN" sz="2400" dirty="0">
                <a:solidFill>
                  <a:schemeClr val="bg1"/>
                </a:solidFill>
                <a:latin typeface="Times New Roman" panose="02020603050405020304" pitchFamily="18" charset="0"/>
                <a:ea typeface="楷体_GB2312" pitchFamily="49" charset="-122"/>
              </a:rPr>
              <a:t>of Antennas </a:t>
            </a:r>
          </a:p>
          <a:p>
            <a:pPr algn="ctr">
              <a:lnSpc>
                <a:spcPct val="125000"/>
              </a:lnSpc>
            </a:pPr>
            <a:r>
              <a:rPr kumimoji="1" lang="en-US" altLang="zh-CN" sz="2400" dirty="0">
                <a:solidFill>
                  <a:schemeClr val="bg1"/>
                </a:solidFill>
                <a:latin typeface="Times New Roman" panose="02020603050405020304" pitchFamily="18" charset="0"/>
                <a:ea typeface="楷体_GB2312" pitchFamily="49" charset="-122"/>
              </a:rPr>
              <a:t>Linear Antennas,  Antenna array </a:t>
            </a:r>
          </a:p>
          <a:p>
            <a:pPr algn="ctr">
              <a:lnSpc>
                <a:spcPct val="125000"/>
              </a:lnSpc>
            </a:pPr>
            <a:r>
              <a:rPr kumimoji="1" lang="en-US" altLang="zh-CN" sz="2400" dirty="0" smtClean="0">
                <a:solidFill>
                  <a:schemeClr val="bg1"/>
                </a:solidFill>
                <a:latin typeface="Times New Roman" panose="02020603050405020304" pitchFamily="18" charset="0"/>
                <a:ea typeface="楷体_GB2312" pitchFamily="49" charset="-122"/>
              </a:rPr>
              <a:t>Principle </a:t>
            </a:r>
            <a:r>
              <a:rPr kumimoji="1" lang="en-US" altLang="zh-CN" sz="2400" dirty="0">
                <a:solidFill>
                  <a:schemeClr val="bg1"/>
                </a:solidFill>
                <a:latin typeface="Times New Roman" panose="02020603050405020304" pitchFamily="18" charset="0"/>
                <a:ea typeface="楷体_GB2312" pitchFamily="49" charset="-122"/>
              </a:rPr>
              <a:t>of Duality, </a:t>
            </a:r>
            <a:endParaRPr kumimoji="1" lang="en-US" altLang="zh-CN" sz="2400" dirty="0" smtClean="0">
              <a:solidFill>
                <a:schemeClr val="bg1"/>
              </a:solidFill>
              <a:latin typeface="Times New Roman" panose="02020603050405020304" pitchFamily="18" charset="0"/>
              <a:ea typeface="楷体_GB2312" pitchFamily="49" charset="-122"/>
            </a:endParaRPr>
          </a:p>
          <a:p>
            <a:pPr algn="ctr">
              <a:lnSpc>
                <a:spcPct val="125000"/>
              </a:lnSpc>
            </a:pPr>
            <a:r>
              <a:rPr kumimoji="1" lang="en-US" altLang="zh-CN" sz="2400" dirty="0" smtClean="0">
                <a:solidFill>
                  <a:schemeClr val="bg1"/>
                </a:solidFill>
                <a:latin typeface="Times New Roman" panose="02020603050405020304" pitchFamily="18" charset="0"/>
                <a:ea typeface="楷体_GB2312" pitchFamily="49" charset="-122"/>
              </a:rPr>
              <a:t>Principle of </a:t>
            </a:r>
            <a:r>
              <a:rPr kumimoji="1" lang="en-US" altLang="zh-CN" sz="2400" dirty="0">
                <a:solidFill>
                  <a:schemeClr val="bg1"/>
                </a:solidFill>
                <a:latin typeface="Times New Roman" panose="02020603050405020304" pitchFamily="18" charset="0"/>
                <a:ea typeface="楷体_GB2312" pitchFamily="49" charset="-122"/>
              </a:rPr>
              <a:t>Image,  </a:t>
            </a:r>
            <a:endParaRPr kumimoji="1" lang="en-US" altLang="zh-CN" sz="2400" dirty="0" smtClean="0">
              <a:solidFill>
                <a:schemeClr val="bg1"/>
              </a:solidFill>
              <a:latin typeface="Times New Roman" panose="02020603050405020304" pitchFamily="18" charset="0"/>
              <a:ea typeface="楷体_GB2312" pitchFamily="49" charset="-122"/>
            </a:endParaRPr>
          </a:p>
          <a:p>
            <a:pPr algn="ctr">
              <a:lnSpc>
                <a:spcPct val="125000"/>
              </a:lnSpc>
            </a:pPr>
            <a:r>
              <a:rPr kumimoji="1" lang="en-US" altLang="zh-CN" sz="2400" dirty="0">
                <a:solidFill>
                  <a:schemeClr val="bg1"/>
                </a:solidFill>
                <a:latin typeface="Times New Roman" panose="02020603050405020304" pitchFamily="18" charset="0"/>
                <a:ea typeface="楷体_GB2312" pitchFamily="49" charset="-122"/>
              </a:rPr>
              <a:t>Principle </a:t>
            </a:r>
            <a:r>
              <a:rPr kumimoji="1" lang="en-US" altLang="zh-CN" sz="2400" dirty="0" smtClean="0">
                <a:solidFill>
                  <a:schemeClr val="bg1"/>
                </a:solidFill>
                <a:latin typeface="Times New Roman" panose="02020603050405020304" pitchFamily="18" charset="0"/>
                <a:ea typeface="楷体_GB2312" pitchFamily="49" charset="-122"/>
              </a:rPr>
              <a:t>of Reciprocity</a:t>
            </a:r>
            <a:endParaRPr kumimoji="1" lang="en-US" altLang="zh-CN" sz="2400" dirty="0">
              <a:solidFill>
                <a:schemeClr val="bg1"/>
              </a:solidFill>
              <a:latin typeface="Times New Roman" panose="02020603050405020304" pitchFamily="18" charset="0"/>
              <a:ea typeface="楷体_GB2312" pitchFamily="49" charset="-122"/>
            </a:endParaRPr>
          </a:p>
          <a:p>
            <a:pPr algn="ctr">
              <a:lnSpc>
                <a:spcPct val="125000"/>
              </a:lnSpc>
            </a:pPr>
            <a:r>
              <a:rPr kumimoji="1" lang="en-US" altLang="zh-CN" sz="2400" dirty="0">
                <a:solidFill>
                  <a:schemeClr val="bg1"/>
                </a:solidFill>
                <a:latin typeface="Times New Roman" panose="02020603050405020304" pitchFamily="18" charset="0"/>
                <a:ea typeface="楷体_GB2312" pitchFamily="49" charset="-122"/>
              </a:rPr>
              <a:t>Huygens’ Principle,  Aperture Antennas.</a:t>
            </a:r>
            <a:endParaRPr kumimoji="1" lang="en-US" altLang="zh-CN" sz="2400" dirty="0">
              <a:solidFill>
                <a:schemeClr val="bg1"/>
              </a:solidFill>
              <a:latin typeface="楷体_GB2312" pitchFamily="49" charset="-122"/>
              <a:ea typeface="楷体_GB2312" pitchFamily="49" charset="-122"/>
            </a:endParaRPr>
          </a:p>
        </p:txBody>
      </p:sp>
      <p:grpSp>
        <p:nvGrpSpPr>
          <p:cNvPr id="121861" name="Group 5"/>
          <p:cNvGrpSpPr>
            <a:grpSpLocks/>
          </p:cNvGrpSpPr>
          <p:nvPr/>
        </p:nvGrpSpPr>
        <p:grpSpPr bwMode="auto">
          <a:xfrm>
            <a:off x="8077200" y="6400801"/>
            <a:ext cx="1828800" cy="390525"/>
            <a:chOff x="4128" y="4032"/>
            <a:chExt cx="1152" cy="246"/>
          </a:xfrm>
        </p:grpSpPr>
        <p:sp>
          <p:nvSpPr>
            <p:cNvPr id="121862" name="AutoShape 6">
              <a:hlinkClick r:id="" action="ppaction://hlinkshowjump?jump=nextslide" highlightClick="1"/>
            </p:cNvPr>
            <p:cNvSpPr>
              <a:spLocks noChangeArrowheads="1"/>
            </p:cNvSpPr>
            <p:nvPr/>
          </p:nvSpPr>
          <p:spPr bwMode="auto">
            <a:xfrm>
              <a:off x="4992" y="4036"/>
              <a:ext cx="288" cy="233"/>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21863" name="AutoShape 7">
              <a:hlinkClick r:id="" action="ppaction://hlinkshowjump?jump=previousslide" highlightClick="1"/>
            </p:cNvPr>
            <p:cNvSpPr>
              <a:spLocks noChangeArrowheads="1"/>
            </p:cNvSpPr>
            <p:nvPr/>
          </p:nvSpPr>
          <p:spPr bwMode="auto">
            <a:xfrm>
              <a:off x="4608" y="4036"/>
              <a:ext cx="288" cy="233"/>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aphicFrame>
          <p:nvGraphicFramePr>
            <p:cNvPr id="121864" name="Object 8"/>
            <p:cNvGraphicFramePr>
              <a:graphicFrameLocks noChangeAspect="1"/>
            </p:cNvGraphicFramePr>
            <p:nvPr/>
          </p:nvGraphicFramePr>
          <p:xfrm>
            <a:off x="4128" y="4032"/>
            <a:ext cx="456" cy="246"/>
          </p:xfrm>
          <a:graphic>
            <a:graphicData uri="http://schemas.openxmlformats.org/presentationml/2006/ole">
              <mc:AlternateContent xmlns:mc="http://schemas.openxmlformats.org/markup-compatibility/2006">
                <mc:Choice xmlns:v="urn:schemas-microsoft-com:vml" Requires="v">
                  <p:oleObj spid="_x0000_s359453" name="位图图像" r:id="rId3" imgW="724001" imgH="390580" progId="Paint.Picture">
                    <p:embed/>
                  </p:oleObj>
                </mc:Choice>
                <mc:Fallback>
                  <p:oleObj name="位图图像" r:id="rId3" imgW="724001" imgH="390580"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8" y="4032"/>
                          <a:ext cx="456" cy="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extLst>
      <p:ext uri="{BB962C8B-B14F-4D97-AF65-F5344CB8AC3E}">
        <p14:creationId xmlns:p14="http://schemas.microsoft.com/office/powerpoint/2010/main" val="16943530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1859"/>
                                        </p:tgtEl>
                                        <p:attrNameLst>
                                          <p:attrName>style.visibility</p:attrName>
                                        </p:attrNameLst>
                                      </p:cBhvr>
                                      <p:to>
                                        <p:strVal val="visible"/>
                                      </p:to>
                                    </p:set>
                                    <p:anim calcmode="lin" valueType="num">
                                      <p:cBhvr additive="base">
                                        <p:cTn id="7" dur="500" fill="hold"/>
                                        <p:tgtEl>
                                          <p:spTgt spid="121859"/>
                                        </p:tgtEl>
                                        <p:attrNameLst>
                                          <p:attrName>ppt_x</p:attrName>
                                        </p:attrNameLst>
                                      </p:cBhvr>
                                      <p:tavLst>
                                        <p:tav tm="0">
                                          <p:val>
                                            <p:strVal val="#ppt_x"/>
                                          </p:val>
                                        </p:tav>
                                        <p:tav tm="100000">
                                          <p:val>
                                            <p:strVal val="#ppt_x"/>
                                          </p:val>
                                        </p:tav>
                                      </p:tavLst>
                                    </p:anim>
                                    <p:anim calcmode="lin" valueType="num">
                                      <p:cBhvr additive="base">
                                        <p:cTn id="8" dur="500" fill="hold"/>
                                        <p:tgtEl>
                                          <p:spTgt spid="1218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9" grpId="0" animBg="1"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9506" name="Object 2"/>
          <p:cNvGraphicFramePr>
            <a:graphicFrameLocks noChangeAspect="1"/>
          </p:cNvGraphicFramePr>
          <p:nvPr/>
        </p:nvGraphicFramePr>
        <p:xfrm>
          <a:off x="3632200" y="1371601"/>
          <a:ext cx="1600200" cy="760413"/>
        </p:xfrm>
        <a:graphic>
          <a:graphicData uri="http://schemas.openxmlformats.org/presentationml/2006/ole">
            <mc:AlternateContent xmlns:mc="http://schemas.openxmlformats.org/markup-compatibility/2006">
              <mc:Choice xmlns:v="urn:schemas-microsoft-com:vml" Requires="v">
                <p:oleObj spid="_x0000_s383194" name="位图图像" r:id="rId3" imgW="2847619" imgH="1352381" progId="Paint.Picture">
                  <p:embed/>
                </p:oleObj>
              </mc:Choice>
              <mc:Fallback>
                <p:oleObj name="位图图像" r:id="rId3" imgW="2847619" imgH="1352381"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2200" y="1371601"/>
                        <a:ext cx="1600200"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9507" name="Group 3"/>
          <p:cNvGrpSpPr>
            <a:grpSpLocks/>
          </p:cNvGrpSpPr>
          <p:nvPr/>
        </p:nvGrpSpPr>
        <p:grpSpPr bwMode="auto">
          <a:xfrm>
            <a:off x="2692401" y="1549401"/>
            <a:ext cx="1738313" cy="487363"/>
            <a:chOff x="736" y="976"/>
            <a:chExt cx="1095" cy="307"/>
          </a:xfrm>
        </p:grpSpPr>
        <p:sp>
          <p:nvSpPr>
            <p:cNvPr id="149508" name="Text Box 4"/>
            <p:cNvSpPr txBox="1">
              <a:spLocks noChangeArrowheads="1"/>
            </p:cNvSpPr>
            <p:nvPr/>
          </p:nvSpPr>
          <p:spPr bwMode="auto">
            <a:xfrm>
              <a:off x="736" y="976"/>
              <a:ext cx="576" cy="3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1600">
                  <a:latin typeface="Times New Roman" panose="02020603050405020304" pitchFamily="18" charset="0"/>
                </a:rPr>
                <a:t>2</a:t>
              </a:r>
              <a:r>
                <a:rPr lang="en-US" altLang="zh-CN" sz="1600" i="1">
                  <a:latin typeface="Times New Roman" panose="02020603050405020304" pitchFamily="18" charset="0"/>
                </a:rPr>
                <a:t>L</a:t>
              </a:r>
              <a:r>
                <a:rPr lang="en-US" altLang="zh-CN" sz="1600">
                  <a:latin typeface="Times New Roman" panose="02020603050405020304" pitchFamily="18" charset="0"/>
                </a:rPr>
                <a:t> = </a:t>
              </a:r>
              <a:r>
                <a:rPr lang="en-US" altLang="zh-CN" sz="1600" i="1">
                  <a:latin typeface="Times New Roman" panose="02020603050405020304" pitchFamily="18" charset="0"/>
                  <a:sym typeface="Symbol" panose="05050102010706020507" pitchFamily="18" charset="2"/>
                </a:rPr>
                <a:t></a:t>
              </a:r>
              <a:r>
                <a:rPr lang="en-US" altLang="zh-CN" sz="1600">
                  <a:latin typeface="Times New Roman" panose="02020603050405020304" pitchFamily="18" charset="0"/>
                </a:rPr>
                <a:t>/2</a:t>
              </a:r>
            </a:p>
          </p:txBody>
        </p:sp>
        <p:grpSp>
          <p:nvGrpSpPr>
            <p:cNvPr id="149509" name="Group 5"/>
            <p:cNvGrpSpPr>
              <a:grpSpLocks/>
            </p:cNvGrpSpPr>
            <p:nvPr/>
          </p:nvGrpSpPr>
          <p:grpSpPr bwMode="auto">
            <a:xfrm>
              <a:off x="1760" y="1005"/>
              <a:ext cx="71" cy="198"/>
              <a:chOff x="2592" y="2477"/>
              <a:chExt cx="71" cy="198"/>
            </a:xfrm>
          </p:grpSpPr>
          <p:sp>
            <p:nvSpPr>
              <p:cNvPr id="149510" name="Line 6"/>
              <p:cNvSpPr>
                <a:spLocks noChangeShapeType="1"/>
              </p:cNvSpPr>
              <p:nvPr/>
            </p:nvSpPr>
            <p:spPr bwMode="auto">
              <a:xfrm flipH="1">
                <a:off x="2656" y="2481"/>
                <a:ext cx="0" cy="19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49511" name="Group 7"/>
              <p:cNvGrpSpPr>
                <a:grpSpLocks/>
              </p:cNvGrpSpPr>
              <p:nvPr/>
            </p:nvGrpSpPr>
            <p:grpSpPr bwMode="auto">
              <a:xfrm>
                <a:off x="2592" y="2477"/>
                <a:ext cx="71" cy="188"/>
                <a:chOff x="1930" y="2477"/>
                <a:chExt cx="71" cy="188"/>
              </a:xfrm>
            </p:grpSpPr>
            <p:sp>
              <p:nvSpPr>
                <p:cNvPr id="149512" name="Arc 8"/>
                <p:cNvSpPr>
                  <a:spLocks/>
                </p:cNvSpPr>
                <p:nvPr/>
              </p:nvSpPr>
              <p:spPr bwMode="auto">
                <a:xfrm flipH="1">
                  <a:off x="1930" y="2477"/>
                  <a:ext cx="71" cy="9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13" name="Arc 9"/>
                <p:cNvSpPr>
                  <a:spLocks/>
                </p:cNvSpPr>
                <p:nvPr/>
              </p:nvSpPr>
              <p:spPr bwMode="auto">
                <a:xfrm flipH="1" flipV="1">
                  <a:off x="1930" y="2571"/>
                  <a:ext cx="71" cy="9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graphicFrame>
        <p:nvGraphicFramePr>
          <p:cNvPr id="149514" name="Object 10"/>
          <p:cNvGraphicFramePr>
            <a:graphicFrameLocks noChangeAspect="1"/>
          </p:cNvGraphicFramePr>
          <p:nvPr/>
        </p:nvGraphicFramePr>
        <p:xfrm>
          <a:off x="6654800" y="1435100"/>
          <a:ext cx="1828800" cy="635000"/>
        </p:xfrm>
        <a:graphic>
          <a:graphicData uri="http://schemas.openxmlformats.org/presentationml/2006/ole">
            <mc:AlternateContent xmlns:mc="http://schemas.openxmlformats.org/markup-compatibility/2006">
              <mc:Choice xmlns:v="urn:schemas-microsoft-com:vml" Requires="v">
                <p:oleObj spid="_x0000_s383195" name="位图图像" r:id="rId5" imgW="2790476" imgH="971686" progId="Paint.Picture">
                  <p:embed/>
                </p:oleObj>
              </mc:Choice>
              <mc:Fallback>
                <p:oleObj name="位图图像" r:id="rId5" imgW="2790476" imgH="971686"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54800" y="1435100"/>
                        <a:ext cx="1828800" cy="63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9515" name="Group 11"/>
          <p:cNvGrpSpPr>
            <a:grpSpLocks/>
          </p:cNvGrpSpPr>
          <p:nvPr/>
        </p:nvGrpSpPr>
        <p:grpSpPr bwMode="auto">
          <a:xfrm>
            <a:off x="7466014" y="1438275"/>
            <a:ext cx="1824037" cy="628650"/>
            <a:chOff x="3743" y="906"/>
            <a:chExt cx="1149" cy="396"/>
          </a:xfrm>
        </p:grpSpPr>
        <p:sp>
          <p:nvSpPr>
            <p:cNvPr id="149516" name="Text Box 12"/>
            <p:cNvSpPr txBox="1">
              <a:spLocks noChangeArrowheads="1"/>
            </p:cNvSpPr>
            <p:nvPr/>
          </p:nvSpPr>
          <p:spPr bwMode="auto">
            <a:xfrm>
              <a:off x="4408" y="976"/>
              <a:ext cx="484" cy="2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1600">
                  <a:latin typeface="Times New Roman" panose="02020603050405020304" pitchFamily="18" charset="0"/>
                </a:rPr>
                <a:t>2</a:t>
              </a:r>
              <a:r>
                <a:rPr lang="en-US" altLang="zh-CN" sz="1600" i="1">
                  <a:latin typeface="Times New Roman" panose="02020603050405020304" pitchFamily="18" charset="0"/>
                </a:rPr>
                <a:t>L</a:t>
              </a:r>
              <a:r>
                <a:rPr lang="en-US" altLang="zh-CN" sz="1600">
                  <a:latin typeface="Times New Roman" panose="02020603050405020304" pitchFamily="18" charset="0"/>
                </a:rPr>
                <a:t> = </a:t>
              </a:r>
              <a:r>
                <a:rPr lang="en-US" altLang="zh-CN" sz="1600" i="1">
                  <a:latin typeface="Times New Roman" panose="02020603050405020304" pitchFamily="18" charset="0"/>
                  <a:sym typeface="Symbol" panose="05050102010706020507" pitchFamily="18" charset="2"/>
                </a:rPr>
                <a:t></a:t>
              </a:r>
              <a:endParaRPr lang="en-US" altLang="zh-CN" sz="1600">
                <a:latin typeface="Times New Roman" panose="02020603050405020304" pitchFamily="18" charset="0"/>
              </a:endParaRPr>
            </a:p>
          </p:txBody>
        </p:sp>
        <p:grpSp>
          <p:nvGrpSpPr>
            <p:cNvPr id="149517" name="Group 13"/>
            <p:cNvGrpSpPr>
              <a:grpSpLocks/>
            </p:cNvGrpSpPr>
            <p:nvPr/>
          </p:nvGrpSpPr>
          <p:grpSpPr bwMode="auto">
            <a:xfrm>
              <a:off x="3743" y="906"/>
              <a:ext cx="71" cy="396"/>
              <a:chOff x="3360" y="2378"/>
              <a:chExt cx="71" cy="396"/>
            </a:xfrm>
          </p:grpSpPr>
          <p:grpSp>
            <p:nvGrpSpPr>
              <p:cNvPr id="149518" name="Group 14"/>
              <p:cNvGrpSpPr>
                <a:grpSpLocks/>
              </p:cNvGrpSpPr>
              <p:nvPr/>
            </p:nvGrpSpPr>
            <p:grpSpPr bwMode="auto">
              <a:xfrm>
                <a:off x="3360" y="2576"/>
                <a:ext cx="71" cy="198"/>
                <a:chOff x="2592" y="2477"/>
                <a:chExt cx="71" cy="198"/>
              </a:xfrm>
            </p:grpSpPr>
            <p:sp>
              <p:nvSpPr>
                <p:cNvPr id="149519" name="Line 15"/>
                <p:cNvSpPr>
                  <a:spLocks noChangeShapeType="1"/>
                </p:cNvSpPr>
                <p:nvPr/>
              </p:nvSpPr>
              <p:spPr bwMode="auto">
                <a:xfrm flipH="1">
                  <a:off x="2656" y="2481"/>
                  <a:ext cx="0" cy="19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49520" name="Group 16"/>
                <p:cNvGrpSpPr>
                  <a:grpSpLocks/>
                </p:cNvGrpSpPr>
                <p:nvPr/>
              </p:nvGrpSpPr>
              <p:grpSpPr bwMode="auto">
                <a:xfrm>
                  <a:off x="2592" y="2477"/>
                  <a:ext cx="71" cy="188"/>
                  <a:chOff x="1930" y="2477"/>
                  <a:chExt cx="71" cy="188"/>
                </a:xfrm>
              </p:grpSpPr>
              <p:sp>
                <p:nvSpPr>
                  <p:cNvPr id="149521" name="Arc 17"/>
                  <p:cNvSpPr>
                    <a:spLocks/>
                  </p:cNvSpPr>
                  <p:nvPr/>
                </p:nvSpPr>
                <p:spPr bwMode="auto">
                  <a:xfrm flipH="1">
                    <a:off x="1930" y="2477"/>
                    <a:ext cx="71" cy="9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22" name="Arc 18"/>
                  <p:cNvSpPr>
                    <a:spLocks/>
                  </p:cNvSpPr>
                  <p:nvPr/>
                </p:nvSpPr>
                <p:spPr bwMode="auto">
                  <a:xfrm flipH="1" flipV="1">
                    <a:off x="1930" y="2571"/>
                    <a:ext cx="71" cy="9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nvGrpSpPr>
              <p:cNvPr id="149523" name="Group 19"/>
              <p:cNvGrpSpPr>
                <a:grpSpLocks/>
              </p:cNvGrpSpPr>
              <p:nvPr/>
            </p:nvGrpSpPr>
            <p:grpSpPr bwMode="auto">
              <a:xfrm>
                <a:off x="3360" y="2378"/>
                <a:ext cx="71" cy="198"/>
                <a:chOff x="2592" y="2477"/>
                <a:chExt cx="71" cy="198"/>
              </a:xfrm>
            </p:grpSpPr>
            <p:sp>
              <p:nvSpPr>
                <p:cNvPr id="149524" name="Line 20"/>
                <p:cNvSpPr>
                  <a:spLocks noChangeShapeType="1"/>
                </p:cNvSpPr>
                <p:nvPr/>
              </p:nvSpPr>
              <p:spPr bwMode="auto">
                <a:xfrm flipH="1">
                  <a:off x="2656" y="2481"/>
                  <a:ext cx="0" cy="19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49525" name="Group 21"/>
                <p:cNvGrpSpPr>
                  <a:grpSpLocks/>
                </p:cNvGrpSpPr>
                <p:nvPr/>
              </p:nvGrpSpPr>
              <p:grpSpPr bwMode="auto">
                <a:xfrm>
                  <a:off x="2592" y="2477"/>
                  <a:ext cx="71" cy="188"/>
                  <a:chOff x="1930" y="2477"/>
                  <a:chExt cx="71" cy="188"/>
                </a:xfrm>
              </p:grpSpPr>
              <p:sp>
                <p:nvSpPr>
                  <p:cNvPr id="149526" name="Arc 22"/>
                  <p:cNvSpPr>
                    <a:spLocks/>
                  </p:cNvSpPr>
                  <p:nvPr/>
                </p:nvSpPr>
                <p:spPr bwMode="auto">
                  <a:xfrm flipH="1">
                    <a:off x="1930" y="2477"/>
                    <a:ext cx="71" cy="9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27" name="Arc 23"/>
                  <p:cNvSpPr>
                    <a:spLocks/>
                  </p:cNvSpPr>
                  <p:nvPr/>
                </p:nvSpPr>
                <p:spPr bwMode="auto">
                  <a:xfrm flipH="1" flipV="1">
                    <a:off x="1930" y="2571"/>
                    <a:ext cx="71" cy="9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grpSp>
      <p:graphicFrame>
        <p:nvGraphicFramePr>
          <p:cNvPr id="149528" name="Object 24"/>
          <p:cNvGraphicFramePr>
            <a:graphicFrameLocks noChangeAspect="1"/>
          </p:cNvGraphicFramePr>
          <p:nvPr/>
        </p:nvGraphicFramePr>
        <p:xfrm>
          <a:off x="6769100" y="3962400"/>
          <a:ext cx="1600200" cy="1104900"/>
        </p:xfrm>
        <a:graphic>
          <a:graphicData uri="http://schemas.openxmlformats.org/presentationml/2006/ole">
            <mc:AlternateContent xmlns:mc="http://schemas.openxmlformats.org/markup-compatibility/2006">
              <mc:Choice xmlns:v="urn:schemas-microsoft-com:vml" Requires="v">
                <p:oleObj spid="_x0000_s383196" name="位图图像" r:id="rId7" imgW="2305372" imgH="1590897" progId="Paint.Picture">
                  <p:embed/>
                </p:oleObj>
              </mc:Choice>
              <mc:Fallback>
                <p:oleObj name="位图图像" r:id="rId7" imgW="2305372" imgH="1590897" progId="Paint.Picture">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69100" y="3962400"/>
                        <a:ext cx="1600200" cy="1104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9529" name="Group 25"/>
          <p:cNvGrpSpPr>
            <a:grpSpLocks/>
          </p:cNvGrpSpPr>
          <p:nvPr/>
        </p:nvGrpSpPr>
        <p:grpSpPr bwMode="auto">
          <a:xfrm>
            <a:off x="7467600" y="3886201"/>
            <a:ext cx="1905000" cy="1247775"/>
            <a:chOff x="3744" y="2448"/>
            <a:chExt cx="1200" cy="786"/>
          </a:xfrm>
        </p:grpSpPr>
        <p:sp>
          <p:nvSpPr>
            <p:cNvPr id="149530" name="Text Box 26"/>
            <p:cNvSpPr txBox="1">
              <a:spLocks noChangeArrowheads="1"/>
            </p:cNvSpPr>
            <p:nvPr/>
          </p:nvSpPr>
          <p:spPr bwMode="auto">
            <a:xfrm>
              <a:off x="4392" y="2718"/>
              <a:ext cx="552" cy="2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1600">
                  <a:latin typeface="Times New Roman" panose="02020603050405020304" pitchFamily="18" charset="0"/>
                </a:rPr>
                <a:t>2</a:t>
              </a:r>
              <a:r>
                <a:rPr lang="en-US" altLang="zh-CN" sz="1600" i="1">
                  <a:latin typeface="Times New Roman" panose="02020603050405020304" pitchFamily="18" charset="0"/>
                </a:rPr>
                <a:t>L</a:t>
              </a:r>
              <a:r>
                <a:rPr lang="en-US" altLang="zh-CN" sz="1600">
                  <a:latin typeface="Times New Roman" panose="02020603050405020304" pitchFamily="18" charset="0"/>
                </a:rPr>
                <a:t> = 2</a:t>
              </a:r>
              <a:r>
                <a:rPr lang="en-US" altLang="zh-CN" sz="1600" i="1">
                  <a:latin typeface="Times New Roman" panose="02020603050405020304" pitchFamily="18" charset="0"/>
                  <a:sym typeface="Symbol" panose="05050102010706020507" pitchFamily="18" charset="2"/>
                </a:rPr>
                <a:t></a:t>
              </a:r>
              <a:endParaRPr lang="en-US" altLang="zh-CN" sz="1600">
                <a:latin typeface="Times New Roman" panose="02020603050405020304" pitchFamily="18" charset="0"/>
              </a:endParaRPr>
            </a:p>
          </p:txBody>
        </p:sp>
        <p:grpSp>
          <p:nvGrpSpPr>
            <p:cNvPr id="149531" name="Group 27"/>
            <p:cNvGrpSpPr>
              <a:grpSpLocks/>
            </p:cNvGrpSpPr>
            <p:nvPr/>
          </p:nvGrpSpPr>
          <p:grpSpPr bwMode="auto">
            <a:xfrm>
              <a:off x="3744" y="2448"/>
              <a:ext cx="127" cy="786"/>
              <a:chOff x="3504" y="3008"/>
              <a:chExt cx="127" cy="786"/>
            </a:xfrm>
          </p:grpSpPr>
          <p:grpSp>
            <p:nvGrpSpPr>
              <p:cNvPr id="149532" name="Group 28"/>
              <p:cNvGrpSpPr>
                <a:grpSpLocks/>
              </p:cNvGrpSpPr>
              <p:nvPr/>
            </p:nvGrpSpPr>
            <p:grpSpPr bwMode="auto">
              <a:xfrm>
                <a:off x="3560" y="3008"/>
                <a:ext cx="71" cy="194"/>
                <a:chOff x="4104" y="3020"/>
                <a:chExt cx="71" cy="194"/>
              </a:xfrm>
            </p:grpSpPr>
            <p:sp>
              <p:nvSpPr>
                <p:cNvPr id="149533" name="Line 29"/>
                <p:cNvSpPr>
                  <a:spLocks noChangeShapeType="1"/>
                </p:cNvSpPr>
                <p:nvPr/>
              </p:nvSpPr>
              <p:spPr bwMode="auto">
                <a:xfrm>
                  <a:off x="4108" y="3020"/>
                  <a:ext cx="0" cy="19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49534" name="Group 30"/>
                <p:cNvGrpSpPr>
                  <a:grpSpLocks/>
                </p:cNvGrpSpPr>
                <p:nvPr/>
              </p:nvGrpSpPr>
              <p:grpSpPr bwMode="auto">
                <a:xfrm>
                  <a:off x="4104" y="3024"/>
                  <a:ext cx="71" cy="188"/>
                  <a:chOff x="4105" y="3024"/>
                  <a:chExt cx="71" cy="188"/>
                </a:xfrm>
              </p:grpSpPr>
              <p:sp>
                <p:nvSpPr>
                  <p:cNvPr id="149535" name="Arc 31"/>
                  <p:cNvSpPr>
                    <a:spLocks/>
                  </p:cNvSpPr>
                  <p:nvPr/>
                </p:nvSpPr>
                <p:spPr bwMode="auto">
                  <a:xfrm>
                    <a:off x="4105" y="3024"/>
                    <a:ext cx="71" cy="9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36" name="Arc 32"/>
                  <p:cNvSpPr>
                    <a:spLocks/>
                  </p:cNvSpPr>
                  <p:nvPr/>
                </p:nvSpPr>
                <p:spPr bwMode="auto">
                  <a:xfrm flipV="1">
                    <a:off x="4105" y="3118"/>
                    <a:ext cx="71" cy="9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nvGrpSpPr>
              <p:cNvPr id="149537" name="Group 33"/>
              <p:cNvGrpSpPr>
                <a:grpSpLocks/>
              </p:cNvGrpSpPr>
              <p:nvPr/>
            </p:nvGrpSpPr>
            <p:grpSpPr bwMode="auto">
              <a:xfrm>
                <a:off x="3560" y="3600"/>
                <a:ext cx="71" cy="194"/>
                <a:chOff x="4104" y="3020"/>
                <a:chExt cx="71" cy="194"/>
              </a:xfrm>
            </p:grpSpPr>
            <p:sp>
              <p:nvSpPr>
                <p:cNvPr id="149538" name="Line 34"/>
                <p:cNvSpPr>
                  <a:spLocks noChangeShapeType="1"/>
                </p:cNvSpPr>
                <p:nvPr/>
              </p:nvSpPr>
              <p:spPr bwMode="auto">
                <a:xfrm>
                  <a:off x="4108" y="3020"/>
                  <a:ext cx="0" cy="19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49539" name="Group 35"/>
                <p:cNvGrpSpPr>
                  <a:grpSpLocks/>
                </p:cNvGrpSpPr>
                <p:nvPr/>
              </p:nvGrpSpPr>
              <p:grpSpPr bwMode="auto">
                <a:xfrm>
                  <a:off x="4104" y="3024"/>
                  <a:ext cx="71" cy="188"/>
                  <a:chOff x="4105" y="3024"/>
                  <a:chExt cx="71" cy="188"/>
                </a:xfrm>
              </p:grpSpPr>
              <p:sp>
                <p:nvSpPr>
                  <p:cNvPr id="149540" name="Arc 36"/>
                  <p:cNvSpPr>
                    <a:spLocks/>
                  </p:cNvSpPr>
                  <p:nvPr/>
                </p:nvSpPr>
                <p:spPr bwMode="auto">
                  <a:xfrm>
                    <a:off x="4105" y="3024"/>
                    <a:ext cx="71" cy="9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41" name="Arc 37"/>
                  <p:cNvSpPr>
                    <a:spLocks/>
                  </p:cNvSpPr>
                  <p:nvPr/>
                </p:nvSpPr>
                <p:spPr bwMode="auto">
                  <a:xfrm flipV="1">
                    <a:off x="4105" y="3118"/>
                    <a:ext cx="71" cy="9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nvGrpSpPr>
              <p:cNvPr id="149542" name="Group 38"/>
              <p:cNvGrpSpPr>
                <a:grpSpLocks/>
              </p:cNvGrpSpPr>
              <p:nvPr/>
            </p:nvGrpSpPr>
            <p:grpSpPr bwMode="auto">
              <a:xfrm>
                <a:off x="3504" y="3208"/>
                <a:ext cx="71" cy="198"/>
                <a:chOff x="2592" y="2477"/>
                <a:chExt cx="71" cy="198"/>
              </a:xfrm>
            </p:grpSpPr>
            <p:sp>
              <p:nvSpPr>
                <p:cNvPr id="149543" name="Line 39"/>
                <p:cNvSpPr>
                  <a:spLocks noChangeShapeType="1"/>
                </p:cNvSpPr>
                <p:nvPr/>
              </p:nvSpPr>
              <p:spPr bwMode="auto">
                <a:xfrm flipH="1">
                  <a:off x="2656" y="2481"/>
                  <a:ext cx="0" cy="19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49544" name="Group 40"/>
                <p:cNvGrpSpPr>
                  <a:grpSpLocks/>
                </p:cNvGrpSpPr>
                <p:nvPr/>
              </p:nvGrpSpPr>
              <p:grpSpPr bwMode="auto">
                <a:xfrm>
                  <a:off x="2592" y="2477"/>
                  <a:ext cx="71" cy="188"/>
                  <a:chOff x="1930" y="2477"/>
                  <a:chExt cx="71" cy="188"/>
                </a:xfrm>
              </p:grpSpPr>
              <p:sp>
                <p:nvSpPr>
                  <p:cNvPr id="149545" name="Arc 41"/>
                  <p:cNvSpPr>
                    <a:spLocks/>
                  </p:cNvSpPr>
                  <p:nvPr/>
                </p:nvSpPr>
                <p:spPr bwMode="auto">
                  <a:xfrm flipH="1">
                    <a:off x="1930" y="2477"/>
                    <a:ext cx="71" cy="9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46" name="Arc 42"/>
                  <p:cNvSpPr>
                    <a:spLocks/>
                  </p:cNvSpPr>
                  <p:nvPr/>
                </p:nvSpPr>
                <p:spPr bwMode="auto">
                  <a:xfrm flipH="1" flipV="1">
                    <a:off x="1930" y="2571"/>
                    <a:ext cx="71" cy="9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nvGrpSpPr>
              <p:cNvPr id="149547" name="Group 43"/>
              <p:cNvGrpSpPr>
                <a:grpSpLocks/>
              </p:cNvGrpSpPr>
              <p:nvPr/>
            </p:nvGrpSpPr>
            <p:grpSpPr bwMode="auto">
              <a:xfrm>
                <a:off x="3504" y="3408"/>
                <a:ext cx="71" cy="198"/>
                <a:chOff x="2592" y="2477"/>
                <a:chExt cx="71" cy="198"/>
              </a:xfrm>
            </p:grpSpPr>
            <p:sp>
              <p:nvSpPr>
                <p:cNvPr id="149548" name="Line 44"/>
                <p:cNvSpPr>
                  <a:spLocks noChangeShapeType="1"/>
                </p:cNvSpPr>
                <p:nvPr/>
              </p:nvSpPr>
              <p:spPr bwMode="auto">
                <a:xfrm flipH="1">
                  <a:off x="2656" y="2481"/>
                  <a:ext cx="0" cy="19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49549" name="Group 45"/>
                <p:cNvGrpSpPr>
                  <a:grpSpLocks/>
                </p:cNvGrpSpPr>
                <p:nvPr/>
              </p:nvGrpSpPr>
              <p:grpSpPr bwMode="auto">
                <a:xfrm>
                  <a:off x="2592" y="2477"/>
                  <a:ext cx="71" cy="188"/>
                  <a:chOff x="1930" y="2477"/>
                  <a:chExt cx="71" cy="188"/>
                </a:xfrm>
              </p:grpSpPr>
              <p:sp>
                <p:nvSpPr>
                  <p:cNvPr id="149550" name="Arc 46"/>
                  <p:cNvSpPr>
                    <a:spLocks/>
                  </p:cNvSpPr>
                  <p:nvPr/>
                </p:nvSpPr>
                <p:spPr bwMode="auto">
                  <a:xfrm flipH="1">
                    <a:off x="1930" y="2477"/>
                    <a:ext cx="71" cy="9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51" name="Arc 47"/>
                  <p:cNvSpPr>
                    <a:spLocks/>
                  </p:cNvSpPr>
                  <p:nvPr/>
                </p:nvSpPr>
                <p:spPr bwMode="auto">
                  <a:xfrm flipH="1" flipV="1">
                    <a:off x="1930" y="2571"/>
                    <a:ext cx="71" cy="9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grpSp>
      <p:graphicFrame>
        <p:nvGraphicFramePr>
          <p:cNvPr id="149552" name="Object 48"/>
          <p:cNvGraphicFramePr>
            <a:graphicFrameLocks noChangeAspect="1"/>
          </p:cNvGraphicFramePr>
          <p:nvPr/>
        </p:nvGraphicFramePr>
        <p:xfrm>
          <a:off x="3797301" y="3898900"/>
          <a:ext cx="1260475" cy="1295400"/>
        </p:xfrm>
        <a:graphic>
          <a:graphicData uri="http://schemas.openxmlformats.org/presentationml/2006/ole">
            <mc:AlternateContent xmlns:mc="http://schemas.openxmlformats.org/markup-compatibility/2006">
              <mc:Choice xmlns:v="urn:schemas-microsoft-com:vml" Requires="v">
                <p:oleObj spid="_x0000_s383197" name="位图图像" r:id="rId9" imgW="1991003" imgH="2048161" progId="Paint.Picture">
                  <p:embed/>
                </p:oleObj>
              </mc:Choice>
              <mc:Fallback>
                <p:oleObj name="位图图像" r:id="rId9" imgW="1991003" imgH="2048161" progId="Paint.Picture">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97301" y="3898900"/>
                        <a:ext cx="1260475" cy="129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9553" name="Group 49"/>
          <p:cNvGrpSpPr>
            <a:grpSpLocks/>
          </p:cNvGrpSpPr>
          <p:nvPr/>
        </p:nvGrpSpPr>
        <p:grpSpPr bwMode="auto">
          <a:xfrm>
            <a:off x="2667001" y="4064001"/>
            <a:ext cx="1852613" cy="955675"/>
            <a:chOff x="720" y="2560"/>
            <a:chExt cx="1167" cy="602"/>
          </a:xfrm>
        </p:grpSpPr>
        <p:sp>
          <p:nvSpPr>
            <p:cNvPr id="149554" name="Text Box 50"/>
            <p:cNvSpPr txBox="1">
              <a:spLocks noChangeArrowheads="1"/>
            </p:cNvSpPr>
            <p:nvPr/>
          </p:nvSpPr>
          <p:spPr bwMode="auto">
            <a:xfrm>
              <a:off x="720" y="2752"/>
              <a:ext cx="624" cy="2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1600">
                  <a:latin typeface="Times New Roman" panose="02020603050405020304" pitchFamily="18" charset="0"/>
                </a:rPr>
                <a:t>2</a:t>
              </a:r>
              <a:r>
                <a:rPr lang="en-US" altLang="zh-CN" sz="1600" i="1">
                  <a:latin typeface="Times New Roman" panose="02020603050405020304" pitchFamily="18" charset="0"/>
                </a:rPr>
                <a:t>L</a:t>
              </a:r>
              <a:r>
                <a:rPr lang="en-US" altLang="zh-CN" sz="1600">
                  <a:latin typeface="Times New Roman" panose="02020603050405020304" pitchFamily="18" charset="0"/>
                </a:rPr>
                <a:t> = 3</a:t>
              </a:r>
              <a:r>
                <a:rPr lang="en-US" altLang="zh-CN" sz="1600" i="1">
                  <a:latin typeface="Times New Roman" panose="02020603050405020304" pitchFamily="18" charset="0"/>
                  <a:sym typeface="Symbol" panose="05050102010706020507" pitchFamily="18" charset="2"/>
                </a:rPr>
                <a:t></a:t>
              </a:r>
              <a:r>
                <a:rPr lang="en-US" altLang="zh-CN" sz="1600" i="1">
                  <a:latin typeface="Times New Roman" panose="02020603050405020304" pitchFamily="18" charset="0"/>
                </a:rPr>
                <a:t>/2</a:t>
              </a:r>
              <a:endParaRPr lang="en-US" altLang="zh-CN" sz="1600">
                <a:latin typeface="Times New Roman" panose="02020603050405020304" pitchFamily="18" charset="0"/>
              </a:endParaRPr>
            </a:p>
          </p:txBody>
        </p:sp>
        <p:grpSp>
          <p:nvGrpSpPr>
            <p:cNvPr id="149555" name="Group 51"/>
            <p:cNvGrpSpPr>
              <a:grpSpLocks/>
            </p:cNvGrpSpPr>
            <p:nvPr/>
          </p:nvGrpSpPr>
          <p:grpSpPr bwMode="auto">
            <a:xfrm>
              <a:off x="1760" y="2560"/>
              <a:ext cx="127" cy="602"/>
              <a:chOff x="2088" y="3120"/>
              <a:chExt cx="127" cy="602"/>
            </a:xfrm>
          </p:grpSpPr>
          <p:grpSp>
            <p:nvGrpSpPr>
              <p:cNvPr id="149556" name="Group 52"/>
              <p:cNvGrpSpPr>
                <a:grpSpLocks/>
              </p:cNvGrpSpPr>
              <p:nvPr/>
            </p:nvGrpSpPr>
            <p:grpSpPr bwMode="auto">
              <a:xfrm>
                <a:off x="2144" y="3120"/>
                <a:ext cx="71" cy="194"/>
                <a:chOff x="4104" y="3020"/>
                <a:chExt cx="71" cy="194"/>
              </a:xfrm>
            </p:grpSpPr>
            <p:sp>
              <p:nvSpPr>
                <p:cNvPr id="149557" name="Line 53"/>
                <p:cNvSpPr>
                  <a:spLocks noChangeShapeType="1"/>
                </p:cNvSpPr>
                <p:nvPr/>
              </p:nvSpPr>
              <p:spPr bwMode="auto">
                <a:xfrm>
                  <a:off x="4108" y="3020"/>
                  <a:ext cx="0" cy="19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49558" name="Group 54"/>
                <p:cNvGrpSpPr>
                  <a:grpSpLocks/>
                </p:cNvGrpSpPr>
                <p:nvPr/>
              </p:nvGrpSpPr>
              <p:grpSpPr bwMode="auto">
                <a:xfrm>
                  <a:off x="4104" y="3024"/>
                  <a:ext cx="71" cy="188"/>
                  <a:chOff x="4105" y="3024"/>
                  <a:chExt cx="71" cy="188"/>
                </a:xfrm>
              </p:grpSpPr>
              <p:sp>
                <p:nvSpPr>
                  <p:cNvPr id="149559" name="Arc 55"/>
                  <p:cNvSpPr>
                    <a:spLocks/>
                  </p:cNvSpPr>
                  <p:nvPr/>
                </p:nvSpPr>
                <p:spPr bwMode="auto">
                  <a:xfrm>
                    <a:off x="4105" y="3024"/>
                    <a:ext cx="71" cy="9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60" name="Arc 56"/>
                  <p:cNvSpPr>
                    <a:spLocks/>
                  </p:cNvSpPr>
                  <p:nvPr/>
                </p:nvSpPr>
                <p:spPr bwMode="auto">
                  <a:xfrm flipV="1">
                    <a:off x="4105" y="3118"/>
                    <a:ext cx="71" cy="9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nvGrpSpPr>
              <p:cNvPr id="149561" name="Group 57"/>
              <p:cNvGrpSpPr>
                <a:grpSpLocks/>
              </p:cNvGrpSpPr>
              <p:nvPr/>
            </p:nvGrpSpPr>
            <p:grpSpPr bwMode="auto">
              <a:xfrm>
                <a:off x="2144" y="3528"/>
                <a:ext cx="71" cy="194"/>
                <a:chOff x="4104" y="3020"/>
                <a:chExt cx="71" cy="194"/>
              </a:xfrm>
            </p:grpSpPr>
            <p:sp>
              <p:nvSpPr>
                <p:cNvPr id="149562" name="Line 58"/>
                <p:cNvSpPr>
                  <a:spLocks noChangeShapeType="1"/>
                </p:cNvSpPr>
                <p:nvPr/>
              </p:nvSpPr>
              <p:spPr bwMode="auto">
                <a:xfrm>
                  <a:off x="4108" y="3020"/>
                  <a:ext cx="0" cy="19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49563" name="Group 59"/>
                <p:cNvGrpSpPr>
                  <a:grpSpLocks/>
                </p:cNvGrpSpPr>
                <p:nvPr/>
              </p:nvGrpSpPr>
              <p:grpSpPr bwMode="auto">
                <a:xfrm>
                  <a:off x="4104" y="3024"/>
                  <a:ext cx="71" cy="188"/>
                  <a:chOff x="4105" y="3024"/>
                  <a:chExt cx="71" cy="188"/>
                </a:xfrm>
              </p:grpSpPr>
              <p:sp>
                <p:nvSpPr>
                  <p:cNvPr id="149564" name="Arc 60"/>
                  <p:cNvSpPr>
                    <a:spLocks/>
                  </p:cNvSpPr>
                  <p:nvPr/>
                </p:nvSpPr>
                <p:spPr bwMode="auto">
                  <a:xfrm>
                    <a:off x="4105" y="3024"/>
                    <a:ext cx="71" cy="9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65" name="Arc 61"/>
                  <p:cNvSpPr>
                    <a:spLocks/>
                  </p:cNvSpPr>
                  <p:nvPr/>
                </p:nvSpPr>
                <p:spPr bwMode="auto">
                  <a:xfrm flipV="1">
                    <a:off x="4105" y="3118"/>
                    <a:ext cx="71" cy="9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nvGrpSpPr>
              <p:cNvPr id="149566" name="Group 62"/>
              <p:cNvGrpSpPr>
                <a:grpSpLocks/>
              </p:cNvGrpSpPr>
              <p:nvPr/>
            </p:nvGrpSpPr>
            <p:grpSpPr bwMode="auto">
              <a:xfrm>
                <a:off x="2088" y="3328"/>
                <a:ext cx="71" cy="198"/>
                <a:chOff x="2592" y="2477"/>
                <a:chExt cx="71" cy="198"/>
              </a:xfrm>
            </p:grpSpPr>
            <p:sp>
              <p:nvSpPr>
                <p:cNvPr id="149567" name="Line 63"/>
                <p:cNvSpPr>
                  <a:spLocks noChangeShapeType="1"/>
                </p:cNvSpPr>
                <p:nvPr/>
              </p:nvSpPr>
              <p:spPr bwMode="auto">
                <a:xfrm flipH="1">
                  <a:off x="2656" y="2481"/>
                  <a:ext cx="0" cy="19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49568" name="Group 64"/>
                <p:cNvGrpSpPr>
                  <a:grpSpLocks/>
                </p:cNvGrpSpPr>
                <p:nvPr/>
              </p:nvGrpSpPr>
              <p:grpSpPr bwMode="auto">
                <a:xfrm>
                  <a:off x="2592" y="2477"/>
                  <a:ext cx="71" cy="188"/>
                  <a:chOff x="1930" y="2477"/>
                  <a:chExt cx="71" cy="188"/>
                </a:xfrm>
              </p:grpSpPr>
              <p:sp>
                <p:nvSpPr>
                  <p:cNvPr id="149569" name="Arc 65"/>
                  <p:cNvSpPr>
                    <a:spLocks/>
                  </p:cNvSpPr>
                  <p:nvPr/>
                </p:nvSpPr>
                <p:spPr bwMode="auto">
                  <a:xfrm flipH="1">
                    <a:off x="1930" y="2477"/>
                    <a:ext cx="71" cy="9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70" name="Arc 66"/>
                  <p:cNvSpPr>
                    <a:spLocks/>
                  </p:cNvSpPr>
                  <p:nvPr/>
                </p:nvSpPr>
                <p:spPr bwMode="auto">
                  <a:xfrm flipH="1" flipV="1">
                    <a:off x="1930" y="2571"/>
                    <a:ext cx="71" cy="9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grpSp>
      <p:sp>
        <p:nvSpPr>
          <p:cNvPr id="149571" name="Text Box 67"/>
          <p:cNvSpPr txBox="1">
            <a:spLocks noChangeArrowheads="1"/>
          </p:cNvSpPr>
          <p:nvPr/>
        </p:nvSpPr>
        <p:spPr bwMode="auto">
          <a:xfrm>
            <a:off x="3044825" y="282576"/>
            <a:ext cx="609600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lnSpc>
                <a:spcPct val="150000"/>
              </a:lnSpc>
              <a:spcBef>
                <a:spcPct val="50000"/>
              </a:spcBef>
            </a:pPr>
            <a:r>
              <a:rPr kumimoji="1" lang="en-US" altLang="zh-CN" sz="2000">
                <a:solidFill>
                  <a:srgbClr val="FF0000"/>
                </a:solidFill>
                <a:latin typeface="Times New Roman" panose="02020603050405020304" pitchFamily="18" charset="0"/>
              </a:rPr>
              <a:t>Directivity patterns of several symmetrical antennas</a:t>
            </a:r>
            <a:r>
              <a:rPr kumimoji="1" lang="en-US" altLang="zh-CN" sz="2000">
                <a:solidFill>
                  <a:srgbClr val="FF0000"/>
                </a:solidFill>
                <a:latin typeface="楷体_GB2312" pitchFamily="49" charset="-122"/>
                <a:ea typeface="楷体_GB2312" pitchFamily="49" charset="-122"/>
              </a:rPr>
              <a:t> </a:t>
            </a:r>
          </a:p>
        </p:txBody>
      </p:sp>
      <p:graphicFrame>
        <p:nvGraphicFramePr>
          <p:cNvPr id="149572" name="Object 68"/>
          <p:cNvGraphicFramePr>
            <a:graphicFrameLocks noChangeAspect="1"/>
          </p:cNvGraphicFramePr>
          <p:nvPr/>
        </p:nvGraphicFramePr>
        <p:xfrm>
          <a:off x="3352801" y="2286000"/>
          <a:ext cx="2036763" cy="941388"/>
        </p:xfrm>
        <a:graphic>
          <a:graphicData uri="http://schemas.openxmlformats.org/presentationml/2006/ole">
            <mc:AlternateContent xmlns:mc="http://schemas.openxmlformats.org/markup-compatibility/2006">
              <mc:Choice xmlns:v="urn:schemas-microsoft-com:vml" Requires="v">
                <p:oleObj spid="_x0000_s383198" name="Equation" r:id="rId11" imgW="1307880" imgH="609480" progId="Equation.3">
                  <p:embed/>
                </p:oleObj>
              </mc:Choice>
              <mc:Fallback>
                <p:oleObj name="Equation" r:id="rId11" imgW="1307880" imgH="6094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52801" y="2286000"/>
                        <a:ext cx="2036763" cy="941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9573" name="Object 69"/>
          <p:cNvGraphicFramePr>
            <a:graphicFrameLocks noChangeAspect="1"/>
          </p:cNvGraphicFramePr>
          <p:nvPr/>
        </p:nvGraphicFramePr>
        <p:xfrm>
          <a:off x="6659564" y="2565400"/>
          <a:ext cx="2484437" cy="692150"/>
        </p:xfrm>
        <a:graphic>
          <a:graphicData uri="http://schemas.openxmlformats.org/presentationml/2006/ole">
            <mc:AlternateContent xmlns:mc="http://schemas.openxmlformats.org/markup-compatibility/2006">
              <mc:Choice xmlns:v="urn:schemas-microsoft-com:vml" Requires="v">
                <p:oleObj spid="_x0000_s383199" name="Equation" r:id="rId13" imgW="1422360" imgH="393480" progId="Equation.3">
                  <p:embed/>
                </p:oleObj>
              </mc:Choice>
              <mc:Fallback>
                <p:oleObj name="Equation" r:id="rId13" imgW="1422360" imgH="39348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59564" y="2565400"/>
                        <a:ext cx="2484437" cy="692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9574" name="Object 70"/>
          <p:cNvGraphicFramePr>
            <a:graphicFrameLocks noChangeAspect="1"/>
          </p:cNvGraphicFramePr>
          <p:nvPr/>
        </p:nvGraphicFramePr>
        <p:xfrm>
          <a:off x="3351214" y="5334000"/>
          <a:ext cx="2135187" cy="941388"/>
        </p:xfrm>
        <a:graphic>
          <a:graphicData uri="http://schemas.openxmlformats.org/presentationml/2006/ole">
            <mc:AlternateContent xmlns:mc="http://schemas.openxmlformats.org/markup-compatibility/2006">
              <mc:Choice xmlns:v="urn:schemas-microsoft-com:vml" Requires="v">
                <p:oleObj spid="_x0000_s383200" name="Equation" r:id="rId15" imgW="1371600" imgH="609480" progId="Equation.3">
                  <p:embed/>
                </p:oleObj>
              </mc:Choice>
              <mc:Fallback>
                <p:oleObj name="Equation" r:id="rId15" imgW="1371600" imgH="60948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51214" y="5334000"/>
                        <a:ext cx="2135187" cy="941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9575" name="Object 71"/>
          <p:cNvGraphicFramePr>
            <a:graphicFrameLocks noChangeAspect="1"/>
          </p:cNvGraphicFramePr>
          <p:nvPr/>
        </p:nvGraphicFramePr>
        <p:xfrm>
          <a:off x="6629401" y="5665788"/>
          <a:ext cx="2314575" cy="608012"/>
        </p:xfrm>
        <a:graphic>
          <a:graphicData uri="http://schemas.openxmlformats.org/presentationml/2006/ole">
            <mc:AlternateContent xmlns:mc="http://schemas.openxmlformats.org/markup-compatibility/2006">
              <mc:Choice xmlns:v="urn:schemas-microsoft-com:vml" Requires="v">
                <p:oleObj spid="_x0000_s383201" name="Equation" r:id="rId17" imgW="1485720" imgH="393480" progId="Equation.3">
                  <p:embed/>
                </p:oleObj>
              </mc:Choice>
              <mc:Fallback>
                <p:oleObj name="Equation" r:id="rId17" imgW="1485720" imgH="39348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629401" y="5665788"/>
                        <a:ext cx="2314575" cy="608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49576" name="Group 72"/>
          <p:cNvGrpSpPr>
            <a:grpSpLocks/>
          </p:cNvGrpSpPr>
          <p:nvPr/>
        </p:nvGrpSpPr>
        <p:grpSpPr bwMode="auto">
          <a:xfrm>
            <a:off x="2133600" y="1219200"/>
            <a:ext cx="7924800" cy="5181600"/>
            <a:chOff x="384" y="768"/>
            <a:chExt cx="4992" cy="3264"/>
          </a:xfrm>
        </p:grpSpPr>
        <p:sp>
          <p:nvSpPr>
            <p:cNvPr id="149577" name="Line 73"/>
            <p:cNvSpPr>
              <a:spLocks noChangeShapeType="1"/>
            </p:cNvSpPr>
            <p:nvPr/>
          </p:nvSpPr>
          <p:spPr bwMode="auto">
            <a:xfrm>
              <a:off x="384" y="2208"/>
              <a:ext cx="4992" cy="0"/>
            </a:xfrm>
            <a:prstGeom prst="line">
              <a:avLst/>
            </a:prstGeom>
            <a:noFill/>
            <a:ln w="28575">
              <a:solidFill>
                <a:srgbClr val="FF0000"/>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149578" name="Line 74"/>
            <p:cNvSpPr>
              <a:spLocks noChangeShapeType="1"/>
            </p:cNvSpPr>
            <p:nvPr/>
          </p:nvSpPr>
          <p:spPr bwMode="auto">
            <a:xfrm>
              <a:off x="2784" y="768"/>
              <a:ext cx="0" cy="3264"/>
            </a:xfrm>
            <a:prstGeom prst="line">
              <a:avLst/>
            </a:prstGeom>
            <a:noFill/>
            <a:ln w="28575">
              <a:solidFill>
                <a:srgbClr val="FF0000"/>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grpSp>
      <p:grpSp>
        <p:nvGrpSpPr>
          <p:cNvPr id="149579" name="Group 75"/>
          <p:cNvGrpSpPr>
            <a:grpSpLocks/>
          </p:cNvGrpSpPr>
          <p:nvPr/>
        </p:nvGrpSpPr>
        <p:grpSpPr bwMode="auto">
          <a:xfrm>
            <a:off x="3543300" y="850900"/>
            <a:ext cx="1752600" cy="889000"/>
            <a:chOff x="1272" y="536"/>
            <a:chExt cx="1104" cy="560"/>
          </a:xfrm>
        </p:grpSpPr>
        <p:grpSp>
          <p:nvGrpSpPr>
            <p:cNvPr id="149580" name="Group 76"/>
            <p:cNvGrpSpPr>
              <a:grpSpLocks/>
            </p:cNvGrpSpPr>
            <p:nvPr/>
          </p:nvGrpSpPr>
          <p:grpSpPr bwMode="auto">
            <a:xfrm>
              <a:off x="1824" y="536"/>
              <a:ext cx="392" cy="552"/>
              <a:chOff x="1816" y="552"/>
              <a:chExt cx="392" cy="552"/>
            </a:xfrm>
          </p:grpSpPr>
          <p:sp>
            <p:nvSpPr>
              <p:cNvPr id="149581" name="Line 77"/>
              <p:cNvSpPr>
                <a:spLocks noChangeShapeType="1"/>
              </p:cNvSpPr>
              <p:nvPr/>
            </p:nvSpPr>
            <p:spPr bwMode="auto">
              <a:xfrm>
                <a:off x="1816" y="624"/>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149582" name="Line 78"/>
              <p:cNvSpPr>
                <a:spLocks noChangeShapeType="1"/>
              </p:cNvSpPr>
              <p:nvPr/>
            </p:nvSpPr>
            <p:spPr bwMode="auto">
              <a:xfrm flipV="1">
                <a:off x="1824" y="720"/>
                <a:ext cx="384"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149583" name="Freeform 79"/>
              <p:cNvSpPr>
                <a:spLocks/>
              </p:cNvSpPr>
              <p:nvPr/>
            </p:nvSpPr>
            <p:spPr bwMode="auto">
              <a:xfrm>
                <a:off x="1824" y="768"/>
                <a:ext cx="240" cy="233"/>
              </a:xfrm>
              <a:custGeom>
                <a:avLst/>
                <a:gdLst>
                  <a:gd name="T0" fmla="*/ 0 w 192"/>
                  <a:gd name="T1" fmla="*/ 8 h 56"/>
                  <a:gd name="T2" fmla="*/ 96 w 192"/>
                  <a:gd name="T3" fmla="*/ 8 h 56"/>
                  <a:gd name="T4" fmla="*/ 192 w 192"/>
                  <a:gd name="T5" fmla="*/ 56 h 56"/>
                </a:gdLst>
                <a:ahLst/>
                <a:cxnLst>
                  <a:cxn ang="0">
                    <a:pos x="T0" y="T1"/>
                  </a:cxn>
                  <a:cxn ang="0">
                    <a:pos x="T2" y="T3"/>
                  </a:cxn>
                  <a:cxn ang="0">
                    <a:pos x="T4" y="T5"/>
                  </a:cxn>
                </a:cxnLst>
                <a:rect l="0" t="0" r="r" b="b"/>
                <a:pathLst>
                  <a:path w="192" h="56">
                    <a:moveTo>
                      <a:pt x="0" y="8"/>
                    </a:moveTo>
                    <a:cubicBezTo>
                      <a:pt x="32" y="4"/>
                      <a:pt x="64" y="0"/>
                      <a:pt x="96" y="8"/>
                    </a:cubicBezTo>
                    <a:cubicBezTo>
                      <a:pt x="128" y="16"/>
                      <a:pt x="176" y="48"/>
                      <a:pt x="192" y="56"/>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149584" name="Text Box 80"/>
              <p:cNvSpPr txBox="1">
                <a:spLocks noChangeArrowheads="1"/>
              </p:cNvSpPr>
              <p:nvPr/>
            </p:nvSpPr>
            <p:spPr bwMode="auto">
              <a:xfrm>
                <a:off x="1872" y="552"/>
                <a:ext cx="240"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zh-CN" altLang="en-US" sz="1600" i="1">
                    <a:latin typeface="楷体_GB2312" pitchFamily="49" charset="-122"/>
                    <a:ea typeface="楷体_GB2312" pitchFamily="49" charset="-122"/>
                    <a:sym typeface="Symbol" panose="05050102010706020507" pitchFamily="18" charset="2"/>
                  </a:rPr>
                  <a:t></a:t>
                </a:r>
                <a:endParaRPr kumimoji="1" lang="zh-CN" altLang="en-US" sz="1600" i="1">
                  <a:latin typeface="楷体_GB2312" pitchFamily="49" charset="-122"/>
                  <a:ea typeface="楷体_GB2312" pitchFamily="49" charset="-122"/>
                </a:endParaRPr>
              </a:p>
            </p:txBody>
          </p:sp>
        </p:grpSp>
        <p:sp>
          <p:nvSpPr>
            <p:cNvPr id="149585" name="Line 81"/>
            <p:cNvSpPr>
              <a:spLocks noChangeShapeType="1"/>
            </p:cNvSpPr>
            <p:nvPr/>
          </p:nvSpPr>
          <p:spPr bwMode="auto">
            <a:xfrm>
              <a:off x="1272" y="1096"/>
              <a:ext cx="110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grpSp>
      <p:sp>
        <p:nvSpPr>
          <p:cNvPr id="149586" name="Text Box 82"/>
          <p:cNvSpPr txBox="1">
            <a:spLocks noChangeArrowheads="1"/>
          </p:cNvSpPr>
          <p:nvPr/>
        </p:nvSpPr>
        <p:spPr bwMode="auto">
          <a:xfrm>
            <a:off x="2362200" y="838201"/>
            <a:ext cx="14478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pPr>
            <a:r>
              <a:rPr kumimoji="1" lang="en-US" altLang="zh-CN" sz="2000">
                <a:solidFill>
                  <a:srgbClr val="3333FF"/>
                </a:solidFill>
                <a:latin typeface="Times New Roman" panose="02020603050405020304" pitchFamily="18" charset="0"/>
                <a:ea typeface="楷体_GB2312" pitchFamily="49" charset="-122"/>
              </a:rPr>
              <a:t>Half-wave</a:t>
            </a:r>
          </a:p>
          <a:p>
            <a:pPr algn="just">
              <a:lnSpc>
                <a:spcPct val="125000"/>
              </a:lnSpc>
            </a:pPr>
            <a:r>
              <a:rPr kumimoji="1" lang="en-US" altLang="zh-CN" sz="2000">
                <a:solidFill>
                  <a:srgbClr val="3333FF"/>
                </a:solidFill>
                <a:latin typeface="Times New Roman" panose="02020603050405020304" pitchFamily="18" charset="0"/>
                <a:ea typeface="楷体_GB2312" pitchFamily="49" charset="-122"/>
              </a:rPr>
              <a:t>Dipole</a:t>
            </a:r>
          </a:p>
        </p:txBody>
      </p:sp>
      <p:sp>
        <p:nvSpPr>
          <p:cNvPr id="149587" name="Text Box 83"/>
          <p:cNvSpPr txBox="1">
            <a:spLocks noChangeArrowheads="1"/>
          </p:cNvSpPr>
          <p:nvPr/>
        </p:nvSpPr>
        <p:spPr bwMode="auto">
          <a:xfrm>
            <a:off x="8510588" y="815976"/>
            <a:ext cx="1395412"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pPr>
            <a:r>
              <a:rPr kumimoji="1" lang="en-US" altLang="zh-CN" sz="2000">
                <a:solidFill>
                  <a:srgbClr val="3333FF"/>
                </a:solidFill>
                <a:latin typeface="Times New Roman" panose="02020603050405020304" pitchFamily="18" charset="0"/>
                <a:ea typeface="楷体_GB2312" pitchFamily="49" charset="-122"/>
              </a:rPr>
              <a:t>Full-wave</a:t>
            </a:r>
          </a:p>
          <a:p>
            <a:pPr algn="just">
              <a:lnSpc>
                <a:spcPct val="125000"/>
              </a:lnSpc>
            </a:pPr>
            <a:r>
              <a:rPr kumimoji="1" lang="en-US" altLang="zh-CN" sz="2000">
                <a:solidFill>
                  <a:srgbClr val="3333FF"/>
                </a:solidFill>
                <a:latin typeface="Times New Roman" panose="02020603050405020304" pitchFamily="18" charset="0"/>
                <a:ea typeface="楷体_GB2312" pitchFamily="49" charset="-122"/>
              </a:rPr>
              <a:t>Dipole</a:t>
            </a:r>
          </a:p>
        </p:txBody>
      </p:sp>
      <p:sp>
        <p:nvSpPr>
          <p:cNvPr id="149588" name="AutoShape 84">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49589" name="AutoShape 85">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Tree>
    <p:extLst>
      <p:ext uri="{BB962C8B-B14F-4D97-AF65-F5344CB8AC3E}">
        <p14:creationId xmlns:p14="http://schemas.microsoft.com/office/powerpoint/2010/main" val="13754935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49571"/>
                                        </p:tgtEl>
                                        <p:attrNameLst>
                                          <p:attrName>style.visibility</p:attrName>
                                        </p:attrNameLst>
                                      </p:cBhvr>
                                      <p:to>
                                        <p:strVal val="visible"/>
                                      </p:to>
                                    </p:set>
                                    <p:anim calcmode="lin" valueType="num">
                                      <p:cBhvr additive="base">
                                        <p:cTn id="7" dur="500" fill="hold"/>
                                        <p:tgtEl>
                                          <p:spTgt spid="149571"/>
                                        </p:tgtEl>
                                        <p:attrNameLst>
                                          <p:attrName>ppt_x</p:attrName>
                                        </p:attrNameLst>
                                      </p:cBhvr>
                                      <p:tavLst>
                                        <p:tav tm="0">
                                          <p:val>
                                            <p:strVal val="#ppt_x"/>
                                          </p:val>
                                        </p:tav>
                                        <p:tav tm="100000">
                                          <p:val>
                                            <p:strVal val="#ppt_x"/>
                                          </p:val>
                                        </p:tav>
                                      </p:tavLst>
                                    </p:anim>
                                    <p:anim calcmode="lin" valueType="num">
                                      <p:cBhvr additive="base">
                                        <p:cTn id="8" dur="500" fill="hold"/>
                                        <p:tgtEl>
                                          <p:spTgt spid="149571"/>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499"/>
                                          </p:stCondLst>
                                        </p:cTn>
                                        <p:tgtEl>
                                          <p:spTgt spid="14957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14950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499"/>
                                          </p:stCondLst>
                                        </p:cTn>
                                        <p:tgtEl>
                                          <p:spTgt spid="14957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499"/>
                                          </p:stCondLst>
                                        </p:cTn>
                                        <p:tgtEl>
                                          <p:spTgt spid="149579"/>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499"/>
                                          </p:stCondLst>
                                        </p:cTn>
                                        <p:tgtEl>
                                          <p:spTgt spid="149506"/>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149586"/>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499"/>
                                          </p:stCondLst>
                                        </p:cTn>
                                        <p:tgtEl>
                                          <p:spTgt spid="149515"/>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499"/>
                                          </p:stCondLst>
                                        </p:cTn>
                                        <p:tgtEl>
                                          <p:spTgt spid="149573"/>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499"/>
                                          </p:stCondLst>
                                        </p:cTn>
                                        <p:tgtEl>
                                          <p:spTgt spid="149514"/>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499"/>
                                          </p:stCondLst>
                                        </p:cTn>
                                        <p:tgtEl>
                                          <p:spTgt spid="149587"/>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499"/>
                                          </p:stCondLst>
                                        </p:cTn>
                                        <p:tgtEl>
                                          <p:spTgt spid="149553"/>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499"/>
                                          </p:stCondLst>
                                        </p:cTn>
                                        <p:tgtEl>
                                          <p:spTgt spid="149574"/>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nodeType="clickEffect">
                                  <p:stCondLst>
                                    <p:cond delay="0"/>
                                  </p:stCondLst>
                                  <p:childTnLst>
                                    <p:set>
                                      <p:cBhvr>
                                        <p:cTn id="60" dur="1" fill="hold">
                                          <p:stCondLst>
                                            <p:cond delay="499"/>
                                          </p:stCondLst>
                                        </p:cTn>
                                        <p:tgtEl>
                                          <p:spTgt spid="149552"/>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nodeType="clickEffect">
                                  <p:stCondLst>
                                    <p:cond delay="0"/>
                                  </p:stCondLst>
                                  <p:childTnLst>
                                    <p:set>
                                      <p:cBhvr>
                                        <p:cTn id="64" dur="1" fill="hold">
                                          <p:stCondLst>
                                            <p:cond delay="499"/>
                                          </p:stCondLst>
                                        </p:cTn>
                                        <p:tgtEl>
                                          <p:spTgt spid="149529"/>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nodeType="clickEffect">
                                  <p:stCondLst>
                                    <p:cond delay="0"/>
                                  </p:stCondLst>
                                  <p:childTnLst>
                                    <p:set>
                                      <p:cBhvr>
                                        <p:cTn id="68" dur="1" fill="hold">
                                          <p:stCondLst>
                                            <p:cond delay="499"/>
                                          </p:stCondLst>
                                        </p:cTn>
                                        <p:tgtEl>
                                          <p:spTgt spid="149575"/>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nodeType="clickEffect">
                                  <p:stCondLst>
                                    <p:cond delay="0"/>
                                  </p:stCondLst>
                                  <p:childTnLst>
                                    <p:set>
                                      <p:cBhvr>
                                        <p:cTn id="72" dur="1" fill="hold">
                                          <p:stCondLst>
                                            <p:cond delay="499"/>
                                          </p:stCondLst>
                                        </p:cTn>
                                        <p:tgtEl>
                                          <p:spTgt spid="1495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71" grpId="0" autoUpdateAnimBg="0"/>
      <p:bldP spid="149586" grpId="0" autoUpdateAnimBg="0"/>
      <p:bldP spid="149587"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ext Box 2"/>
          <p:cNvSpPr txBox="1">
            <a:spLocks noChangeArrowheads="1"/>
          </p:cNvSpPr>
          <p:nvPr/>
        </p:nvSpPr>
        <p:spPr bwMode="auto">
          <a:xfrm>
            <a:off x="2438400" y="365126"/>
            <a:ext cx="7239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FF0000"/>
                </a:solidFill>
                <a:latin typeface="楷体_GB2312" pitchFamily="49" charset="-122"/>
                <a:ea typeface="楷体_GB2312" pitchFamily="49" charset="-122"/>
              </a:rPr>
              <a:t>    </a:t>
            </a:r>
            <a:r>
              <a:rPr kumimoji="1" lang="en-US" altLang="zh-CN" sz="2000">
                <a:solidFill>
                  <a:srgbClr val="FF0000"/>
                </a:solidFill>
                <a:latin typeface="Times New Roman" panose="02020603050405020304" pitchFamily="18" charset="0"/>
              </a:rPr>
              <a:t>Example.</a:t>
            </a:r>
            <a:r>
              <a:rPr kumimoji="1" lang="en-US" altLang="zh-CN" sz="2000">
                <a:solidFill>
                  <a:srgbClr val="000000"/>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Obtain the radiation resistance and the directivity coefficient for the </a:t>
            </a:r>
            <a:r>
              <a:rPr kumimoji="1" lang="en-US" altLang="zh-CN" sz="2000">
                <a:solidFill>
                  <a:srgbClr val="FF0000"/>
                </a:solidFill>
                <a:latin typeface="Times New Roman" panose="02020603050405020304" pitchFamily="18" charset="0"/>
              </a:rPr>
              <a:t>half-wave</a:t>
            </a:r>
            <a:r>
              <a:rPr kumimoji="1" lang="en-US" altLang="zh-CN" sz="2000">
                <a:solidFill>
                  <a:srgbClr val="3333FF"/>
                </a:solidFill>
                <a:latin typeface="Times New Roman" panose="02020603050405020304" pitchFamily="18" charset="0"/>
              </a:rPr>
              <a:t> dipole.</a:t>
            </a:r>
            <a:r>
              <a:rPr kumimoji="1" lang="en-US" altLang="zh-CN" sz="2000">
                <a:solidFill>
                  <a:srgbClr val="3333FF"/>
                </a:solidFill>
                <a:latin typeface="楷体_GB2312" pitchFamily="49" charset="-122"/>
                <a:ea typeface="楷体_GB2312" pitchFamily="49" charset="-122"/>
              </a:rPr>
              <a:t> </a:t>
            </a:r>
          </a:p>
        </p:txBody>
      </p:sp>
      <p:sp>
        <p:nvSpPr>
          <p:cNvPr id="150531" name="Text Box 3"/>
          <p:cNvSpPr txBox="1">
            <a:spLocks noChangeArrowheads="1"/>
          </p:cNvSpPr>
          <p:nvPr/>
        </p:nvSpPr>
        <p:spPr bwMode="auto">
          <a:xfrm>
            <a:off x="2438400" y="1295401"/>
            <a:ext cx="73152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FF0000"/>
                </a:solidFill>
                <a:latin typeface="Times New Roman" panose="02020603050405020304" pitchFamily="18" charset="0"/>
                <a:ea typeface="黑体" panose="02010609060101010101" pitchFamily="49" charset="-122"/>
              </a:rPr>
              <a:t>        </a:t>
            </a:r>
            <a:r>
              <a:rPr kumimoji="1" lang="en-US" altLang="zh-CN" sz="2000">
                <a:solidFill>
                  <a:srgbClr val="FF0000"/>
                </a:solidFill>
                <a:latin typeface="Times New Roman" panose="02020603050405020304" pitchFamily="18" charset="0"/>
                <a:ea typeface="黑体" panose="02010609060101010101" pitchFamily="49" charset="-122"/>
              </a:rPr>
              <a:t>Solution:</a:t>
            </a:r>
            <a:r>
              <a:rPr kumimoji="1" lang="en-US" altLang="zh-CN" sz="2000">
                <a:solidFill>
                  <a:srgbClr val="3333FF"/>
                </a:solidFill>
                <a:latin typeface="Times New Roman" panose="02020603050405020304" pitchFamily="18" charset="0"/>
                <a:ea typeface="黑体" panose="02010609060101010101" pitchFamily="49" charset="-122"/>
              </a:rPr>
              <a:t> We know the far electric field of a half-wave dipole in free space as</a:t>
            </a:r>
            <a:r>
              <a:rPr kumimoji="1" lang="en-US" altLang="zh-CN" sz="2000">
                <a:solidFill>
                  <a:srgbClr val="3333FF"/>
                </a:solidFill>
                <a:latin typeface="楷体_GB2312" pitchFamily="49" charset="-122"/>
                <a:ea typeface="楷体_GB2312" pitchFamily="49" charset="-122"/>
              </a:rPr>
              <a:t> </a:t>
            </a:r>
          </a:p>
        </p:txBody>
      </p:sp>
      <p:grpSp>
        <p:nvGrpSpPr>
          <p:cNvPr id="150532" name="Group 4"/>
          <p:cNvGrpSpPr>
            <a:grpSpLocks/>
          </p:cNvGrpSpPr>
          <p:nvPr/>
        </p:nvGrpSpPr>
        <p:grpSpPr bwMode="auto">
          <a:xfrm>
            <a:off x="4267200" y="3400426"/>
            <a:ext cx="4038600" cy="1019175"/>
            <a:chOff x="1536" y="2382"/>
            <a:chExt cx="2475" cy="567"/>
          </a:xfrm>
        </p:grpSpPr>
        <p:graphicFrame>
          <p:nvGraphicFramePr>
            <p:cNvPr id="150533" name="Object 5"/>
            <p:cNvGraphicFramePr>
              <a:graphicFrameLocks noChangeAspect="1"/>
            </p:cNvGraphicFramePr>
            <p:nvPr/>
          </p:nvGraphicFramePr>
          <p:xfrm>
            <a:off x="1536" y="2544"/>
            <a:ext cx="879" cy="405"/>
          </p:xfrm>
          <a:graphic>
            <a:graphicData uri="http://schemas.openxmlformats.org/presentationml/2006/ole">
              <mc:AlternateContent xmlns:mc="http://schemas.openxmlformats.org/markup-compatibility/2006">
                <mc:Choice xmlns:v="urn:schemas-microsoft-com:vml" Requires="v">
                  <p:oleObj spid="_x0000_s384147" name="Equation" r:id="rId3" imgW="990360" imgH="457200" progId="Equation.3">
                    <p:embed/>
                  </p:oleObj>
                </mc:Choice>
                <mc:Fallback>
                  <p:oleObj name="Equation" r:id="rId3" imgW="99036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6" y="2544"/>
                          <a:ext cx="879" cy="4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0534" name="Object 6"/>
            <p:cNvGraphicFramePr>
              <a:graphicFrameLocks noChangeAspect="1"/>
            </p:cNvGraphicFramePr>
            <p:nvPr/>
          </p:nvGraphicFramePr>
          <p:xfrm>
            <a:off x="2435" y="2382"/>
            <a:ext cx="1576" cy="538"/>
          </p:xfrm>
          <a:graphic>
            <a:graphicData uri="http://schemas.openxmlformats.org/presentationml/2006/ole">
              <mc:AlternateContent xmlns:mc="http://schemas.openxmlformats.org/markup-compatibility/2006">
                <mc:Choice xmlns:v="urn:schemas-microsoft-com:vml" Requires="v">
                  <p:oleObj spid="_x0000_s384148" name="Equation" r:id="rId5" imgW="1777680" imgH="609480" progId="Equation.3">
                    <p:embed/>
                  </p:oleObj>
                </mc:Choice>
                <mc:Fallback>
                  <p:oleObj name="Equation" r:id="rId5" imgW="1777680" imgH="609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5" y="2382"/>
                          <a:ext cx="1576" cy="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50535" name="Group 7"/>
          <p:cNvGrpSpPr>
            <a:grpSpLocks/>
          </p:cNvGrpSpPr>
          <p:nvPr/>
        </p:nvGrpSpPr>
        <p:grpSpPr bwMode="auto">
          <a:xfrm>
            <a:off x="2362200" y="4457700"/>
            <a:ext cx="7315200" cy="876300"/>
            <a:chOff x="528" y="2578"/>
            <a:chExt cx="4608" cy="552"/>
          </a:xfrm>
        </p:grpSpPr>
        <p:sp>
          <p:nvSpPr>
            <p:cNvPr id="150536" name="Text Box 8"/>
            <p:cNvSpPr txBox="1">
              <a:spLocks noChangeArrowheads="1"/>
            </p:cNvSpPr>
            <p:nvPr/>
          </p:nvSpPr>
          <p:spPr bwMode="auto">
            <a:xfrm>
              <a:off x="528" y="2592"/>
              <a:ext cx="4608" cy="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From the definition of the radiation resistance               , it can be written as</a:t>
              </a:r>
              <a:r>
                <a:rPr kumimoji="1" lang="en-US" altLang="zh-CN" sz="2000">
                  <a:solidFill>
                    <a:srgbClr val="3333FF"/>
                  </a:solidFill>
                  <a:latin typeface="楷体_GB2312" pitchFamily="49" charset="-122"/>
                  <a:ea typeface="楷体_GB2312" pitchFamily="49" charset="-122"/>
                </a:rPr>
                <a:t> </a:t>
              </a:r>
            </a:p>
          </p:txBody>
        </p:sp>
        <p:graphicFrame>
          <p:nvGraphicFramePr>
            <p:cNvPr id="150537" name="Object 9"/>
            <p:cNvGraphicFramePr>
              <a:graphicFrameLocks noChangeAspect="1"/>
            </p:cNvGraphicFramePr>
            <p:nvPr/>
          </p:nvGraphicFramePr>
          <p:xfrm>
            <a:off x="4001" y="2578"/>
            <a:ext cx="656" cy="427"/>
          </p:xfrm>
          <a:graphic>
            <a:graphicData uri="http://schemas.openxmlformats.org/presentationml/2006/ole">
              <mc:AlternateContent xmlns:mc="http://schemas.openxmlformats.org/markup-compatibility/2006">
                <mc:Choice xmlns:v="urn:schemas-microsoft-com:vml" Requires="v">
                  <p:oleObj spid="_x0000_s384149" name="Equation" r:id="rId7" imgW="520560" imgH="431640" progId="Equation.3">
                    <p:embed/>
                  </p:oleObj>
                </mc:Choice>
                <mc:Fallback>
                  <p:oleObj name="Equation" r:id="rId7" imgW="520560" imgH="431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1" y="2578"/>
                          <a:ext cx="656" cy="4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50538" name="Object 10"/>
          <p:cNvGraphicFramePr>
            <a:graphicFrameLocks noChangeAspect="1"/>
          </p:cNvGraphicFramePr>
          <p:nvPr/>
        </p:nvGraphicFramePr>
        <p:xfrm>
          <a:off x="4287838" y="5153026"/>
          <a:ext cx="3581400" cy="942975"/>
        </p:xfrm>
        <a:graphic>
          <a:graphicData uri="http://schemas.openxmlformats.org/presentationml/2006/ole">
            <mc:AlternateContent xmlns:mc="http://schemas.openxmlformats.org/markup-compatibility/2006">
              <mc:Choice xmlns:v="urn:schemas-microsoft-com:vml" Requires="v">
                <p:oleObj spid="_x0000_s384150" name="Equation" r:id="rId9" imgW="2298600" imgH="609480" progId="Equation.3">
                  <p:embed/>
                </p:oleObj>
              </mc:Choice>
              <mc:Fallback>
                <p:oleObj name="Equation" r:id="rId9" imgW="2298600" imgH="6094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87838" y="5153026"/>
                        <a:ext cx="3581400" cy="942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0539" name="Object 11"/>
          <p:cNvGraphicFramePr>
            <a:graphicFrameLocks noChangeAspect="1"/>
          </p:cNvGraphicFramePr>
          <p:nvPr/>
        </p:nvGraphicFramePr>
        <p:xfrm>
          <a:off x="4876800" y="1981200"/>
          <a:ext cx="2971800" cy="990600"/>
        </p:xfrm>
        <a:graphic>
          <a:graphicData uri="http://schemas.openxmlformats.org/presentationml/2006/ole">
            <mc:AlternateContent xmlns:mc="http://schemas.openxmlformats.org/markup-compatibility/2006">
              <mc:Choice xmlns:v="urn:schemas-microsoft-com:vml" Requires="v">
                <p:oleObj spid="_x0000_s384151" r:id="rId11" imgW="1828800" imgH="609600" progId="Equation.3">
                  <p:embed/>
                </p:oleObj>
              </mc:Choice>
              <mc:Fallback>
                <p:oleObj r:id="rId11" imgW="1828800" imgH="609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76800" y="1981200"/>
                        <a:ext cx="2971800"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0540" name="Text Box 12"/>
          <p:cNvSpPr txBox="1">
            <a:spLocks noChangeArrowheads="1"/>
          </p:cNvSpPr>
          <p:nvPr/>
        </p:nvSpPr>
        <p:spPr bwMode="auto">
          <a:xfrm>
            <a:off x="2395538" y="2992439"/>
            <a:ext cx="3200400"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50000"/>
              </a:spcBef>
            </a:pPr>
            <a:r>
              <a:rPr kumimoji="1" lang="en-US" altLang="zh-CN" sz="2000">
                <a:solidFill>
                  <a:srgbClr val="3333FF"/>
                </a:solidFill>
                <a:latin typeface="Times New Roman" panose="02020603050405020304" pitchFamily="18" charset="0"/>
              </a:rPr>
              <a:t>And the radiated power is</a:t>
            </a:r>
          </a:p>
        </p:txBody>
      </p:sp>
      <p:sp>
        <p:nvSpPr>
          <p:cNvPr id="150541" name="AutoShape 13">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50542" name="AutoShape 14">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5" name="文本框 14"/>
          <p:cNvSpPr txBox="1"/>
          <p:nvPr/>
        </p:nvSpPr>
        <p:spPr>
          <a:xfrm>
            <a:off x="83130" y="733426"/>
            <a:ext cx="1655764" cy="461665"/>
          </a:xfrm>
          <a:prstGeom prst="rect">
            <a:avLst/>
          </a:prstGeom>
          <a:noFill/>
        </p:spPr>
        <p:txBody>
          <a:bodyPr wrap="square" rtlCol="0">
            <a:spAutoFit/>
          </a:bodyPr>
          <a:lstStyle/>
          <a:p>
            <a:r>
              <a:rPr lang="en-US" altLang="zh-CN" sz="2400" b="1" i="1" dirty="0" smtClean="0">
                <a:solidFill>
                  <a:schemeClr val="bg1"/>
                </a:solidFill>
              </a:rPr>
              <a:t>Example</a:t>
            </a:r>
            <a:endParaRPr lang="zh-CN" altLang="en-US" sz="2400" b="1" i="1" dirty="0">
              <a:solidFill>
                <a:schemeClr val="bg1"/>
              </a:solidFill>
            </a:endParaRPr>
          </a:p>
        </p:txBody>
      </p:sp>
    </p:spTree>
    <p:extLst>
      <p:ext uri="{BB962C8B-B14F-4D97-AF65-F5344CB8AC3E}">
        <p14:creationId xmlns:p14="http://schemas.microsoft.com/office/powerpoint/2010/main" val="29221289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50530"/>
                                        </p:tgtEl>
                                        <p:attrNameLst>
                                          <p:attrName>style.visibility</p:attrName>
                                        </p:attrNameLst>
                                      </p:cBhvr>
                                      <p:to>
                                        <p:strVal val="visible"/>
                                      </p:to>
                                    </p:set>
                                    <p:anim calcmode="lin" valueType="num">
                                      <p:cBhvr additive="base">
                                        <p:cTn id="7" dur="500" fill="hold"/>
                                        <p:tgtEl>
                                          <p:spTgt spid="150530"/>
                                        </p:tgtEl>
                                        <p:attrNameLst>
                                          <p:attrName>ppt_x</p:attrName>
                                        </p:attrNameLst>
                                      </p:cBhvr>
                                      <p:tavLst>
                                        <p:tav tm="0">
                                          <p:val>
                                            <p:strVal val="#ppt_x"/>
                                          </p:val>
                                        </p:tav>
                                        <p:tav tm="100000">
                                          <p:val>
                                            <p:strVal val="#ppt_x"/>
                                          </p:val>
                                        </p:tav>
                                      </p:tavLst>
                                    </p:anim>
                                    <p:anim calcmode="lin" valueType="num">
                                      <p:cBhvr additive="base">
                                        <p:cTn id="8" dur="500" fill="hold"/>
                                        <p:tgtEl>
                                          <p:spTgt spid="150530"/>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0531"/>
                                        </p:tgtEl>
                                        <p:attrNameLst>
                                          <p:attrName>style.visibility</p:attrName>
                                        </p:attrNameLst>
                                      </p:cBhvr>
                                      <p:to>
                                        <p:strVal val="visible"/>
                                      </p:to>
                                    </p:set>
                                    <p:anim calcmode="lin" valueType="num">
                                      <p:cBhvr additive="base">
                                        <p:cTn id="13" dur="500" fill="hold"/>
                                        <p:tgtEl>
                                          <p:spTgt spid="150531"/>
                                        </p:tgtEl>
                                        <p:attrNameLst>
                                          <p:attrName>ppt_x</p:attrName>
                                        </p:attrNameLst>
                                      </p:cBhvr>
                                      <p:tavLst>
                                        <p:tav tm="0">
                                          <p:val>
                                            <p:strVal val="#ppt_x"/>
                                          </p:val>
                                        </p:tav>
                                        <p:tav tm="100000">
                                          <p:val>
                                            <p:strVal val="#ppt_x"/>
                                          </p:val>
                                        </p:tav>
                                      </p:tavLst>
                                    </p:anim>
                                    <p:anim calcmode="lin" valueType="num">
                                      <p:cBhvr additive="base">
                                        <p:cTn id="14" dur="500" fill="hold"/>
                                        <p:tgtEl>
                                          <p:spTgt spid="150531"/>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50539"/>
                                        </p:tgtEl>
                                        <p:attrNameLst>
                                          <p:attrName>style.visibility</p:attrName>
                                        </p:attrNameLst>
                                      </p:cBhvr>
                                      <p:to>
                                        <p:strVal val="visible"/>
                                      </p:to>
                                    </p:set>
                                    <p:anim calcmode="lin" valueType="num">
                                      <p:cBhvr additive="base">
                                        <p:cTn id="19" dur="500" fill="hold"/>
                                        <p:tgtEl>
                                          <p:spTgt spid="150539"/>
                                        </p:tgtEl>
                                        <p:attrNameLst>
                                          <p:attrName>ppt_x</p:attrName>
                                        </p:attrNameLst>
                                      </p:cBhvr>
                                      <p:tavLst>
                                        <p:tav tm="0">
                                          <p:val>
                                            <p:strVal val="#ppt_x"/>
                                          </p:val>
                                        </p:tav>
                                        <p:tav tm="100000">
                                          <p:val>
                                            <p:strVal val="#ppt_x"/>
                                          </p:val>
                                        </p:tav>
                                      </p:tavLst>
                                    </p:anim>
                                    <p:anim calcmode="lin" valueType="num">
                                      <p:cBhvr additive="base">
                                        <p:cTn id="20" dur="500" fill="hold"/>
                                        <p:tgtEl>
                                          <p:spTgt spid="150539"/>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0540"/>
                                        </p:tgtEl>
                                        <p:attrNameLst>
                                          <p:attrName>style.visibility</p:attrName>
                                        </p:attrNameLst>
                                      </p:cBhvr>
                                      <p:to>
                                        <p:strVal val="visible"/>
                                      </p:to>
                                    </p:set>
                                    <p:anim calcmode="lin" valueType="num">
                                      <p:cBhvr additive="base">
                                        <p:cTn id="25" dur="500" fill="hold"/>
                                        <p:tgtEl>
                                          <p:spTgt spid="150540"/>
                                        </p:tgtEl>
                                        <p:attrNameLst>
                                          <p:attrName>ppt_x</p:attrName>
                                        </p:attrNameLst>
                                      </p:cBhvr>
                                      <p:tavLst>
                                        <p:tav tm="0">
                                          <p:val>
                                            <p:strVal val="#ppt_x"/>
                                          </p:val>
                                        </p:tav>
                                        <p:tav tm="100000">
                                          <p:val>
                                            <p:strVal val="#ppt_x"/>
                                          </p:val>
                                        </p:tav>
                                      </p:tavLst>
                                    </p:anim>
                                    <p:anim calcmode="lin" valueType="num">
                                      <p:cBhvr additive="base">
                                        <p:cTn id="26" dur="500" fill="hold"/>
                                        <p:tgtEl>
                                          <p:spTgt spid="150540"/>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50532"/>
                                        </p:tgtEl>
                                        <p:attrNameLst>
                                          <p:attrName>style.visibility</p:attrName>
                                        </p:attrNameLst>
                                      </p:cBhvr>
                                      <p:to>
                                        <p:strVal val="visible"/>
                                      </p:to>
                                    </p:set>
                                    <p:anim calcmode="lin" valueType="num">
                                      <p:cBhvr additive="base">
                                        <p:cTn id="31" dur="500" fill="hold"/>
                                        <p:tgtEl>
                                          <p:spTgt spid="150532"/>
                                        </p:tgtEl>
                                        <p:attrNameLst>
                                          <p:attrName>ppt_x</p:attrName>
                                        </p:attrNameLst>
                                      </p:cBhvr>
                                      <p:tavLst>
                                        <p:tav tm="0">
                                          <p:val>
                                            <p:strVal val="#ppt_x"/>
                                          </p:val>
                                        </p:tav>
                                        <p:tav tm="100000">
                                          <p:val>
                                            <p:strVal val="#ppt_x"/>
                                          </p:val>
                                        </p:tav>
                                      </p:tavLst>
                                    </p:anim>
                                    <p:anim calcmode="lin" valueType="num">
                                      <p:cBhvr additive="base">
                                        <p:cTn id="32" dur="500" fill="hold"/>
                                        <p:tgtEl>
                                          <p:spTgt spid="150532"/>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150535"/>
                                        </p:tgtEl>
                                        <p:attrNameLst>
                                          <p:attrName>style.visibility</p:attrName>
                                        </p:attrNameLst>
                                      </p:cBhvr>
                                      <p:to>
                                        <p:strVal val="visible"/>
                                      </p:to>
                                    </p:set>
                                    <p:anim calcmode="lin" valueType="num">
                                      <p:cBhvr additive="base">
                                        <p:cTn id="37" dur="500" fill="hold"/>
                                        <p:tgtEl>
                                          <p:spTgt spid="150535"/>
                                        </p:tgtEl>
                                        <p:attrNameLst>
                                          <p:attrName>ppt_x</p:attrName>
                                        </p:attrNameLst>
                                      </p:cBhvr>
                                      <p:tavLst>
                                        <p:tav tm="0">
                                          <p:val>
                                            <p:strVal val="#ppt_x"/>
                                          </p:val>
                                        </p:tav>
                                        <p:tav tm="100000">
                                          <p:val>
                                            <p:strVal val="#ppt_x"/>
                                          </p:val>
                                        </p:tav>
                                      </p:tavLst>
                                    </p:anim>
                                    <p:anim calcmode="lin" valueType="num">
                                      <p:cBhvr additive="base">
                                        <p:cTn id="38" dur="500" fill="hold"/>
                                        <p:tgtEl>
                                          <p:spTgt spid="150535"/>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150538"/>
                                        </p:tgtEl>
                                        <p:attrNameLst>
                                          <p:attrName>style.visibility</p:attrName>
                                        </p:attrNameLst>
                                      </p:cBhvr>
                                      <p:to>
                                        <p:strVal val="visible"/>
                                      </p:to>
                                    </p:set>
                                    <p:anim calcmode="lin" valueType="num">
                                      <p:cBhvr additive="base">
                                        <p:cTn id="43" dur="500" fill="hold"/>
                                        <p:tgtEl>
                                          <p:spTgt spid="150538"/>
                                        </p:tgtEl>
                                        <p:attrNameLst>
                                          <p:attrName>ppt_x</p:attrName>
                                        </p:attrNameLst>
                                      </p:cBhvr>
                                      <p:tavLst>
                                        <p:tav tm="0">
                                          <p:val>
                                            <p:strVal val="#ppt_x"/>
                                          </p:val>
                                        </p:tav>
                                        <p:tav tm="100000">
                                          <p:val>
                                            <p:strVal val="#ppt_x"/>
                                          </p:val>
                                        </p:tav>
                                      </p:tavLst>
                                    </p:anim>
                                    <p:anim calcmode="lin" valueType="num">
                                      <p:cBhvr additive="base">
                                        <p:cTn id="44" dur="500" fill="hold"/>
                                        <p:tgtEl>
                                          <p:spTgt spid="1505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0" grpId="0" autoUpdateAnimBg="0"/>
      <p:bldP spid="150531" grpId="0" autoUpdateAnimBg="0"/>
      <p:bldP spid="150540"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ext Box 2"/>
          <p:cNvSpPr txBox="1">
            <a:spLocks noChangeArrowheads="1"/>
          </p:cNvSpPr>
          <p:nvPr/>
        </p:nvSpPr>
        <p:spPr bwMode="auto">
          <a:xfrm>
            <a:off x="2286000" y="533401"/>
            <a:ext cx="7315200" cy="161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3333FF"/>
                </a:solidFill>
                <a:latin typeface="楷体_GB2312" pitchFamily="49" charset="-122"/>
                <a:ea typeface="楷体_GB2312" pitchFamily="49" charset="-122"/>
              </a:rPr>
              <a:t>    </a:t>
            </a:r>
            <a:r>
              <a:rPr kumimoji="1" lang="en-US" altLang="zh-CN" sz="2000">
                <a:solidFill>
                  <a:srgbClr val="3333FF"/>
                </a:solidFill>
                <a:latin typeface="Times New Roman" panose="02020603050405020304" pitchFamily="18" charset="0"/>
              </a:rPr>
              <a:t>The feed (input) current is </a:t>
            </a:r>
            <a:r>
              <a:rPr kumimoji="1" lang="en-US" altLang="zh-CN" sz="2000">
                <a:solidFill>
                  <a:srgbClr val="FF0000"/>
                </a:solidFill>
                <a:latin typeface="Times New Roman" panose="02020603050405020304" pitchFamily="18" charset="0"/>
              </a:rPr>
              <a:t>in general</a:t>
            </a:r>
            <a:r>
              <a:rPr kumimoji="1" lang="en-US" altLang="zh-CN" sz="2000">
                <a:solidFill>
                  <a:srgbClr val="3333FF"/>
                </a:solidFill>
                <a:latin typeface="Times New Roman" panose="02020603050405020304" pitchFamily="18" charset="0"/>
              </a:rPr>
              <a:t> not the same as the maximum current on the antenna. As a result, the radiation resistance obtained using </a:t>
            </a:r>
            <a:r>
              <a:rPr kumimoji="1" lang="en-US" altLang="zh-CN" sz="2000">
                <a:solidFill>
                  <a:srgbClr val="FF0000"/>
                </a:solidFill>
                <a:latin typeface="Times New Roman" panose="02020603050405020304" pitchFamily="18" charset="0"/>
              </a:rPr>
              <a:t>the feed current</a:t>
            </a:r>
            <a:r>
              <a:rPr kumimoji="1" lang="en-US" altLang="zh-CN" sz="2000">
                <a:solidFill>
                  <a:srgbClr val="3333FF"/>
                </a:solidFill>
                <a:latin typeface="Times New Roman" panose="02020603050405020304" pitchFamily="18" charset="0"/>
              </a:rPr>
              <a:t> will be </a:t>
            </a:r>
            <a:r>
              <a:rPr kumimoji="1" lang="en-US" altLang="zh-CN" sz="2000">
                <a:solidFill>
                  <a:srgbClr val="FF0000"/>
                </a:solidFill>
                <a:latin typeface="Times New Roman" panose="02020603050405020304" pitchFamily="18" charset="0"/>
              </a:rPr>
              <a:t>different </a:t>
            </a:r>
            <a:r>
              <a:rPr kumimoji="1" lang="en-US" altLang="zh-CN" sz="2000">
                <a:solidFill>
                  <a:srgbClr val="3333FF"/>
                </a:solidFill>
                <a:latin typeface="Times New Roman" panose="02020603050405020304" pitchFamily="18" charset="0"/>
              </a:rPr>
              <a:t>from that with the maximum current. </a:t>
            </a:r>
            <a:endParaRPr kumimoji="1" lang="en-US" altLang="zh-CN" sz="2000">
              <a:solidFill>
                <a:srgbClr val="3333FF"/>
              </a:solidFill>
              <a:latin typeface="楷体_GB2312" pitchFamily="49" charset="-122"/>
              <a:ea typeface="楷体_GB2312" pitchFamily="49" charset="-122"/>
            </a:endParaRPr>
          </a:p>
        </p:txBody>
      </p:sp>
      <p:sp>
        <p:nvSpPr>
          <p:cNvPr id="151555" name="Text Box 3"/>
          <p:cNvSpPr txBox="1">
            <a:spLocks noChangeArrowheads="1"/>
          </p:cNvSpPr>
          <p:nvPr/>
        </p:nvSpPr>
        <p:spPr bwMode="auto">
          <a:xfrm>
            <a:off x="2362200" y="5470526"/>
            <a:ext cx="236220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50000"/>
              </a:lnSpc>
              <a:spcBef>
                <a:spcPct val="50000"/>
              </a:spcBef>
            </a:pPr>
            <a:r>
              <a:rPr kumimoji="1" lang="en-US" altLang="zh-CN" sz="2000">
                <a:solidFill>
                  <a:srgbClr val="3333FF"/>
                </a:solidFill>
                <a:latin typeface="Times New Roman" panose="02020603050405020304" pitchFamily="18" charset="0"/>
                <a:ea typeface="楷体_GB2312" pitchFamily="49" charset="-122"/>
              </a:rPr>
              <a:t>We find</a:t>
            </a:r>
            <a:r>
              <a:rPr kumimoji="1" lang="en-US" altLang="zh-CN" sz="2000">
                <a:solidFill>
                  <a:srgbClr val="3333FF"/>
                </a:solidFill>
                <a:latin typeface="楷体_GB2312" pitchFamily="49" charset="-122"/>
                <a:ea typeface="楷体_GB2312" pitchFamily="49" charset="-122"/>
              </a:rPr>
              <a:t> </a:t>
            </a:r>
            <a:r>
              <a:rPr kumimoji="1" lang="en-US" altLang="zh-CN" sz="2000" i="1">
                <a:solidFill>
                  <a:srgbClr val="3333FF"/>
                </a:solidFill>
                <a:latin typeface="Times New Roman" panose="02020603050405020304" pitchFamily="18" charset="0"/>
                <a:ea typeface="楷体_GB2312" pitchFamily="49" charset="-122"/>
              </a:rPr>
              <a:t> </a:t>
            </a:r>
            <a:r>
              <a:rPr kumimoji="1" lang="en-US" altLang="zh-CN" sz="2000" i="1">
                <a:solidFill>
                  <a:schemeClr val="tx2"/>
                </a:solidFill>
                <a:latin typeface="Times New Roman" panose="02020603050405020304" pitchFamily="18" charset="0"/>
                <a:ea typeface="楷体_GB2312" pitchFamily="49" charset="-122"/>
              </a:rPr>
              <a:t>D</a:t>
            </a:r>
            <a:r>
              <a:rPr kumimoji="1" lang="en-US" altLang="zh-CN" sz="2000">
                <a:solidFill>
                  <a:schemeClr val="tx2"/>
                </a:solidFill>
                <a:latin typeface="Times New Roman" panose="02020603050405020304" pitchFamily="18" charset="0"/>
                <a:ea typeface="楷体_GB2312" pitchFamily="49" charset="-122"/>
              </a:rPr>
              <a:t> = 1.64</a:t>
            </a:r>
            <a:r>
              <a:rPr kumimoji="1" lang="en-US" altLang="zh-CN" sz="2000">
                <a:solidFill>
                  <a:srgbClr val="3333FF"/>
                </a:solidFill>
                <a:latin typeface="楷体_GB2312" pitchFamily="49" charset="-122"/>
                <a:ea typeface="楷体_GB2312" pitchFamily="49" charset="-122"/>
              </a:rPr>
              <a:t>.</a:t>
            </a:r>
          </a:p>
        </p:txBody>
      </p:sp>
      <p:sp>
        <p:nvSpPr>
          <p:cNvPr id="151556" name="Text Box 4"/>
          <p:cNvSpPr txBox="1">
            <a:spLocks noChangeArrowheads="1"/>
          </p:cNvSpPr>
          <p:nvPr/>
        </p:nvSpPr>
        <p:spPr bwMode="auto">
          <a:xfrm>
            <a:off x="2362200" y="3124201"/>
            <a:ext cx="7391400"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50000"/>
              </a:lnSpc>
              <a:spcBef>
                <a:spcPct val="50000"/>
              </a:spcBef>
            </a:pPr>
            <a:r>
              <a:rPr kumimoji="1" lang="zh-CN" altLang="en-US" sz="2000">
                <a:solidFill>
                  <a:srgbClr val="3333FF"/>
                </a:solidFill>
                <a:latin typeface="Times New Roman" panose="02020603050405020304" pitchFamily="18" charset="0"/>
                <a:ea typeface="楷体_GB2312" pitchFamily="49" charset="-122"/>
              </a:rPr>
              <a:t>       </a:t>
            </a:r>
            <a:r>
              <a:rPr kumimoji="1" lang="en-US" altLang="zh-CN" sz="2000">
                <a:solidFill>
                  <a:srgbClr val="3333FF"/>
                </a:solidFill>
                <a:latin typeface="Times New Roman" panose="02020603050405020304" pitchFamily="18" charset="0"/>
                <a:ea typeface="楷体_GB2312" pitchFamily="49" charset="-122"/>
              </a:rPr>
              <a:t>Substituting the normalized directivity coefficient into the following formula</a:t>
            </a:r>
          </a:p>
        </p:txBody>
      </p:sp>
      <p:graphicFrame>
        <p:nvGraphicFramePr>
          <p:cNvPr id="151557" name="Object 5"/>
          <p:cNvGraphicFramePr>
            <a:graphicFrameLocks noChangeAspect="1"/>
          </p:cNvGraphicFramePr>
          <p:nvPr/>
        </p:nvGraphicFramePr>
        <p:xfrm>
          <a:off x="2925763" y="4495800"/>
          <a:ext cx="3175000" cy="831850"/>
        </p:xfrm>
        <a:graphic>
          <a:graphicData uri="http://schemas.openxmlformats.org/presentationml/2006/ole">
            <mc:AlternateContent xmlns:mc="http://schemas.openxmlformats.org/markup-compatibility/2006">
              <mc:Choice xmlns:v="urn:schemas-microsoft-com:vml" Requires="v">
                <p:oleObj spid="_x0000_s385082" name="Equation" r:id="rId3" imgW="2006280" imgH="520560" progId="Equation.3">
                  <p:embed/>
                </p:oleObj>
              </mc:Choice>
              <mc:Fallback>
                <p:oleObj name="Equation" r:id="rId3" imgW="2006280" imgH="5205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5763" y="4495800"/>
                        <a:ext cx="3175000" cy="831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1558" name="Text Box 6"/>
          <p:cNvSpPr txBox="1">
            <a:spLocks noChangeArrowheads="1"/>
          </p:cNvSpPr>
          <p:nvPr/>
        </p:nvSpPr>
        <p:spPr bwMode="auto">
          <a:xfrm>
            <a:off x="2286000" y="2209801"/>
            <a:ext cx="73914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For the half-wave dipole, the feed current is just the</a:t>
            </a:r>
            <a:r>
              <a:rPr kumimoji="1" lang="en-US" altLang="zh-CN" sz="2000">
                <a:solidFill>
                  <a:srgbClr val="FF0000"/>
                </a:solidFill>
                <a:latin typeface="Times New Roman" panose="02020603050405020304" pitchFamily="18" charset="0"/>
              </a:rPr>
              <a:t> same</a:t>
            </a:r>
            <a:r>
              <a:rPr kumimoji="1" lang="en-US" altLang="zh-CN" sz="2000">
                <a:solidFill>
                  <a:srgbClr val="3333FF"/>
                </a:solidFill>
                <a:latin typeface="Times New Roman" panose="02020603050405020304" pitchFamily="18" charset="0"/>
              </a:rPr>
              <a:t> as the maximum current. </a:t>
            </a:r>
            <a:r>
              <a:rPr kumimoji="1" lang="en-US" altLang="zh-CN" sz="2000">
                <a:solidFill>
                  <a:srgbClr val="3333FF"/>
                </a:solidFill>
                <a:latin typeface="Times New Roman" panose="02020603050405020304" pitchFamily="18" charset="0"/>
                <a:ea typeface="楷体_GB2312" pitchFamily="49" charset="-122"/>
              </a:rPr>
              <a:t>   </a:t>
            </a:r>
            <a:endParaRPr kumimoji="1" lang="en-US" altLang="zh-CN" sz="2000">
              <a:solidFill>
                <a:srgbClr val="3333FF"/>
              </a:solidFill>
              <a:latin typeface="楷体_GB2312" pitchFamily="49" charset="-122"/>
              <a:ea typeface="楷体_GB2312" pitchFamily="49" charset="-122"/>
            </a:endParaRPr>
          </a:p>
        </p:txBody>
      </p:sp>
      <p:grpSp>
        <p:nvGrpSpPr>
          <p:cNvPr id="151559" name="Group 7"/>
          <p:cNvGrpSpPr>
            <a:grpSpLocks/>
          </p:cNvGrpSpPr>
          <p:nvPr/>
        </p:nvGrpSpPr>
        <p:grpSpPr bwMode="auto">
          <a:xfrm>
            <a:off x="6934201" y="4495802"/>
            <a:ext cx="2414588" cy="1928813"/>
            <a:chOff x="3408" y="2832"/>
            <a:chExt cx="1521" cy="1215"/>
          </a:xfrm>
        </p:grpSpPr>
        <p:sp>
          <p:nvSpPr>
            <p:cNvPr id="151560" name="Rectangle 8"/>
            <p:cNvSpPr>
              <a:spLocks noChangeArrowheads="1"/>
            </p:cNvSpPr>
            <p:nvPr/>
          </p:nvSpPr>
          <p:spPr bwMode="auto">
            <a:xfrm>
              <a:off x="3408" y="3052"/>
              <a:ext cx="116" cy="23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151561" name="Group 9"/>
            <p:cNvGrpSpPr>
              <a:grpSpLocks/>
            </p:cNvGrpSpPr>
            <p:nvPr/>
          </p:nvGrpSpPr>
          <p:grpSpPr bwMode="auto">
            <a:xfrm>
              <a:off x="3545" y="2832"/>
              <a:ext cx="1384" cy="1215"/>
              <a:chOff x="3736" y="2832"/>
              <a:chExt cx="1384" cy="1215"/>
            </a:xfrm>
          </p:grpSpPr>
          <p:graphicFrame>
            <p:nvGraphicFramePr>
              <p:cNvPr id="151562" name="Object 10"/>
              <p:cNvGraphicFramePr>
                <a:graphicFrameLocks noChangeAspect="1"/>
              </p:cNvGraphicFramePr>
              <p:nvPr/>
            </p:nvGraphicFramePr>
            <p:xfrm>
              <a:off x="3736" y="2832"/>
              <a:ext cx="1384" cy="576"/>
            </p:xfrm>
            <a:graphic>
              <a:graphicData uri="http://schemas.openxmlformats.org/presentationml/2006/ole">
                <mc:AlternateContent xmlns:mc="http://schemas.openxmlformats.org/markup-compatibility/2006">
                  <mc:Choice xmlns:v="urn:schemas-microsoft-com:vml" Requires="v">
                    <p:oleObj spid="_x0000_s385083" name="位图图像" r:id="rId5" imgW="2847619" imgH="1352381" progId="Paint.Picture">
                      <p:embed/>
                    </p:oleObj>
                  </mc:Choice>
                  <mc:Fallback>
                    <p:oleObj name="位图图像" r:id="rId5" imgW="2847619" imgH="1352381"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6" y="2832"/>
                            <a:ext cx="1384" cy="5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1563" name="Text Box 11"/>
              <p:cNvSpPr txBox="1">
                <a:spLocks noChangeArrowheads="1"/>
              </p:cNvSpPr>
              <p:nvPr/>
            </p:nvSpPr>
            <p:spPr bwMode="auto">
              <a:xfrm>
                <a:off x="3902" y="3524"/>
                <a:ext cx="1104" cy="5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50000"/>
                  </a:lnSpc>
                  <a:spcBef>
                    <a:spcPct val="50000"/>
                  </a:spcBef>
                </a:pPr>
                <a:r>
                  <a:rPr kumimoji="1" lang="en-US" altLang="zh-CN" sz="1600">
                    <a:solidFill>
                      <a:srgbClr val="3333FF"/>
                    </a:solidFill>
                  </a:rPr>
                  <a:t>Half-wave Dipole</a:t>
                </a:r>
              </a:p>
            </p:txBody>
          </p:sp>
          <p:sp>
            <p:nvSpPr>
              <p:cNvPr id="151564" name="Line 12"/>
              <p:cNvSpPr>
                <a:spLocks noChangeShapeType="1"/>
              </p:cNvSpPr>
              <p:nvPr/>
            </p:nvSpPr>
            <p:spPr bwMode="auto">
              <a:xfrm flipH="1" flipV="1">
                <a:off x="4144" y="3356"/>
                <a:ext cx="280" cy="209"/>
              </a:xfrm>
              <a:prstGeom prst="line">
                <a:avLst/>
              </a:prstGeom>
              <a:noFill/>
              <a:ln w="952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151565" name="Group 13"/>
          <p:cNvGrpSpPr>
            <a:grpSpLocks/>
          </p:cNvGrpSpPr>
          <p:nvPr/>
        </p:nvGrpSpPr>
        <p:grpSpPr bwMode="auto">
          <a:xfrm>
            <a:off x="7010400" y="3886201"/>
            <a:ext cx="2438400" cy="1560513"/>
            <a:chOff x="3647" y="2448"/>
            <a:chExt cx="1536" cy="983"/>
          </a:xfrm>
        </p:grpSpPr>
        <p:grpSp>
          <p:nvGrpSpPr>
            <p:cNvPr id="151566" name="Group 14"/>
            <p:cNvGrpSpPr>
              <a:grpSpLocks/>
            </p:cNvGrpSpPr>
            <p:nvPr/>
          </p:nvGrpSpPr>
          <p:grpSpPr bwMode="auto">
            <a:xfrm>
              <a:off x="3752" y="2799"/>
              <a:ext cx="1320" cy="632"/>
              <a:chOff x="4179" y="2280"/>
              <a:chExt cx="1053" cy="513"/>
            </a:xfrm>
          </p:grpSpPr>
          <p:sp>
            <p:nvSpPr>
              <p:cNvPr id="151567" name="Oval 15"/>
              <p:cNvSpPr>
                <a:spLocks noChangeArrowheads="1"/>
              </p:cNvSpPr>
              <p:nvPr/>
            </p:nvSpPr>
            <p:spPr bwMode="auto">
              <a:xfrm>
                <a:off x="4179" y="2280"/>
                <a:ext cx="528" cy="513"/>
              </a:xfrm>
              <a:prstGeom prst="ellipse">
                <a:avLst/>
              </a:prstGeom>
              <a:noFill/>
              <a:ln w="2857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1568" name="Oval 16"/>
              <p:cNvSpPr>
                <a:spLocks noChangeArrowheads="1"/>
              </p:cNvSpPr>
              <p:nvPr/>
            </p:nvSpPr>
            <p:spPr bwMode="auto">
              <a:xfrm>
                <a:off x="4704" y="2280"/>
                <a:ext cx="528" cy="513"/>
              </a:xfrm>
              <a:prstGeom prst="ellipse">
                <a:avLst/>
              </a:prstGeom>
              <a:noFill/>
              <a:ln w="2857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151569" name="Text Box 17"/>
            <p:cNvSpPr txBox="1">
              <a:spLocks noChangeArrowheads="1"/>
            </p:cNvSpPr>
            <p:nvPr/>
          </p:nvSpPr>
          <p:spPr bwMode="auto">
            <a:xfrm>
              <a:off x="3647" y="2448"/>
              <a:ext cx="1536" cy="5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50000"/>
                </a:lnSpc>
                <a:spcBef>
                  <a:spcPct val="50000"/>
                </a:spcBef>
              </a:pPr>
              <a:r>
                <a:rPr kumimoji="1" lang="en-US" altLang="zh-CN" sz="1600">
                  <a:solidFill>
                    <a:srgbClr val="FF0000"/>
                  </a:solidFill>
                </a:rPr>
                <a:t>Electric Current Element</a:t>
              </a:r>
            </a:p>
          </p:txBody>
        </p:sp>
        <p:sp>
          <p:nvSpPr>
            <p:cNvPr id="151570" name="Line 18"/>
            <p:cNvSpPr>
              <a:spLocks noChangeShapeType="1"/>
            </p:cNvSpPr>
            <p:nvPr/>
          </p:nvSpPr>
          <p:spPr bwMode="auto">
            <a:xfrm>
              <a:off x="4354" y="2688"/>
              <a:ext cx="240" cy="119"/>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51571" name="AutoShape 19">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51572" name="AutoShape 20">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1" name="文本框 20"/>
          <p:cNvSpPr txBox="1"/>
          <p:nvPr/>
        </p:nvSpPr>
        <p:spPr>
          <a:xfrm>
            <a:off x="83130" y="733426"/>
            <a:ext cx="1655764" cy="461665"/>
          </a:xfrm>
          <a:prstGeom prst="rect">
            <a:avLst/>
          </a:prstGeom>
          <a:noFill/>
        </p:spPr>
        <p:txBody>
          <a:bodyPr wrap="square" rtlCol="0">
            <a:spAutoFit/>
          </a:bodyPr>
          <a:lstStyle/>
          <a:p>
            <a:r>
              <a:rPr lang="en-US" altLang="zh-CN" sz="2400" b="1" i="1" dirty="0" smtClean="0">
                <a:solidFill>
                  <a:schemeClr val="bg1"/>
                </a:solidFill>
              </a:rPr>
              <a:t>Example</a:t>
            </a:r>
            <a:endParaRPr lang="zh-CN" altLang="en-US" sz="2400" b="1" i="1" dirty="0">
              <a:solidFill>
                <a:schemeClr val="bg1"/>
              </a:solidFill>
            </a:endParaRPr>
          </a:p>
        </p:txBody>
      </p:sp>
    </p:spTree>
    <p:extLst>
      <p:ext uri="{BB962C8B-B14F-4D97-AF65-F5344CB8AC3E}">
        <p14:creationId xmlns:p14="http://schemas.microsoft.com/office/powerpoint/2010/main" val="27807360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51554"/>
                                        </p:tgtEl>
                                        <p:attrNameLst>
                                          <p:attrName>style.visibility</p:attrName>
                                        </p:attrNameLst>
                                      </p:cBhvr>
                                      <p:to>
                                        <p:strVal val="visible"/>
                                      </p:to>
                                    </p:set>
                                    <p:anim calcmode="lin" valueType="num">
                                      <p:cBhvr additive="base">
                                        <p:cTn id="7" dur="500" fill="hold"/>
                                        <p:tgtEl>
                                          <p:spTgt spid="151554"/>
                                        </p:tgtEl>
                                        <p:attrNameLst>
                                          <p:attrName>ppt_x</p:attrName>
                                        </p:attrNameLst>
                                      </p:cBhvr>
                                      <p:tavLst>
                                        <p:tav tm="0">
                                          <p:val>
                                            <p:strVal val="#ppt_x"/>
                                          </p:val>
                                        </p:tav>
                                        <p:tav tm="100000">
                                          <p:val>
                                            <p:strVal val="#ppt_x"/>
                                          </p:val>
                                        </p:tav>
                                      </p:tavLst>
                                    </p:anim>
                                    <p:anim calcmode="lin" valueType="num">
                                      <p:cBhvr additive="base">
                                        <p:cTn id="8" dur="500" fill="hold"/>
                                        <p:tgtEl>
                                          <p:spTgt spid="151554"/>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1558"/>
                                        </p:tgtEl>
                                        <p:attrNameLst>
                                          <p:attrName>style.visibility</p:attrName>
                                        </p:attrNameLst>
                                      </p:cBhvr>
                                      <p:to>
                                        <p:strVal val="visible"/>
                                      </p:to>
                                    </p:set>
                                    <p:anim calcmode="lin" valueType="num">
                                      <p:cBhvr additive="base">
                                        <p:cTn id="13" dur="500" fill="hold"/>
                                        <p:tgtEl>
                                          <p:spTgt spid="151558"/>
                                        </p:tgtEl>
                                        <p:attrNameLst>
                                          <p:attrName>ppt_x</p:attrName>
                                        </p:attrNameLst>
                                      </p:cBhvr>
                                      <p:tavLst>
                                        <p:tav tm="0">
                                          <p:val>
                                            <p:strVal val="#ppt_x"/>
                                          </p:val>
                                        </p:tav>
                                        <p:tav tm="100000">
                                          <p:val>
                                            <p:strVal val="#ppt_x"/>
                                          </p:val>
                                        </p:tav>
                                      </p:tavLst>
                                    </p:anim>
                                    <p:anim calcmode="lin" valueType="num">
                                      <p:cBhvr additive="base">
                                        <p:cTn id="14" dur="500" fill="hold"/>
                                        <p:tgtEl>
                                          <p:spTgt spid="15155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1556"/>
                                        </p:tgtEl>
                                        <p:attrNameLst>
                                          <p:attrName>style.visibility</p:attrName>
                                        </p:attrNameLst>
                                      </p:cBhvr>
                                      <p:to>
                                        <p:strVal val="visible"/>
                                      </p:to>
                                    </p:set>
                                    <p:anim calcmode="lin" valueType="num">
                                      <p:cBhvr additive="base">
                                        <p:cTn id="19" dur="500" fill="hold"/>
                                        <p:tgtEl>
                                          <p:spTgt spid="151556"/>
                                        </p:tgtEl>
                                        <p:attrNameLst>
                                          <p:attrName>ppt_x</p:attrName>
                                        </p:attrNameLst>
                                      </p:cBhvr>
                                      <p:tavLst>
                                        <p:tav tm="0">
                                          <p:val>
                                            <p:strVal val="#ppt_x"/>
                                          </p:val>
                                        </p:tav>
                                        <p:tav tm="100000">
                                          <p:val>
                                            <p:strVal val="#ppt_x"/>
                                          </p:val>
                                        </p:tav>
                                      </p:tavLst>
                                    </p:anim>
                                    <p:anim calcmode="lin" valueType="num">
                                      <p:cBhvr additive="base">
                                        <p:cTn id="20" dur="500" fill="hold"/>
                                        <p:tgtEl>
                                          <p:spTgt spid="151556"/>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51557"/>
                                        </p:tgtEl>
                                        <p:attrNameLst>
                                          <p:attrName>style.visibility</p:attrName>
                                        </p:attrNameLst>
                                      </p:cBhvr>
                                      <p:to>
                                        <p:strVal val="visible"/>
                                      </p:to>
                                    </p:set>
                                    <p:anim calcmode="lin" valueType="num">
                                      <p:cBhvr additive="base">
                                        <p:cTn id="25" dur="500" fill="hold"/>
                                        <p:tgtEl>
                                          <p:spTgt spid="151557"/>
                                        </p:tgtEl>
                                        <p:attrNameLst>
                                          <p:attrName>ppt_x</p:attrName>
                                        </p:attrNameLst>
                                      </p:cBhvr>
                                      <p:tavLst>
                                        <p:tav tm="0">
                                          <p:val>
                                            <p:strVal val="#ppt_x"/>
                                          </p:val>
                                        </p:tav>
                                        <p:tav tm="100000">
                                          <p:val>
                                            <p:strVal val="#ppt_x"/>
                                          </p:val>
                                        </p:tav>
                                      </p:tavLst>
                                    </p:anim>
                                    <p:anim calcmode="lin" valueType="num">
                                      <p:cBhvr additive="base">
                                        <p:cTn id="26" dur="500" fill="hold"/>
                                        <p:tgtEl>
                                          <p:spTgt spid="151557"/>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1555"/>
                                        </p:tgtEl>
                                        <p:attrNameLst>
                                          <p:attrName>style.visibility</p:attrName>
                                        </p:attrNameLst>
                                      </p:cBhvr>
                                      <p:to>
                                        <p:strVal val="visible"/>
                                      </p:to>
                                    </p:set>
                                    <p:anim calcmode="lin" valueType="num">
                                      <p:cBhvr additive="base">
                                        <p:cTn id="31" dur="500" fill="hold"/>
                                        <p:tgtEl>
                                          <p:spTgt spid="151555"/>
                                        </p:tgtEl>
                                        <p:attrNameLst>
                                          <p:attrName>ppt_x</p:attrName>
                                        </p:attrNameLst>
                                      </p:cBhvr>
                                      <p:tavLst>
                                        <p:tav tm="0">
                                          <p:val>
                                            <p:strVal val="#ppt_x"/>
                                          </p:val>
                                        </p:tav>
                                        <p:tav tm="100000">
                                          <p:val>
                                            <p:strVal val="#ppt_x"/>
                                          </p:val>
                                        </p:tav>
                                      </p:tavLst>
                                    </p:anim>
                                    <p:anim calcmode="lin" valueType="num">
                                      <p:cBhvr additive="base">
                                        <p:cTn id="32" dur="500" fill="hold"/>
                                        <p:tgtEl>
                                          <p:spTgt spid="151555"/>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499"/>
                                          </p:stCondLst>
                                        </p:cTn>
                                        <p:tgtEl>
                                          <p:spTgt spid="151559"/>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499"/>
                                          </p:stCondLst>
                                        </p:cTn>
                                        <p:tgtEl>
                                          <p:spTgt spid="1515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4" grpId="0" autoUpdateAnimBg="0"/>
      <p:bldP spid="151555" grpId="0" autoUpdateAnimBg="0"/>
      <p:bldP spid="151556" grpId="0" autoUpdateAnimBg="0"/>
      <p:bldP spid="151558"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ext Box 2"/>
          <p:cNvSpPr txBox="1">
            <a:spLocks noChangeArrowheads="1"/>
          </p:cNvSpPr>
          <p:nvPr/>
        </p:nvSpPr>
        <p:spPr bwMode="auto">
          <a:xfrm>
            <a:off x="2006600" y="228601"/>
            <a:ext cx="447040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50000"/>
              </a:lnSpc>
              <a:spcBef>
                <a:spcPct val="50000"/>
              </a:spcBef>
            </a:pPr>
            <a:r>
              <a:rPr kumimoji="1" lang="en-US" altLang="zh-CN" sz="2000">
                <a:solidFill>
                  <a:srgbClr val="FF0000"/>
                </a:solidFill>
                <a:ea typeface="楷体_GB2312" pitchFamily="49" charset="-122"/>
              </a:rPr>
              <a:t>4.   </a:t>
            </a:r>
            <a:r>
              <a:rPr kumimoji="1" lang="en-US" altLang="zh-CN" sz="2000">
                <a:solidFill>
                  <a:srgbClr val="FF0000"/>
                </a:solidFill>
              </a:rPr>
              <a:t>Radiation by Antenna Arrays</a:t>
            </a:r>
            <a:r>
              <a:rPr kumimoji="1" lang="en-US" altLang="zh-CN" sz="2000">
                <a:solidFill>
                  <a:srgbClr val="FF0000"/>
                </a:solidFill>
                <a:latin typeface="Times New Roman" panose="02020603050405020304" pitchFamily="18" charset="0"/>
                <a:ea typeface="楷体_GB2312" pitchFamily="49" charset="-122"/>
              </a:rPr>
              <a:t> </a:t>
            </a:r>
          </a:p>
        </p:txBody>
      </p:sp>
      <p:sp>
        <p:nvSpPr>
          <p:cNvPr id="152579" name="Text Box 3"/>
          <p:cNvSpPr txBox="1">
            <a:spLocks noChangeArrowheads="1"/>
          </p:cNvSpPr>
          <p:nvPr/>
        </p:nvSpPr>
        <p:spPr bwMode="auto">
          <a:xfrm>
            <a:off x="2438400" y="685801"/>
            <a:ext cx="7239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pPr>
            <a:r>
              <a:rPr kumimoji="1" lang="zh-CN" altLang="en-US" sz="2000">
                <a:solidFill>
                  <a:srgbClr val="3333FF"/>
                </a:solidFill>
                <a:latin typeface="楷体_GB2312" pitchFamily="49" charset="-122"/>
                <a:ea typeface="楷体_GB2312" pitchFamily="49" charset="-122"/>
              </a:rPr>
              <a:t>    </a:t>
            </a:r>
            <a:r>
              <a:rPr kumimoji="1" lang="en-US" altLang="zh-CN" sz="2000">
                <a:solidFill>
                  <a:srgbClr val="FF0000"/>
                </a:solidFill>
                <a:latin typeface="Times New Roman" panose="02020603050405020304" pitchFamily="18" charset="0"/>
              </a:rPr>
              <a:t>A collection of simple antennas</a:t>
            </a:r>
            <a:r>
              <a:rPr kumimoji="1" lang="en-US" altLang="zh-CN" sz="2000">
                <a:solidFill>
                  <a:srgbClr val="3333FF"/>
                </a:solidFill>
                <a:latin typeface="Times New Roman" panose="02020603050405020304" pitchFamily="18" charset="0"/>
              </a:rPr>
              <a:t> may be arranged to form a composite antenna, and it is called </a:t>
            </a:r>
            <a:r>
              <a:rPr kumimoji="1" lang="en-US" altLang="zh-CN" sz="2000">
                <a:solidFill>
                  <a:srgbClr val="FF0000"/>
                </a:solidFill>
                <a:latin typeface="Times New Roman" panose="02020603050405020304" pitchFamily="18" charset="0"/>
              </a:rPr>
              <a:t>an antenna array</a:t>
            </a:r>
            <a:r>
              <a:rPr kumimoji="1" lang="en-US" altLang="zh-CN" sz="2000">
                <a:solidFill>
                  <a:srgbClr val="3333FF"/>
                </a:solidFill>
                <a:latin typeface="Times New Roman" panose="02020603050405020304" pitchFamily="18" charset="0"/>
              </a:rPr>
              <a:t>.</a:t>
            </a:r>
            <a:r>
              <a:rPr kumimoji="1" lang="en-US" altLang="zh-CN" sz="2000">
                <a:solidFill>
                  <a:srgbClr val="3333FF"/>
                </a:solidFill>
                <a:latin typeface="楷体_GB2312" pitchFamily="49" charset="-122"/>
                <a:ea typeface="楷体_GB2312" pitchFamily="49" charset="-122"/>
              </a:rPr>
              <a:t>    </a:t>
            </a:r>
          </a:p>
        </p:txBody>
      </p:sp>
      <p:sp>
        <p:nvSpPr>
          <p:cNvPr id="152580" name="Text Box 4"/>
          <p:cNvSpPr txBox="1">
            <a:spLocks noChangeArrowheads="1"/>
          </p:cNvSpPr>
          <p:nvPr/>
        </p:nvSpPr>
        <p:spPr bwMode="auto">
          <a:xfrm>
            <a:off x="2459038" y="1522414"/>
            <a:ext cx="7391400" cy="12464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pPr>
            <a:r>
              <a:rPr kumimoji="1" lang="zh-CN" altLang="en-US" sz="2000">
                <a:solidFill>
                  <a:srgbClr val="3333FF"/>
                </a:solidFill>
                <a:latin typeface="楷体_GB2312" pitchFamily="49" charset="-122"/>
                <a:ea typeface="楷体_GB2312" pitchFamily="49" charset="-122"/>
              </a:rPr>
              <a:t>   </a:t>
            </a:r>
            <a:r>
              <a:rPr kumimoji="1" lang="en-US" altLang="zh-CN" sz="2000">
                <a:solidFill>
                  <a:srgbClr val="3333FF"/>
                </a:solidFill>
                <a:latin typeface="Times New Roman" panose="02020603050405020304" pitchFamily="18" charset="0"/>
              </a:rPr>
              <a:t>By varying the </a:t>
            </a:r>
            <a:r>
              <a:rPr kumimoji="1" lang="en-US" altLang="zh-CN" sz="2000">
                <a:solidFill>
                  <a:srgbClr val="FF0000"/>
                </a:solidFill>
                <a:latin typeface="Times New Roman" panose="02020603050405020304" pitchFamily="18" charset="0"/>
              </a:rPr>
              <a:t>number</a:t>
            </a:r>
            <a:r>
              <a:rPr kumimoji="1" lang="en-US" altLang="zh-CN" sz="2000">
                <a:solidFill>
                  <a:srgbClr val="3333FF"/>
                </a:solidFill>
                <a:latin typeface="Times New Roman" panose="02020603050405020304" pitchFamily="18" charset="0"/>
              </a:rPr>
              <a:t>, the </a:t>
            </a:r>
            <a:r>
              <a:rPr kumimoji="1" lang="en-US" altLang="zh-CN" sz="2000">
                <a:solidFill>
                  <a:srgbClr val="FF0000"/>
                </a:solidFill>
                <a:latin typeface="Times New Roman" panose="02020603050405020304" pitchFamily="18" charset="0"/>
              </a:rPr>
              <a:t>type </a:t>
            </a:r>
            <a:r>
              <a:rPr kumimoji="1" lang="en-US" altLang="zh-CN" sz="2000">
                <a:solidFill>
                  <a:srgbClr val="3333FF"/>
                </a:solidFill>
                <a:latin typeface="Times New Roman" panose="02020603050405020304" pitchFamily="18" charset="0"/>
              </a:rPr>
              <a:t>of elemental antennas and their </a:t>
            </a:r>
            <a:r>
              <a:rPr kumimoji="1" lang="en-US" altLang="zh-CN" sz="2000">
                <a:solidFill>
                  <a:srgbClr val="FF0000"/>
                </a:solidFill>
                <a:latin typeface="Times New Roman" panose="02020603050405020304" pitchFamily="18" charset="0"/>
              </a:rPr>
              <a:t>separation</a:t>
            </a:r>
            <a:r>
              <a:rPr kumimoji="1" lang="en-US" altLang="zh-CN" sz="2000">
                <a:solidFill>
                  <a:srgbClr val="3333FF"/>
                </a:solidFill>
                <a:latin typeface="Times New Roman" panose="02020603050405020304" pitchFamily="18" charset="0"/>
              </a:rPr>
              <a:t>, along with the</a:t>
            </a:r>
            <a:r>
              <a:rPr kumimoji="1" lang="en-US" altLang="zh-CN" sz="2000">
                <a:solidFill>
                  <a:srgbClr val="FF0000"/>
                </a:solidFill>
                <a:latin typeface="Times New Roman" panose="02020603050405020304" pitchFamily="18" charset="0"/>
              </a:rPr>
              <a:t> orientation</a:t>
            </a:r>
            <a:r>
              <a:rPr kumimoji="1" lang="en-US" altLang="zh-CN" sz="2000">
                <a:solidFill>
                  <a:srgbClr val="3333FF"/>
                </a:solidFill>
                <a:latin typeface="Times New Roman" panose="02020603050405020304" pitchFamily="18" charset="0"/>
              </a:rPr>
              <a:t> and the </a:t>
            </a:r>
            <a:r>
              <a:rPr kumimoji="1" lang="en-US" altLang="zh-CN" sz="2000">
                <a:solidFill>
                  <a:srgbClr val="FF0000"/>
                </a:solidFill>
                <a:latin typeface="Times New Roman" panose="02020603050405020304" pitchFamily="18" charset="0"/>
              </a:rPr>
              <a:t>amplitude</a:t>
            </a:r>
            <a:r>
              <a:rPr kumimoji="1" lang="en-US" altLang="zh-CN" sz="2000">
                <a:solidFill>
                  <a:srgbClr val="3333FF"/>
                </a:solidFill>
                <a:latin typeface="Times New Roman" panose="02020603050405020304" pitchFamily="18" charset="0"/>
              </a:rPr>
              <a:t> and the </a:t>
            </a:r>
            <a:r>
              <a:rPr kumimoji="1" lang="en-US" altLang="zh-CN" sz="2000">
                <a:solidFill>
                  <a:srgbClr val="FF0000"/>
                </a:solidFill>
                <a:latin typeface="Times New Roman" panose="02020603050405020304" pitchFamily="18" charset="0"/>
              </a:rPr>
              <a:t>phase </a:t>
            </a:r>
            <a:r>
              <a:rPr kumimoji="1" lang="en-US" altLang="zh-CN" sz="2000">
                <a:solidFill>
                  <a:srgbClr val="3333FF"/>
                </a:solidFill>
                <a:latin typeface="Times New Roman" panose="02020603050405020304" pitchFamily="18" charset="0"/>
              </a:rPr>
              <a:t>of the electric currents, the desirous directivity may be obtained.</a:t>
            </a:r>
            <a:endParaRPr kumimoji="1" lang="en-US" altLang="zh-CN" sz="2000">
              <a:solidFill>
                <a:srgbClr val="3333FF"/>
              </a:solidFill>
              <a:latin typeface="Times New Roman" panose="02020603050405020304" pitchFamily="18" charset="0"/>
              <a:ea typeface="楷体_GB2312" pitchFamily="49" charset="-122"/>
            </a:endParaRPr>
          </a:p>
        </p:txBody>
      </p:sp>
      <p:sp>
        <p:nvSpPr>
          <p:cNvPr id="152581" name="Text Box 5"/>
          <p:cNvSpPr txBox="1">
            <a:spLocks noChangeArrowheads="1"/>
          </p:cNvSpPr>
          <p:nvPr/>
        </p:nvSpPr>
        <p:spPr bwMode="auto">
          <a:xfrm>
            <a:off x="5181600" y="2895601"/>
            <a:ext cx="4648200" cy="3140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If the types and the </a:t>
            </a:r>
            <a:r>
              <a:rPr kumimoji="1" lang="en-US" altLang="zh-CN" sz="2000">
                <a:solidFill>
                  <a:srgbClr val="FF0000"/>
                </a:solidFill>
                <a:latin typeface="Times New Roman" panose="02020603050405020304" pitchFamily="18" charset="0"/>
              </a:rPr>
              <a:t>orientations</a:t>
            </a:r>
            <a:r>
              <a:rPr kumimoji="1" lang="en-US" altLang="zh-CN" sz="2000">
                <a:solidFill>
                  <a:srgbClr val="3333FF"/>
                </a:solidFill>
                <a:latin typeface="Times New Roman" panose="02020603050405020304" pitchFamily="18" charset="0"/>
              </a:rPr>
              <a:t> of the elemental antennas are </a:t>
            </a:r>
            <a:r>
              <a:rPr kumimoji="1" lang="en-US" altLang="zh-CN" sz="2000">
                <a:solidFill>
                  <a:srgbClr val="FF0000"/>
                </a:solidFill>
                <a:latin typeface="Times New Roman" panose="02020603050405020304" pitchFamily="18" charset="0"/>
              </a:rPr>
              <a:t>same</a:t>
            </a:r>
            <a:r>
              <a:rPr kumimoji="1" lang="en-US" altLang="zh-CN" sz="2000">
                <a:solidFill>
                  <a:srgbClr val="3333FF"/>
                </a:solidFill>
                <a:latin typeface="Times New Roman" panose="02020603050405020304" pitchFamily="18" charset="0"/>
              </a:rPr>
              <a:t>, they are arranged to have </a:t>
            </a:r>
            <a:r>
              <a:rPr kumimoji="1" lang="en-US" altLang="zh-CN" sz="2000">
                <a:solidFill>
                  <a:srgbClr val="FF0000"/>
                </a:solidFill>
                <a:latin typeface="Times New Roman" panose="02020603050405020304" pitchFamily="18" charset="0"/>
              </a:rPr>
              <a:t>equal separation</a:t>
            </a:r>
            <a:r>
              <a:rPr kumimoji="1" lang="en-US" altLang="zh-CN" sz="2000">
                <a:solidFill>
                  <a:srgbClr val="3333FF"/>
                </a:solidFill>
                <a:latin typeface="Times New Roman" panose="02020603050405020304" pitchFamily="18" charset="0"/>
              </a:rPr>
              <a:t> </a:t>
            </a:r>
            <a:r>
              <a:rPr kumimoji="1" lang="en-US" altLang="zh-CN" sz="2000" i="1">
                <a:latin typeface="Times New Roman" panose="02020603050405020304" pitchFamily="18" charset="0"/>
              </a:rPr>
              <a:t>d</a:t>
            </a:r>
            <a:r>
              <a:rPr kumimoji="1" lang="en-US" altLang="zh-CN" sz="2000">
                <a:solidFill>
                  <a:srgbClr val="3333FF"/>
                </a:solidFill>
                <a:latin typeface="Times New Roman" panose="02020603050405020304" pitchFamily="18" charset="0"/>
              </a:rPr>
              <a:t> along a </a:t>
            </a:r>
            <a:r>
              <a:rPr kumimoji="1" lang="en-US" altLang="zh-CN" sz="2000">
                <a:solidFill>
                  <a:srgbClr val="FF0000"/>
                </a:solidFill>
                <a:latin typeface="Times New Roman" panose="02020603050405020304" pitchFamily="18" charset="0"/>
              </a:rPr>
              <a:t>straight</a:t>
            </a:r>
            <a:r>
              <a:rPr kumimoji="1" lang="en-US" altLang="zh-CN" sz="2000">
                <a:solidFill>
                  <a:srgbClr val="3333FF"/>
                </a:solidFill>
                <a:latin typeface="Times New Roman" panose="02020603050405020304" pitchFamily="18" charset="0"/>
              </a:rPr>
              <a:t> line, and the </a:t>
            </a:r>
            <a:r>
              <a:rPr kumimoji="1" lang="en-US" altLang="zh-CN" sz="2000">
                <a:solidFill>
                  <a:srgbClr val="FF0000"/>
                </a:solidFill>
                <a:latin typeface="Times New Roman" panose="02020603050405020304" pitchFamily="18" charset="0"/>
              </a:rPr>
              <a:t>amplitudes </a:t>
            </a:r>
            <a:r>
              <a:rPr kumimoji="1" lang="en-US" altLang="zh-CN" sz="2000">
                <a:solidFill>
                  <a:srgbClr val="3333FF"/>
                </a:solidFill>
                <a:latin typeface="Times New Roman" panose="02020603050405020304" pitchFamily="18" charset="0"/>
              </a:rPr>
              <a:t>of the currents are</a:t>
            </a:r>
            <a:r>
              <a:rPr kumimoji="1" lang="en-US" altLang="zh-CN" sz="2000">
                <a:solidFill>
                  <a:srgbClr val="FF0000"/>
                </a:solidFill>
                <a:latin typeface="Times New Roman" panose="02020603050405020304" pitchFamily="18" charset="0"/>
              </a:rPr>
              <a:t> equal</a:t>
            </a:r>
            <a:r>
              <a:rPr kumimoji="1" lang="en-US" altLang="zh-CN" sz="2000">
                <a:solidFill>
                  <a:srgbClr val="3333FF"/>
                </a:solidFill>
                <a:latin typeface="Times New Roman" panose="02020603050405020304" pitchFamily="18" charset="0"/>
              </a:rPr>
              <a:t>, but the</a:t>
            </a:r>
            <a:r>
              <a:rPr kumimoji="1" lang="en-US" altLang="zh-CN" sz="2000">
                <a:solidFill>
                  <a:srgbClr val="FF0000"/>
                </a:solidFill>
                <a:latin typeface="Times New Roman" panose="02020603050405020304" pitchFamily="18" charset="0"/>
              </a:rPr>
              <a:t> phases </a:t>
            </a:r>
            <a:r>
              <a:rPr kumimoji="1" lang="en-US" altLang="zh-CN" sz="2000">
                <a:solidFill>
                  <a:srgbClr val="3333FF"/>
                </a:solidFill>
                <a:latin typeface="Times New Roman" panose="02020603050405020304" pitchFamily="18" charset="0"/>
              </a:rPr>
              <a:t>are delayed </a:t>
            </a:r>
            <a:r>
              <a:rPr kumimoji="1" lang="en-US" altLang="zh-CN" sz="2000">
                <a:solidFill>
                  <a:srgbClr val="FF0000"/>
                </a:solidFill>
                <a:latin typeface="Times New Roman" panose="02020603050405020304" pitchFamily="18" charset="0"/>
              </a:rPr>
              <a:t>in sequential order</a:t>
            </a:r>
            <a:r>
              <a:rPr kumimoji="1" lang="en-US" altLang="zh-CN" sz="2000">
                <a:solidFill>
                  <a:srgbClr val="3333FF"/>
                </a:solidFill>
                <a:latin typeface="Times New Roman" panose="02020603050405020304" pitchFamily="18" charset="0"/>
              </a:rPr>
              <a:t> with an amount given by </a:t>
            </a:r>
            <a:r>
              <a:rPr kumimoji="1" lang="en-US" altLang="zh-CN" sz="2000" i="1">
                <a:latin typeface="Times New Roman" panose="02020603050405020304" pitchFamily="18" charset="0"/>
                <a:sym typeface="Symbol" panose="05050102010706020507" pitchFamily="18" charset="2"/>
              </a:rPr>
              <a:t></a:t>
            </a:r>
            <a:r>
              <a:rPr kumimoji="1" lang="en-US" altLang="zh-CN" sz="2000">
                <a:solidFill>
                  <a:srgbClr val="3333FF"/>
                </a:solidFill>
                <a:latin typeface="Times New Roman" panose="02020603050405020304" pitchFamily="18" charset="0"/>
              </a:rPr>
              <a:t>, </a:t>
            </a:r>
            <a:r>
              <a:rPr kumimoji="1" lang="en-US" altLang="zh-CN" sz="2000">
                <a:solidFill>
                  <a:srgbClr val="000000"/>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it is called a uniform linear array .</a:t>
            </a:r>
          </a:p>
        </p:txBody>
      </p:sp>
      <p:grpSp>
        <p:nvGrpSpPr>
          <p:cNvPr id="152582" name="Group 6"/>
          <p:cNvGrpSpPr>
            <a:grpSpLocks/>
          </p:cNvGrpSpPr>
          <p:nvPr/>
        </p:nvGrpSpPr>
        <p:grpSpPr bwMode="auto">
          <a:xfrm>
            <a:off x="2133600" y="3124200"/>
            <a:ext cx="3200400" cy="3429000"/>
            <a:chOff x="384" y="1968"/>
            <a:chExt cx="2016" cy="2160"/>
          </a:xfrm>
        </p:grpSpPr>
        <p:sp>
          <p:nvSpPr>
            <p:cNvPr id="152583" name="Rectangle 7"/>
            <p:cNvSpPr>
              <a:spLocks noChangeArrowheads="1"/>
            </p:cNvSpPr>
            <p:nvPr/>
          </p:nvSpPr>
          <p:spPr bwMode="auto">
            <a:xfrm>
              <a:off x="384" y="2932"/>
              <a:ext cx="116" cy="23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152584" name="Group 8"/>
            <p:cNvGrpSpPr>
              <a:grpSpLocks/>
            </p:cNvGrpSpPr>
            <p:nvPr/>
          </p:nvGrpSpPr>
          <p:grpSpPr bwMode="auto">
            <a:xfrm>
              <a:off x="384" y="1968"/>
              <a:ext cx="2016" cy="2160"/>
              <a:chOff x="336" y="1776"/>
              <a:chExt cx="2016" cy="2160"/>
            </a:xfrm>
          </p:grpSpPr>
          <p:sp>
            <p:nvSpPr>
              <p:cNvPr id="152585" name="Line 9"/>
              <p:cNvSpPr>
                <a:spLocks noChangeShapeType="1"/>
              </p:cNvSpPr>
              <p:nvPr/>
            </p:nvSpPr>
            <p:spPr bwMode="auto">
              <a:xfrm flipV="1">
                <a:off x="1081" y="1879"/>
                <a:ext cx="0" cy="1691"/>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2586" name="Line 10"/>
              <p:cNvSpPr>
                <a:spLocks noChangeShapeType="1"/>
              </p:cNvSpPr>
              <p:nvPr/>
            </p:nvSpPr>
            <p:spPr bwMode="auto">
              <a:xfrm flipH="1">
                <a:off x="508" y="3568"/>
                <a:ext cx="573" cy="286"/>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2587" name="Oval 11"/>
              <p:cNvSpPr>
                <a:spLocks noChangeArrowheads="1"/>
              </p:cNvSpPr>
              <p:nvPr/>
            </p:nvSpPr>
            <p:spPr bwMode="auto">
              <a:xfrm>
                <a:off x="1058" y="3319"/>
                <a:ext cx="46" cy="46"/>
              </a:xfrm>
              <a:prstGeom prst="ellipse">
                <a:avLst/>
              </a:prstGeom>
              <a:solidFill>
                <a:srgbClr val="000000"/>
              </a:solidFill>
              <a:ln w="9525">
                <a:solidFill>
                  <a:srgbClr val="000000"/>
                </a:solidFill>
                <a:round/>
                <a:headEn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2588" name="Oval 12"/>
              <p:cNvSpPr>
                <a:spLocks noChangeArrowheads="1"/>
              </p:cNvSpPr>
              <p:nvPr/>
            </p:nvSpPr>
            <p:spPr bwMode="auto">
              <a:xfrm>
                <a:off x="1058" y="3090"/>
                <a:ext cx="46" cy="46"/>
              </a:xfrm>
              <a:prstGeom prst="ellipse">
                <a:avLst/>
              </a:prstGeom>
              <a:solidFill>
                <a:srgbClr val="000000"/>
              </a:solidFill>
              <a:ln w="9525">
                <a:solidFill>
                  <a:srgbClr val="000000"/>
                </a:solidFill>
                <a:round/>
                <a:headEn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2589" name="Oval 13"/>
              <p:cNvSpPr>
                <a:spLocks noChangeArrowheads="1"/>
              </p:cNvSpPr>
              <p:nvPr/>
            </p:nvSpPr>
            <p:spPr bwMode="auto">
              <a:xfrm>
                <a:off x="1058" y="3547"/>
                <a:ext cx="46" cy="46"/>
              </a:xfrm>
              <a:prstGeom prst="ellipse">
                <a:avLst/>
              </a:prstGeom>
              <a:solidFill>
                <a:schemeClr val="tx2"/>
              </a:solidFill>
              <a:ln w="9525">
                <a:solidFill>
                  <a:schemeClr val="tx2"/>
                </a:solidFill>
                <a:round/>
                <a:headEn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2590" name="Oval 14"/>
              <p:cNvSpPr>
                <a:spLocks noChangeArrowheads="1"/>
              </p:cNvSpPr>
              <p:nvPr/>
            </p:nvSpPr>
            <p:spPr bwMode="auto">
              <a:xfrm>
                <a:off x="1058" y="2850"/>
                <a:ext cx="46" cy="46"/>
              </a:xfrm>
              <a:prstGeom prst="ellipse">
                <a:avLst/>
              </a:prstGeom>
              <a:solidFill>
                <a:srgbClr val="000000"/>
              </a:solidFill>
              <a:ln w="9525">
                <a:solidFill>
                  <a:srgbClr val="000000"/>
                </a:solidFill>
                <a:round/>
                <a:headEn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2591" name="Oval 15"/>
              <p:cNvSpPr>
                <a:spLocks noChangeArrowheads="1"/>
              </p:cNvSpPr>
              <p:nvPr/>
            </p:nvSpPr>
            <p:spPr bwMode="auto">
              <a:xfrm>
                <a:off x="1058" y="2325"/>
                <a:ext cx="46" cy="45"/>
              </a:xfrm>
              <a:prstGeom prst="ellipse">
                <a:avLst/>
              </a:prstGeom>
              <a:solidFill>
                <a:srgbClr val="000000"/>
              </a:solidFill>
              <a:ln w="9525">
                <a:solidFill>
                  <a:srgbClr val="000000"/>
                </a:solidFill>
                <a:round/>
                <a:headEn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2592" name="Rectangle 16"/>
              <p:cNvSpPr>
                <a:spLocks noChangeArrowheads="1"/>
              </p:cNvSpPr>
              <p:nvPr/>
            </p:nvSpPr>
            <p:spPr bwMode="auto">
              <a:xfrm>
                <a:off x="1046" y="2530"/>
                <a:ext cx="104" cy="149"/>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2593" name="Freeform 17"/>
              <p:cNvSpPr>
                <a:spLocks/>
              </p:cNvSpPr>
              <p:nvPr/>
            </p:nvSpPr>
            <p:spPr bwMode="auto">
              <a:xfrm>
                <a:off x="1035" y="2530"/>
                <a:ext cx="92" cy="138"/>
              </a:xfrm>
              <a:custGeom>
                <a:avLst/>
                <a:gdLst>
                  <a:gd name="T0" fmla="*/ 80 w 160"/>
                  <a:gd name="T1" fmla="*/ 0 h 240"/>
                  <a:gd name="T2" fmla="*/ 0 w 160"/>
                  <a:gd name="T3" fmla="*/ 60 h 240"/>
                  <a:gd name="T4" fmla="*/ 160 w 160"/>
                  <a:gd name="T5" fmla="*/ 160 h 240"/>
                  <a:gd name="T6" fmla="*/ 80 w 160"/>
                  <a:gd name="T7" fmla="*/ 240 h 240"/>
                </a:gdLst>
                <a:ahLst/>
                <a:cxnLst>
                  <a:cxn ang="0">
                    <a:pos x="T0" y="T1"/>
                  </a:cxn>
                  <a:cxn ang="0">
                    <a:pos x="T2" y="T3"/>
                  </a:cxn>
                  <a:cxn ang="0">
                    <a:pos x="T4" y="T5"/>
                  </a:cxn>
                  <a:cxn ang="0">
                    <a:pos x="T6" y="T7"/>
                  </a:cxn>
                </a:cxnLst>
                <a:rect l="0" t="0" r="r" b="b"/>
                <a:pathLst>
                  <a:path w="160" h="240">
                    <a:moveTo>
                      <a:pt x="80" y="0"/>
                    </a:moveTo>
                    <a:lnTo>
                      <a:pt x="0" y="60"/>
                    </a:lnTo>
                    <a:lnTo>
                      <a:pt x="160" y="160"/>
                    </a:lnTo>
                    <a:lnTo>
                      <a:pt x="80" y="240"/>
                    </a:lnTo>
                  </a:path>
                </a:pathLst>
              </a:custGeom>
              <a:noFill/>
              <a:ln w="9525" cap="flat" cmpd="sng">
                <a:solidFill>
                  <a:srgbClr val="000000"/>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2594" name="Line 18"/>
              <p:cNvSpPr>
                <a:spLocks noChangeShapeType="1"/>
              </p:cNvSpPr>
              <p:nvPr/>
            </p:nvSpPr>
            <p:spPr bwMode="auto">
              <a:xfrm flipV="1">
                <a:off x="1081" y="2542"/>
                <a:ext cx="1031" cy="1028"/>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2595" name="Line 19"/>
              <p:cNvSpPr>
                <a:spLocks noChangeShapeType="1"/>
              </p:cNvSpPr>
              <p:nvPr/>
            </p:nvSpPr>
            <p:spPr bwMode="auto">
              <a:xfrm flipV="1">
                <a:off x="1081" y="2165"/>
                <a:ext cx="710" cy="708"/>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2596" name="Line 20"/>
              <p:cNvSpPr>
                <a:spLocks noChangeShapeType="1"/>
              </p:cNvSpPr>
              <p:nvPr/>
            </p:nvSpPr>
            <p:spPr bwMode="auto">
              <a:xfrm flipV="1">
                <a:off x="1081" y="2302"/>
                <a:ext cx="813" cy="811"/>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2597" name="Line 21"/>
              <p:cNvSpPr>
                <a:spLocks noChangeShapeType="1"/>
              </p:cNvSpPr>
              <p:nvPr/>
            </p:nvSpPr>
            <p:spPr bwMode="auto">
              <a:xfrm flipV="1">
                <a:off x="1081" y="2428"/>
                <a:ext cx="928" cy="925"/>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2598" name="Line 22"/>
              <p:cNvSpPr>
                <a:spLocks noChangeShapeType="1"/>
              </p:cNvSpPr>
              <p:nvPr/>
            </p:nvSpPr>
            <p:spPr bwMode="auto">
              <a:xfrm flipV="1">
                <a:off x="1092" y="1925"/>
                <a:ext cx="424" cy="423"/>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2599" name="Line 23"/>
              <p:cNvSpPr>
                <a:spLocks noChangeShapeType="1"/>
              </p:cNvSpPr>
              <p:nvPr/>
            </p:nvSpPr>
            <p:spPr bwMode="auto">
              <a:xfrm>
                <a:off x="1081" y="2873"/>
                <a:ext cx="412" cy="423"/>
              </a:xfrm>
              <a:prstGeom prst="line">
                <a:avLst/>
              </a:prstGeom>
              <a:noFill/>
              <a:ln w="9525">
                <a:solidFill>
                  <a:srgbClr val="000000"/>
                </a:solidFill>
                <a:prstDash val="dash"/>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2600" name="Line 24"/>
              <p:cNvSpPr>
                <a:spLocks noChangeShapeType="1"/>
              </p:cNvSpPr>
              <p:nvPr/>
            </p:nvSpPr>
            <p:spPr bwMode="auto">
              <a:xfrm>
                <a:off x="1081" y="3342"/>
                <a:ext cx="114" cy="125"/>
              </a:xfrm>
              <a:prstGeom prst="line">
                <a:avLst/>
              </a:prstGeom>
              <a:noFill/>
              <a:ln w="9525">
                <a:solidFill>
                  <a:srgbClr val="000000"/>
                </a:solidFill>
                <a:prstDash val="dash"/>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2601" name="Line 25"/>
              <p:cNvSpPr>
                <a:spLocks noChangeShapeType="1"/>
              </p:cNvSpPr>
              <p:nvPr/>
            </p:nvSpPr>
            <p:spPr bwMode="auto">
              <a:xfrm>
                <a:off x="1081" y="3113"/>
                <a:ext cx="286" cy="297"/>
              </a:xfrm>
              <a:prstGeom prst="line">
                <a:avLst/>
              </a:prstGeom>
              <a:noFill/>
              <a:ln w="9525">
                <a:solidFill>
                  <a:srgbClr val="000000"/>
                </a:solidFill>
                <a:prstDash val="dash"/>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2602" name="Line 26"/>
              <p:cNvSpPr>
                <a:spLocks noChangeShapeType="1"/>
              </p:cNvSpPr>
              <p:nvPr/>
            </p:nvSpPr>
            <p:spPr bwMode="auto">
              <a:xfrm flipH="1">
                <a:off x="1470" y="3170"/>
                <a:ext cx="104" cy="103"/>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2603" name="Line 27"/>
              <p:cNvSpPr>
                <a:spLocks noChangeShapeType="1"/>
              </p:cNvSpPr>
              <p:nvPr/>
            </p:nvSpPr>
            <p:spPr bwMode="auto">
              <a:xfrm flipV="1">
                <a:off x="1253" y="3387"/>
                <a:ext cx="91" cy="103"/>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2604" name="Freeform 28"/>
              <p:cNvSpPr>
                <a:spLocks/>
              </p:cNvSpPr>
              <p:nvPr/>
            </p:nvSpPr>
            <p:spPr bwMode="auto">
              <a:xfrm>
                <a:off x="1081" y="3486"/>
                <a:ext cx="69" cy="27"/>
              </a:xfrm>
              <a:custGeom>
                <a:avLst/>
                <a:gdLst>
                  <a:gd name="T0" fmla="*/ 0 w 120"/>
                  <a:gd name="T1" fmla="*/ 7 h 47"/>
                  <a:gd name="T2" fmla="*/ 60 w 120"/>
                  <a:gd name="T3" fmla="*/ 7 h 47"/>
                  <a:gd name="T4" fmla="*/ 120 w 120"/>
                  <a:gd name="T5" fmla="*/ 47 h 47"/>
                </a:gdLst>
                <a:ahLst/>
                <a:cxnLst>
                  <a:cxn ang="0">
                    <a:pos x="T0" y="T1"/>
                  </a:cxn>
                  <a:cxn ang="0">
                    <a:pos x="T2" y="T3"/>
                  </a:cxn>
                  <a:cxn ang="0">
                    <a:pos x="T4" y="T5"/>
                  </a:cxn>
                </a:cxnLst>
                <a:rect l="0" t="0" r="r" b="b"/>
                <a:pathLst>
                  <a:path w="120" h="47">
                    <a:moveTo>
                      <a:pt x="0" y="7"/>
                    </a:moveTo>
                    <a:cubicBezTo>
                      <a:pt x="20" y="3"/>
                      <a:pt x="40" y="0"/>
                      <a:pt x="60" y="7"/>
                    </a:cubicBezTo>
                    <a:cubicBezTo>
                      <a:pt x="80" y="14"/>
                      <a:pt x="100" y="30"/>
                      <a:pt x="120" y="47"/>
                    </a:cubicBezTo>
                  </a:path>
                </a:pathLst>
              </a:custGeom>
              <a:noFill/>
              <a:ln w="9525" cap="flat" cmpd="sng">
                <a:solidFill>
                  <a:srgbClr val="000000"/>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2605" name="Freeform 29"/>
              <p:cNvSpPr>
                <a:spLocks/>
              </p:cNvSpPr>
              <p:nvPr/>
            </p:nvSpPr>
            <p:spPr bwMode="auto">
              <a:xfrm>
                <a:off x="1081" y="3022"/>
                <a:ext cx="69" cy="27"/>
              </a:xfrm>
              <a:custGeom>
                <a:avLst/>
                <a:gdLst>
                  <a:gd name="T0" fmla="*/ 0 w 120"/>
                  <a:gd name="T1" fmla="*/ 7 h 47"/>
                  <a:gd name="T2" fmla="*/ 60 w 120"/>
                  <a:gd name="T3" fmla="*/ 7 h 47"/>
                  <a:gd name="T4" fmla="*/ 120 w 120"/>
                  <a:gd name="T5" fmla="*/ 47 h 47"/>
                </a:gdLst>
                <a:ahLst/>
                <a:cxnLst>
                  <a:cxn ang="0">
                    <a:pos x="T0" y="T1"/>
                  </a:cxn>
                  <a:cxn ang="0">
                    <a:pos x="T2" y="T3"/>
                  </a:cxn>
                  <a:cxn ang="0">
                    <a:pos x="T4" y="T5"/>
                  </a:cxn>
                </a:cxnLst>
                <a:rect l="0" t="0" r="r" b="b"/>
                <a:pathLst>
                  <a:path w="120" h="47">
                    <a:moveTo>
                      <a:pt x="0" y="7"/>
                    </a:moveTo>
                    <a:cubicBezTo>
                      <a:pt x="20" y="3"/>
                      <a:pt x="40" y="0"/>
                      <a:pt x="60" y="7"/>
                    </a:cubicBezTo>
                    <a:cubicBezTo>
                      <a:pt x="80" y="14"/>
                      <a:pt x="100" y="30"/>
                      <a:pt x="120" y="47"/>
                    </a:cubicBezTo>
                  </a:path>
                </a:pathLst>
              </a:custGeom>
              <a:noFill/>
              <a:ln w="9525" cap="flat" cmpd="sng">
                <a:solidFill>
                  <a:srgbClr val="000000"/>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2606" name="Freeform 30"/>
              <p:cNvSpPr>
                <a:spLocks/>
              </p:cNvSpPr>
              <p:nvPr/>
            </p:nvSpPr>
            <p:spPr bwMode="auto">
              <a:xfrm>
                <a:off x="1081" y="3269"/>
                <a:ext cx="69" cy="27"/>
              </a:xfrm>
              <a:custGeom>
                <a:avLst/>
                <a:gdLst>
                  <a:gd name="T0" fmla="*/ 0 w 120"/>
                  <a:gd name="T1" fmla="*/ 7 h 47"/>
                  <a:gd name="T2" fmla="*/ 60 w 120"/>
                  <a:gd name="T3" fmla="*/ 7 h 47"/>
                  <a:gd name="T4" fmla="*/ 120 w 120"/>
                  <a:gd name="T5" fmla="*/ 47 h 47"/>
                </a:gdLst>
                <a:ahLst/>
                <a:cxnLst>
                  <a:cxn ang="0">
                    <a:pos x="T0" y="T1"/>
                  </a:cxn>
                  <a:cxn ang="0">
                    <a:pos x="T2" y="T3"/>
                  </a:cxn>
                  <a:cxn ang="0">
                    <a:pos x="T4" y="T5"/>
                  </a:cxn>
                </a:cxnLst>
                <a:rect l="0" t="0" r="r" b="b"/>
                <a:pathLst>
                  <a:path w="120" h="47">
                    <a:moveTo>
                      <a:pt x="0" y="7"/>
                    </a:moveTo>
                    <a:cubicBezTo>
                      <a:pt x="20" y="3"/>
                      <a:pt x="40" y="0"/>
                      <a:pt x="60" y="7"/>
                    </a:cubicBezTo>
                    <a:cubicBezTo>
                      <a:pt x="80" y="14"/>
                      <a:pt x="100" y="30"/>
                      <a:pt x="120" y="47"/>
                    </a:cubicBezTo>
                  </a:path>
                </a:pathLst>
              </a:custGeom>
              <a:noFill/>
              <a:ln w="9525" cap="flat" cmpd="sng">
                <a:solidFill>
                  <a:srgbClr val="000000"/>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2607" name="Freeform 31"/>
              <p:cNvSpPr>
                <a:spLocks/>
              </p:cNvSpPr>
              <p:nvPr/>
            </p:nvSpPr>
            <p:spPr bwMode="auto">
              <a:xfrm>
                <a:off x="1081" y="2268"/>
                <a:ext cx="69" cy="26"/>
              </a:xfrm>
              <a:custGeom>
                <a:avLst/>
                <a:gdLst>
                  <a:gd name="T0" fmla="*/ 0 w 120"/>
                  <a:gd name="T1" fmla="*/ 7 h 47"/>
                  <a:gd name="T2" fmla="*/ 60 w 120"/>
                  <a:gd name="T3" fmla="*/ 7 h 47"/>
                  <a:gd name="T4" fmla="*/ 120 w 120"/>
                  <a:gd name="T5" fmla="*/ 47 h 47"/>
                </a:gdLst>
                <a:ahLst/>
                <a:cxnLst>
                  <a:cxn ang="0">
                    <a:pos x="T0" y="T1"/>
                  </a:cxn>
                  <a:cxn ang="0">
                    <a:pos x="T2" y="T3"/>
                  </a:cxn>
                  <a:cxn ang="0">
                    <a:pos x="T4" y="T5"/>
                  </a:cxn>
                </a:cxnLst>
                <a:rect l="0" t="0" r="r" b="b"/>
                <a:pathLst>
                  <a:path w="120" h="47">
                    <a:moveTo>
                      <a:pt x="0" y="7"/>
                    </a:moveTo>
                    <a:cubicBezTo>
                      <a:pt x="20" y="3"/>
                      <a:pt x="40" y="0"/>
                      <a:pt x="60" y="7"/>
                    </a:cubicBezTo>
                    <a:cubicBezTo>
                      <a:pt x="80" y="14"/>
                      <a:pt x="100" y="30"/>
                      <a:pt x="120" y="47"/>
                    </a:cubicBezTo>
                  </a:path>
                </a:pathLst>
              </a:custGeom>
              <a:noFill/>
              <a:ln w="9525" cap="flat" cmpd="sng">
                <a:solidFill>
                  <a:srgbClr val="000000"/>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2608" name="Line 32"/>
              <p:cNvSpPr>
                <a:spLocks noChangeShapeType="1"/>
              </p:cNvSpPr>
              <p:nvPr/>
            </p:nvSpPr>
            <p:spPr bwMode="auto">
              <a:xfrm flipH="1">
                <a:off x="1310" y="3227"/>
                <a:ext cx="195" cy="195"/>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2609" name="Line 33"/>
              <p:cNvSpPr>
                <a:spLocks noChangeShapeType="1"/>
              </p:cNvSpPr>
              <p:nvPr/>
            </p:nvSpPr>
            <p:spPr bwMode="auto">
              <a:xfrm>
                <a:off x="1413" y="3319"/>
                <a:ext cx="195" cy="103"/>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2610" name="Text Box 34"/>
              <p:cNvSpPr txBox="1">
                <a:spLocks noChangeArrowheads="1"/>
              </p:cNvSpPr>
              <p:nvPr/>
            </p:nvSpPr>
            <p:spPr bwMode="auto">
              <a:xfrm>
                <a:off x="538" y="3453"/>
                <a:ext cx="286" cy="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I</a:t>
                </a:r>
              </a:p>
            </p:txBody>
          </p:sp>
          <p:sp>
            <p:nvSpPr>
              <p:cNvPr id="152611" name="Text Box 35"/>
              <p:cNvSpPr txBox="1">
                <a:spLocks noChangeArrowheads="1"/>
              </p:cNvSpPr>
              <p:nvPr/>
            </p:nvSpPr>
            <p:spPr bwMode="auto">
              <a:xfrm>
                <a:off x="336" y="3707"/>
                <a:ext cx="286" cy="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x</a:t>
                </a:r>
              </a:p>
            </p:txBody>
          </p:sp>
          <p:sp>
            <p:nvSpPr>
              <p:cNvPr id="152612" name="Text Box 36"/>
              <p:cNvSpPr txBox="1">
                <a:spLocks noChangeArrowheads="1"/>
              </p:cNvSpPr>
              <p:nvPr/>
            </p:nvSpPr>
            <p:spPr bwMode="auto">
              <a:xfrm>
                <a:off x="829" y="1776"/>
                <a:ext cx="286" cy="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z</a:t>
                </a:r>
              </a:p>
            </p:txBody>
          </p:sp>
          <p:sp>
            <p:nvSpPr>
              <p:cNvPr id="152613" name="Text Box 37"/>
              <p:cNvSpPr txBox="1">
                <a:spLocks noChangeArrowheads="1"/>
              </p:cNvSpPr>
              <p:nvPr/>
            </p:nvSpPr>
            <p:spPr bwMode="auto">
              <a:xfrm>
                <a:off x="2065" y="3445"/>
                <a:ext cx="287" cy="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y</a:t>
                </a:r>
              </a:p>
            </p:txBody>
          </p:sp>
          <p:sp>
            <p:nvSpPr>
              <p:cNvPr id="152614" name="Text Box 38"/>
              <p:cNvSpPr txBox="1">
                <a:spLocks noChangeArrowheads="1"/>
              </p:cNvSpPr>
              <p:nvPr/>
            </p:nvSpPr>
            <p:spPr bwMode="auto">
              <a:xfrm>
                <a:off x="1012" y="2622"/>
                <a:ext cx="286" cy="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i="1">
                    <a:latin typeface="Times New Roman" panose="02020603050405020304" pitchFamily="18" charset="0"/>
                    <a:sym typeface="Symbol" panose="05050102010706020507" pitchFamily="18" charset="2"/>
                  </a:rPr>
                  <a:t></a:t>
                </a:r>
                <a:endParaRPr lang="zh-CN" altLang="en-US" sz="1600" i="1">
                  <a:latin typeface="Times New Roman" panose="02020603050405020304" pitchFamily="18" charset="0"/>
                </a:endParaRPr>
              </a:p>
            </p:txBody>
          </p:sp>
          <p:sp>
            <p:nvSpPr>
              <p:cNvPr id="152615" name="Text Box 39"/>
              <p:cNvSpPr txBox="1">
                <a:spLocks noChangeArrowheads="1"/>
              </p:cNvSpPr>
              <p:nvPr/>
            </p:nvSpPr>
            <p:spPr bwMode="auto">
              <a:xfrm>
                <a:off x="920" y="2862"/>
                <a:ext cx="287" cy="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d</a:t>
                </a:r>
              </a:p>
            </p:txBody>
          </p:sp>
          <p:sp>
            <p:nvSpPr>
              <p:cNvPr id="152616" name="Text Box 40"/>
              <p:cNvSpPr txBox="1">
                <a:spLocks noChangeArrowheads="1"/>
              </p:cNvSpPr>
              <p:nvPr/>
            </p:nvSpPr>
            <p:spPr bwMode="auto">
              <a:xfrm>
                <a:off x="920" y="3102"/>
                <a:ext cx="287" cy="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d</a:t>
                </a:r>
              </a:p>
            </p:txBody>
          </p:sp>
          <p:sp>
            <p:nvSpPr>
              <p:cNvPr id="152617" name="Text Box 41"/>
              <p:cNvSpPr txBox="1">
                <a:spLocks noChangeArrowheads="1"/>
              </p:cNvSpPr>
              <p:nvPr/>
            </p:nvSpPr>
            <p:spPr bwMode="auto">
              <a:xfrm>
                <a:off x="920" y="3330"/>
                <a:ext cx="287" cy="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d</a:t>
                </a:r>
              </a:p>
            </p:txBody>
          </p:sp>
          <p:sp>
            <p:nvSpPr>
              <p:cNvPr id="152618" name="Text Box 42"/>
              <p:cNvSpPr txBox="1">
                <a:spLocks noChangeArrowheads="1"/>
              </p:cNvSpPr>
              <p:nvPr/>
            </p:nvSpPr>
            <p:spPr bwMode="auto">
              <a:xfrm>
                <a:off x="1012" y="2096"/>
                <a:ext cx="229" cy="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i="1">
                    <a:latin typeface="Times New Roman" panose="02020603050405020304" pitchFamily="18" charset="0"/>
                    <a:sym typeface="Symbol" panose="05050102010706020507" pitchFamily="18" charset="2"/>
                  </a:rPr>
                  <a:t></a:t>
                </a:r>
                <a:endParaRPr lang="zh-CN" altLang="en-US" sz="1600" i="1">
                  <a:latin typeface="Times New Roman" panose="02020603050405020304" pitchFamily="18" charset="0"/>
                </a:endParaRPr>
              </a:p>
            </p:txBody>
          </p:sp>
          <p:sp>
            <p:nvSpPr>
              <p:cNvPr id="152619" name="Text Box 43"/>
              <p:cNvSpPr txBox="1">
                <a:spLocks noChangeArrowheads="1"/>
              </p:cNvSpPr>
              <p:nvPr/>
            </p:nvSpPr>
            <p:spPr bwMode="auto">
              <a:xfrm>
                <a:off x="1012" y="2862"/>
                <a:ext cx="286" cy="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i="1">
                    <a:latin typeface="Times New Roman" panose="02020603050405020304" pitchFamily="18" charset="0"/>
                    <a:sym typeface="Symbol" panose="05050102010706020507" pitchFamily="18" charset="2"/>
                  </a:rPr>
                  <a:t></a:t>
                </a:r>
                <a:endParaRPr lang="zh-CN" altLang="en-US" sz="1600" i="1">
                  <a:latin typeface="Times New Roman" panose="02020603050405020304" pitchFamily="18" charset="0"/>
                </a:endParaRPr>
              </a:p>
            </p:txBody>
          </p:sp>
          <p:sp>
            <p:nvSpPr>
              <p:cNvPr id="152620" name="Text Box 44"/>
              <p:cNvSpPr txBox="1">
                <a:spLocks noChangeArrowheads="1"/>
              </p:cNvSpPr>
              <p:nvPr/>
            </p:nvSpPr>
            <p:spPr bwMode="auto">
              <a:xfrm>
                <a:off x="1032" y="3110"/>
                <a:ext cx="286" cy="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i="1">
                    <a:latin typeface="Times New Roman" panose="02020603050405020304" pitchFamily="18" charset="0"/>
                    <a:sym typeface="Symbol" panose="05050102010706020507" pitchFamily="18" charset="2"/>
                  </a:rPr>
                  <a:t></a:t>
                </a:r>
                <a:endParaRPr lang="zh-CN" altLang="en-US" sz="1600" i="1">
                  <a:latin typeface="Times New Roman" panose="02020603050405020304" pitchFamily="18" charset="0"/>
                </a:endParaRPr>
              </a:p>
            </p:txBody>
          </p:sp>
          <p:sp>
            <p:nvSpPr>
              <p:cNvPr id="152621" name="Text Box 45"/>
              <p:cNvSpPr txBox="1">
                <a:spLocks noChangeArrowheads="1"/>
              </p:cNvSpPr>
              <p:nvPr/>
            </p:nvSpPr>
            <p:spPr bwMode="auto">
              <a:xfrm>
                <a:off x="1013" y="3335"/>
                <a:ext cx="287" cy="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i="1">
                    <a:latin typeface="Times New Roman" panose="02020603050405020304" pitchFamily="18" charset="0"/>
                    <a:sym typeface="Symbol" panose="05050102010706020507" pitchFamily="18" charset="2"/>
                  </a:rPr>
                  <a:t></a:t>
                </a:r>
                <a:endParaRPr lang="zh-CN" altLang="en-US" sz="1600" i="1">
                  <a:latin typeface="Times New Roman" panose="02020603050405020304" pitchFamily="18" charset="0"/>
                </a:endParaRPr>
              </a:p>
            </p:txBody>
          </p:sp>
          <p:sp>
            <p:nvSpPr>
              <p:cNvPr id="152622" name="Freeform 46"/>
              <p:cNvSpPr>
                <a:spLocks/>
              </p:cNvSpPr>
              <p:nvPr/>
            </p:nvSpPr>
            <p:spPr bwMode="auto">
              <a:xfrm>
                <a:off x="1069" y="2782"/>
                <a:ext cx="81" cy="23"/>
              </a:xfrm>
              <a:custGeom>
                <a:avLst/>
                <a:gdLst>
                  <a:gd name="T0" fmla="*/ 0 w 140"/>
                  <a:gd name="T1" fmla="*/ 0 h 40"/>
                  <a:gd name="T2" fmla="*/ 140 w 140"/>
                  <a:gd name="T3" fmla="*/ 40 h 40"/>
                </a:gdLst>
                <a:ahLst/>
                <a:cxnLst>
                  <a:cxn ang="0">
                    <a:pos x="T0" y="T1"/>
                  </a:cxn>
                  <a:cxn ang="0">
                    <a:pos x="T2" y="T3"/>
                  </a:cxn>
                </a:cxnLst>
                <a:rect l="0" t="0" r="r" b="b"/>
                <a:pathLst>
                  <a:path w="140" h="40">
                    <a:moveTo>
                      <a:pt x="0" y="0"/>
                    </a:moveTo>
                    <a:cubicBezTo>
                      <a:pt x="0" y="0"/>
                      <a:pt x="70" y="20"/>
                      <a:pt x="140" y="40"/>
                    </a:cubicBezTo>
                  </a:path>
                </a:pathLst>
              </a:custGeom>
              <a:noFill/>
              <a:ln w="9525" cap="flat" cmpd="sng">
                <a:solidFill>
                  <a:srgbClr val="000000"/>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2623" name="Text Box 47"/>
              <p:cNvSpPr txBox="1">
                <a:spLocks noChangeArrowheads="1"/>
              </p:cNvSpPr>
              <p:nvPr/>
            </p:nvSpPr>
            <p:spPr bwMode="auto">
              <a:xfrm>
                <a:off x="909" y="2199"/>
                <a:ext cx="286" cy="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i="1">
                    <a:solidFill>
                      <a:srgbClr val="FF0000"/>
                    </a:solidFill>
                    <a:latin typeface="Times New Roman" panose="02020603050405020304" pitchFamily="18" charset="0"/>
                  </a:rPr>
                  <a:t>n</a:t>
                </a:r>
              </a:p>
            </p:txBody>
          </p:sp>
          <p:sp>
            <p:nvSpPr>
              <p:cNvPr id="152624" name="Text Box 48"/>
              <p:cNvSpPr txBox="1">
                <a:spLocks noChangeArrowheads="1"/>
              </p:cNvSpPr>
              <p:nvPr/>
            </p:nvSpPr>
            <p:spPr bwMode="auto">
              <a:xfrm>
                <a:off x="929" y="2763"/>
                <a:ext cx="287" cy="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a:solidFill>
                      <a:srgbClr val="FF0000"/>
                    </a:solidFill>
                    <a:latin typeface="Times New Roman" panose="02020603050405020304" pitchFamily="18" charset="0"/>
                  </a:rPr>
                  <a:t>4</a:t>
                </a:r>
              </a:p>
            </p:txBody>
          </p:sp>
          <p:sp>
            <p:nvSpPr>
              <p:cNvPr id="152625" name="Text Box 49"/>
              <p:cNvSpPr txBox="1">
                <a:spLocks noChangeArrowheads="1"/>
              </p:cNvSpPr>
              <p:nvPr/>
            </p:nvSpPr>
            <p:spPr bwMode="auto">
              <a:xfrm>
                <a:off x="921" y="3003"/>
                <a:ext cx="287" cy="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a:solidFill>
                      <a:srgbClr val="FF0000"/>
                    </a:solidFill>
                    <a:latin typeface="Times New Roman" panose="02020603050405020304" pitchFamily="18" charset="0"/>
                  </a:rPr>
                  <a:t>3</a:t>
                </a:r>
              </a:p>
            </p:txBody>
          </p:sp>
          <p:sp>
            <p:nvSpPr>
              <p:cNvPr id="152626" name="Text Box 50"/>
              <p:cNvSpPr txBox="1">
                <a:spLocks noChangeArrowheads="1"/>
              </p:cNvSpPr>
              <p:nvPr/>
            </p:nvSpPr>
            <p:spPr bwMode="auto">
              <a:xfrm>
                <a:off x="918" y="3448"/>
                <a:ext cx="286" cy="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a:solidFill>
                      <a:srgbClr val="FF0000"/>
                    </a:solidFill>
                    <a:latin typeface="Times New Roman" panose="02020603050405020304" pitchFamily="18" charset="0"/>
                  </a:rPr>
                  <a:t>1</a:t>
                </a:r>
              </a:p>
            </p:txBody>
          </p:sp>
          <p:sp>
            <p:nvSpPr>
              <p:cNvPr id="152627" name="Text Box 51"/>
              <p:cNvSpPr txBox="1">
                <a:spLocks noChangeArrowheads="1"/>
              </p:cNvSpPr>
              <p:nvPr/>
            </p:nvSpPr>
            <p:spPr bwMode="auto">
              <a:xfrm>
                <a:off x="912" y="3216"/>
                <a:ext cx="286" cy="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a:solidFill>
                      <a:srgbClr val="FF0000"/>
                    </a:solidFill>
                    <a:latin typeface="Times New Roman" panose="02020603050405020304" pitchFamily="18" charset="0"/>
                  </a:rPr>
                  <a:t>2</a:t>
                </a:r>
              </a:p>
            </p:txBody>
          </p:sp>
          <p:sp>
            <p:nvSpPr>
              <p:cNvPr id="152628" name="Text Box 52"/>
              <p:cNvSpPr txBox="1">
                <a:spLocks noChangeArrowheads="1"/>
              </p:cNvSpPr>
              <p:nvPr/>
            </p:nvSpPr>
            <p:spPr bwMode="auto">
              <a:xfrm>
                <a:off x="528" y="3216"/>
                <a:ext cx="446" cy="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I </a:t>
                </a:r>
                <a:r>
                  <a:rPr lang="en-US" altLang="zh-CN" sz="1600">
                    <a:latin typeface="Times New Roman" panose="02020603050405020304" pitchFamily="18" charset="0"/>
                  </a:rPr>
                  <a:t>e</a:t>
                </a:r>
                <a:r>
                  <a:rPr lang="en-US" altLang="zh-CN" sz="1600" i="1" baseline="30000">
                    <a:latin typeface="Times New Roman" panose="02020603050405020304" pitchFamily="18" charset="0"/>
                  </a:rPr>
                  <a:t>- </a:t>
                </a:r>
                <a:r>
                  <a:rPr lang="en-US" altLang="zh-CN" sz="1600" baseline="30000">
                    <a:latin typeface="Times New Roman" panose="02020603050405020304" pitchFamily="18" charset="0"/>
                  </a:rPr>
                  <a:t>j</a:t>
                </a:r>
                <a:r>
                  <a:rPr lang="en-US" altLang="zh-CN" sz="1600" i="1" baseline="30000">
                    <a:latin typeface="Times New Roman" panose="02020603050405020304" pitchFamily="18" charset="0"/>
                    <a:sym typeface="Symbol" panose="05050102010706020507" pitchFamily="18" charset="2"/>
                  </a:rPr>
                  <a:t></a:t>
                </a:r>
                <a:endParaRPr lang="en-US" altLang="zh-CN" sz="1600" i="1" baseline="30000">
                  <a:latin typeface="Times New Roman" panose="02020603050405020304" pitchFamily="18" charset="0"/>
                </a:endParaRPr>
              </a:p>
            </p:txBody>
          </p:sp>
          <p:sp>
            <p:nvSpPr>
              <p:cNvPr id="152629" name="Text Box 53"/>
              <p:cNvSpPr txBox="1">
                <a:spLocks noChangeArrowheads="1"/>
              </p:cNvSpPr>
              <p:nvPr/>
            </p:nvSpPr>
            <p:spPr bwMode="auto">
              <a:xfrm>
                <a:off x="534" y="2991"/>
                <a:ext cx="493" cy="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I </a:t>
                </a:r>
                <a:r>
                  <a:rPr lang="en-US" altLang="zh-CN" sz="1600">
                    <a:latin typeface="Times New Roman" panose="02020603050405020304" pitchFamily="18" charset="0"/>
                  </a:rPr>
                  <a:t>e</a:t>
                </a:r>
                <a:r>
                  <a:rPr lang="en-US" altLang="zh-CN" sz="1600" i="1" baseline="30000">
                    <a:latin typeface="Times New Roman" panose="02020603050405020304" pitchFamily="18" charset="0"/>
                  </a:rPr>
                  <a:t>- </a:t>
                </a:r>
                <a:r>
                  <a:rPr lang="en-US" altLang="zh-CN" sz="1600" baseline="30000">
                    <a:latin typeface="Times New Roman" panose="02020603050405020304" pitchFamily="18" charset="0"/>
                  </a:rPr>
                  <a:t>j2</a:t>
                </a:r>
                <a:r>
                  <a:rPr lang="en-US" altLang="zh-CN" sz="1600" i="1" baseline="30000">
                    <a:latin typeface="Times New Roman" panose="02020603050405020304" pitchFamily="18" charset="0"/>
                    <a:sym typeface="Symbol" panose="05050102010706020507" pitchFamily="18" charset="2"/>
                  </a:rPr>
                  <a:t></a:t>
                </a:r>
                <a:endParaRPr lang="en-US" altLang="zh-CN" sz="1600" i="1" baseline="30000">
                  <a:latin typeface="Times New Roman" panose="02020603050405020304" pitchFamily="18" charset="0"/>
                </a:endParaRPr>
              </a:p>
            </p:txBody>
          </p:sp>
          <p:sp>
            <p:nvSpPr>
              <p:cNvPr id="152630" name="Text Box 54"/>
              <p:cNvSpPr txBox="1">
                <a:spLocks noChangeArrowheads="1"/>
              </p:cNvSpPr>
              <p:nvPr/>
            </p:nvSpPr>
            <p:spPr bwMode="auto">
              <a:xfrm>
                <a:off x="531" y="2747"/>
                <a:ext cx="492" cy="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I </a:t>
                </a:r>
                <a:r>
                  <a:rPr lang="en-US" altLang="zh-CN" sz="1600">
                    <a:latin typeface="Times New Roman" panose="02020603050405020304" pitchFamily="18" charset="0"/>
                  </a:rPr>
                  <a:t>e</a:t>
                </a:r>
                <a:r>
                  <a:rPr lang="en-US" altLang="zh-CN" sz="1600" i="1" baseline="30000">
                    <a:latin typeface="Times New Roman" panose="02020603050405020304" pitchFamily="18" charset="0"/>
                  </a:rPr>
                  <a:t>- </a:t>
                </a:r>
                <a:r>
                  <a:rPr lang="en-US" altLang="zh-CN" sz="1600" baseline="30000">
                    <a:latin typeface="Times New Roman" panose="02020603050405020304" pitchFamily="18" charset="0"/>
                  </a:rPr>
                  <a:t>j3</a:t>
                </a:r>
                <a:r>
                  <a:rPr lang="en-US" altLang="zh-CN" sz="1600" i="1" baseline="30000">
                    <a:latin typeface="Times New Roman" panose="02020603050405020304" pitchFamily="18" charset="0"/>
                    <a:sym typeface="Symbol" panose="05050102010706020507" pitchFamily="18" charset="2"/>
                  </a:rPr>
                  <a:t></a:t>
                </a:r>
                <a:endParaRPr lang="en-US" altLang="zh-CN" sz="1600" i="1" baseline="30000">
                  <a:latin typeface="Times New Roman" panose="02020603050405020304" pitchFamily="18" charset="0"/>
                </a:endParaRPr>
              </a:p>
            </p:txBody>
          </p:sp>
          <p:sp>
            <p:nvSpPr>
              <p:cNvPr id="152631" name="Text Box 55"/>
              <p:cNvSpPr txBox="1">
                <a:spLocks noChangeArrowheads="1"/>
              </p:cNvSpPr>
              <p:nvPr/>
            </p:nvSpPr>
            <p:spPr bwMode="auto">
              <a:xfrm>
                <a:off x="432" y="2222"/>
                <a:ext cx="576" cy="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I </a:t>
                </a:r>
                <a:r>
                  <a:rPr lang="en-US" altLang="zh-CN" sz="1600">
                    <a:latin typeface="Times New Roman" panose="02020603050405020304" pitchFamily="18" charset="0"/>
                  </a:rPr>
                  <a:t>e</a:t>
                </a:r>
                <a:r>
                  <a:rPr lang="en-US" altLang="zh-CN" sz="1600" i="1" baseline="30000">
                    <a:latin typeface="Times New Roman" panose="02020603050405020304" pitchFamily="18" charset="0"/>
                  </a:rPr>
                  <a:t>- </a:t>
                </a:r>
                <a:r>
                  <a:rPr lang="en-US" altLang="zh-CN" sz="1600" baseline="30000">
                    <a:latin typeface="Times New Roman" panose="02020603050405020304" pitchFamily="18" charset="0"/>
                  </a:rPr>
                  <a:t>j(</a:t>
                </a:r>
                <a:r>
                  <a:rPr lang="en-US" altLang="zh-CN" sz="1600" i="1" baseline="30000">
                    <a:latin typeface="Times New Roman" panose="02020603050405020304" pitchFamily="18" charset="0"/>
                  </a:rPr>
                  <a:t>n</a:t>
                </a:r>
                <a:r>
                  <a:rPr lang="en-US" altLang="zh-CN" sz="1600" baseline="30000">
                    <a:latin typeface="Times New Roman" panose="02020603050405020304" pitchFamily="18" charset="0"/>
                  </a:rPr>
                  <a:t>-1)</a:t>
                </a:r>
                <a:r>
                  <a:rPr lang="en-US" altLang="zh-CN" sz="1600" i="1" baseline="30000">
                    <a:latin typeface="Times New Roman" panose="02020603050405020304" pitchFamily="18" charset="0"/>
                    <a:sym typeface="Symbol" panose="05050102010706020507" pitchFamily="18" charset="2"/>
                  </a:rPr>
                  <a:t></a:t>
                </a:r>
                <a:endParaRPr lang="en-US" altLang="zh-CN" sz="1600" i="1" baseline="30000">
                  <a:latin typeface="Times New Roman" panose="02020603050405020304" pitchFamily="18" charset="0"/>
                </a:endParaRPr>
              </a:p>
            </p:txBody>
          </p:sp>
          <p:sp>
            <p:nvSpPr>
              <p:cNvPr id="152632" name="Text Box 56"/>
              <p:cNvSpPr txBox="1">
                <a:spLocks noChangeArrowheads="1"/>
              </p:cNvSpPr>
              <p:nvPr/>
            </p:nvSpPr>
            <p:spPr bwMode="auto">
              <a:xfrm>
                <a:off x="1528" y="3296"/>
                <a:ext cx="492" cy="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d</a:t>
                </a:r>
                <a:r>
                  <a:rPr lang="en-US" altLang="zh-CN" sz="1600">
                    <a:latin typeface="Times New Roman" panose="02020603050405020304" pitchFamily="18" charset="0"/>
                  </a:rPr>
                  <a:t>cos</a:t>
                </a:r>
                <a:r>
                  <a:rPr lang="en-US" altLang="zh-CN" sz="1600" i="1">
                    <a:latin typeface="Times New Roman" panose="02020603050405020304" pitchFamily="18" charset="0"/>
                    <a:sym typeface="Symbol" panose="05050102010706020507" pitchFamily="18" charset="2"/>
                  </a:rPr>
                  <a:t></a:t>
                </a:r>
                <a:endParaRPr lang="en-US" altLang="zh-CN" sz="1600" i="1" baseline="30000">
                  <a:latin typeface="Times New Roman" panose="02020603050405020304" pitchFamily="18" charset="0"/>
                </a:endParaRPr>
              </a:p>
            </p:txBody>
          </p:sp>
          <p:sp>
            <p:nvSpPr>
              <p:cNvPr id="152633" name="Text Box 57"/>
              <p:cNvSpPr txBox="1">
                <a:spLocks noChangeArrowheads="1"/>
              </p:cNvSpPr>
              <p:nvPr/>
            </p:nvSpPr>
            <p:spPr bwMode="auto">
              <a:xfrm>
                <a:off x="1796" y="2703"/>
                <a:ext cx="321" cy="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r</a:t>
                </a:r>
                <a:r>
                  <a:rPr lang="en-US" altLang="zh-CN" sz="1600" baseline="-25000">
                    <a:latin typeface="Times New Roman" panose="02020603050405020304" pitchFamily="18" charset="0"/>
                  </a:rPr>
                  <a:t>1</a:t>
                </a:r>
              </a:p>
            </p:txBody>
          </p:sp>
          <p:sp>
            <p:nvSpPr>
              <p:cNvPr id="152634" name="Text Box 58"/>
              <p:cNvSpPr txBox="1">
                <a:spLocks noChangeArrowheads="1"/>
              </p:cNvSpPr>
              <p:nvPr/>
            </p:nvSpPr>
            <p:spPr bwMode="auto">
              <a:xfrm>
                <a:off x="1452" y="2360"/>
                <a:ext cx="321" cy="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r</a:t>
                </a:r>
                <a:r>
                  <a:rPr lang="en-US" altLang="zh-CN" sz="1600" baseline="-25000">
                    <a:latin typeface="Times New Roman" panose="02020603050405020304" pitchFamily="18" charset="0"/>
                  </a:rPr>
                  <a:t>4</a:t>
                </a:r>
              </a:p>
            </p:txBody>
          </p:sp>
          <p:sp>
            <p:nvSpPr>
              <p:cNvPr id="152635" name="Text Box 59"/>
              <p:cNvSpPr txBox="1">
                <a:spLocks noChangeArrowheads="1"/>
              </p:cNvSpPr>
              <p:nvPr/>
            </p:nvSpPr>
            <p:spPr bwMode="auto">
              <a:xfrm>
                <a:off x="1562" y="2474"/>
                <a:ext cx="321"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r</a:t>
                </a:r>
                <a:r>
                  <a:rPr lang="en-US" altLang="zh-CN" sz="1600" baseline="-25000">
                    <a:latin typeface="Times New Roman" panose="02020603050405020304" pitchFamily="18" charset="0"/>
                  </a:rPr>
                  <a:t>3</a:t>
                </a:r>
              </a:p>
            </p:txBody>
          </p:sp>
          <p:sp>
            <p:nvSpPr>
              <p:cNvPr id="152636" name="Text Box 60"/>
              <p:cNvSpPr txBox="1">
                <a:spLocks noChangeArrowheads="1"/>
              </p:cNvSpPr>
              <p:nvPr/>
            </p:nvSpPr>
            <p:spPr bwMode="auto">
              <a:xfrm>
                <a:off x="1693" y="2589"/>
                <a:ext cx="320" cy="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r</a:t>
                </a:r>
                <a:r>
                  <a:rPr lang="en-US" altLang="zh-CN" sz="1600" baseline="-25000">
                    <a:latin typeface="Times New Roman" panose="02020603050405020304" pitchFamily="18" charset="0"/>
                  </a:rPr>
                  <a:t>2</a:t>
                </a:r>
              </a:p>
            </p:txBody>
          </p:sp>
          <p:sp>
            <p:nvSpPr>
              <p:cNvPr id="152637" name="Text Box 61"/>
              <p:cNvSpPr txBox="1">
                <a:spLocks noChangeArrowheads="1"/>
              </p:cNvSpPr>
              <p:nvPr/>
            </p:nvSpPr>
            <p:spPr bwMode="auto">
              <a:xfrm>
                <a:off x="1223" y="2074"/>
                <a:ext cx="321"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r</a:t>
                </a:r>
                <a:r>
                  <a:rPr lang="en-US" altLang="zh-CN" sz="1600" i="1" baseline="-25000">
                    <a:latin typeface="Times New Roman" panose="02020603050405020304" pitchFamily="18" charset="0"/>
                  </a:rPr>
                  <a:t>n</a:t>
                </a:r>
              </a:p>
            </p:txBody>
          </p:sp>
          <p:sp>
            <p:nvSpPr>
              <p:cNvPr id="152638" name="Text Box 62"/>
              <p:cNvSpPr txBox="1">
                <a:spLocks noChangeArrowheads="1"/>
              </p:cNvSpPr>
              <p:nvPr/>
            </p:nvSpPr>
            <p:spPr bwMode="auto">
              <a:xfrm>
                <a:off x="1768" y="1982"/>
                <a:ext cx="321" cy="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P</a:t>
                </a:r>
                <a:endParaRPr lang="en-US" altLang="zh-CN" sz="1600" i="1" baseline="-25000">
                  <a:latin typeface="Times New Roman" panose="02020603050405020304" pitchFamily="18" charset="0"/>
                </a:endParaRPr>
              </a:p>
            </p:txBody>
          </p:sp>
          <p:sp>
            <p:nvSpPr>
              <p:cNvPr id="152639" name="Line 63"/>
              <p:cNvSpPr>
                <a:spLocks noChangeShapeType="1"/>
              </p:cNvSpPr>
              <p:nvPr/>
            </p:nvSpPr>
            <p:spPr bwMode="auto">
              <a:xfrm>
                <a:off x="1080" y="3568"/>
                <a:ext cx="960" cy="0"/>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grpSp>
      </p:grpSp>
      <p:sp>
        <p:nvSpPr>
          <p:cNvPr id="152640" name="AutoShape 64">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52641" name="AutoShape 65">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Tree>
    <p:extLst>
      <p:ext uri="{BB962C8B-B14F-4D97-AF65-F5344CB8AC3E}">
        <p14:creationId xmlns:p14="http://schemas.microsoft.com/office/powerpoint/2010/main" val="34825177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52578"/>
                                        </p:tgtEl>
                                        <p:attrNameLst>
                                          <p:attrName>style.visibility</p:attrName>
                                        </p:attrNameLst>
                                      </p:cBhvr>
                                      <p:to>
                                        <p:strVal val="visible"/>
                                      </p:to>
                                    </p:set>
                                    <p:anim calcmode="lin" valueType="num">
                                      <p:cBhvr additive="base">
                                        <p:cTn id="7" dur="500" fill="hold"/>
                                        <p:tgtEl>
                                          <p:spTgt spid="152578"/>
                                        </p:tgtEl>
                                        <p:attrNameLst>
                                          <p:attrName>ppt_x</p:attrName>
                                        </p:attrNameLst>
                                      </p:cBhvr>
                                      <p:tavLst>
                                        <p:tav tm="0">
                                          <p:val>
                                            <p:strVal val="#ppt_x"/>
                                          </p:val>
                                        </p:tav>
                                        <p:tav tm="100000">
                                          <p:val>
                                            <p:strVal val="#ppt_x"/>
                                          </p:val>
                                        </p:tav>
                                      </p:tavLst>
                                    </p:anim>
                                    <p:anim calcmode="lin" valueType="num">
                                      <p:cBhvr additive="base">
                                        <p:cTn id="8" dur="500" fill="hold"/>
                                        <p:tgtEl>
                                          <p:spTgt spid="152578"/>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2579"/>
                                        </p:tgtEl>
                                        <p:attrNameLst>
                                          <p:attrName>style.visibility</p:attrName>
                                        </p:attrNameLst>
                                      </p:cBhvr>
                                      <p:to>
                                        <p:strVal val="visible"/>
                                      </p:to>
                                    </p:set>
                                    <p:anim calcmode="lin" valueType="num">
                                      <p:cBhvr additive="base">
                                        <p:cTn id="13" dur="500" fill="hold"/>
                                        <p:tgtEl>
                                          <p:spTgt spid="152579"/>
                                        </p:tgtEl>
                                        <p:attrNameLst>
                                          <p:attrName>ppt_x</p:attrName>
                                        </p:attrNameLst>
                                      </p:cBhvr>
                                      <p:tavLst>
                                        <p:tav tm="0">
                                          <p:val>
                                            <p:strVal val="#ppt_x"/>
                                          </p:val>
                                        </p:tav>
                                        <p:tav tm="100000">
                                          <p:val>
                                            <p:strVal val="#ppt_x"/>
                                          </p:val>
                                        </p:tav>
                                      </p:tavLst>
                                    </p:anim>
                                    <p:anim calcmode="lin" valueType="num">
                                      <p:cBhvr additive="base">
                                        <p:cTn id="14" dur="500" fill="hold"/>
                                        <p:tgtEl>
                                          <p:spTgt spid="15257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5258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5258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52581"/>
                                        </p:tgtEl>
                                        <p:attrNameLst>
                                          <p:attrName>style.visibility</p:attrName>
                                        </p:attrNameLst>
                                      </p:cBhvr>
                                      <p:to>
                                        <p:strVal val="visible"/>
                                      </p:to>
                                    </p:set>
                                    <p:anim calcmode="lin" valueType="num">
                                      <p:cBhvr additive="base">
                                        <p:cTn id="27" dur="500" fill="hold"/>
                                        <p:tgtEl>
                                          <p:spTgt spid="152581"/>
                                        </p:tgtEl>
                                        <p:attrNameLst>
                                          <p:attrName>ppt_x</p:attrName>
                                        </p:attrNameLst>
                                      </p:cBhvr>
                                      <p:tavLst>
                                        <p:tav tm="0">
                                          <p:val>
                                            <p:strVal val="#ppt_x"/>
                                          </p:val>
                                        </p:tav>
                                        <p:tav tm="100000">
                                          <p:val>
                                            <p:strVal val="#ppt_x"/>
                                          </p:val>
                                        </p:tav>
                                      </p:tavLst>
                                    </p:anim>
                                    <p:anim calcmode="lin" valueType="num">
                                      <p:cBhvr additive="base">
                                        <p:cTn id="28" dur="500" fill="hold"/>
                                        <p:tgtEl>
                                          <p:spTgt spid="1525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8" grpId="0" autoUpdateAnimBg="0"/>
      <p:bldP spid="152579" grpId="0" autoUpdateAnimBg="0"/>
      <p:bldP spid="152580" grpId="0" autoUpdateAnimBg="0"/>
      <p:bldP spid="152581"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ext Box 2"/>
          <p:cNvSpPr txBox="1">
            <a:spLocks noChangeArrowheads="1"/>
          </p:cNvSpPr>
          <p:nvPr/>
        </p:nvSpPr>
        <p:spPr bwMode="auto">
          <a:xfrm>
            <a:off x="5943600" y="609601"/>
            <a:ext cx="3810000" cy="2759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pPr>
            <a:r>
              <a:rPr kumimoji="1" lang="zh-CN" altLang="en-US" sz="2000">
                <a:solidFill>
                  <a:srgbClr val="3333FF"/>
                </a:solidFill>
                <a:latin typeface="Times New Roman" panose="02020603050405020304" pitchFamily="18" charset="0"/>
                <a:ea typeface="楷体_GB2312" pitchFamily="49" charset="-122"/>
              </a:rPr>
              <a:t>      </a:t>
            </a:r>
            <a:r>
              <a:rPr kumimoji="1" lang="en-US" altLang="zh-CN" sz="2000">
                <a:solidFill>
                  <a:srgbClr val="3333FF"/>
                </a:solidFill>
                <a:latin typeface="Times New Roman" panose="02020603050405020304" pitchFamily="18" charset="0"/>
              </a:rPr>
              <a:t>If only the </a:t>
            </a:r>
            <a:r>
              <a:rPr kumimoji="1" lang="en-US" altLang="zh-CN" sz="2000">
                <a:solidFill>
                  <a:srgbClr val="FF0000"/>
                </a:solidFill>
                <a:latin typeface="Times New Roman" panose="02020603050405020304" pitchFamily="18" charset="0"/>
              </a:rPr>
              <a:t>far-zone</a:t>
            </a:r>
            <a:r>
              <a:rPr kumimoji="1" lang="en-US" altLang="zh-CN" sz="2000">
                <a:solidFill>
                  <a:srgbClr val="3333FF"/>
                </a:solidFill>
                <a:latin typeface="Times New Roman" panose="02020603050405020304" pitchFamily="18" charset="0"/>
              </a:rPr>
              <a:t> fields are considered, and the viewing distance is much </a:t>
            </a:r>
            <a:r>
              <a:rPr kumimoji="1" lang="en-US" altLang="zh-CN" sz="2000">
                <a:solidFill>
                  <a:srgbClr val="FF0000"/>
                </a:solidFill>
                <a:latin typeface="Times New Roman" panose="02020603050405020304" pitchFamily="18" charset="0"/>
              </a:rPr>
              <a:t>greater</a:t>
            </a:r>
            <a:r>
              <a:rPr kumimoji="1" lang="en-US" altLang="zh-CN" sz="2000">
                <a:solidFill>
                  <a:srgbClr val="3333FF"/>
                </a:solidFill>
                <a:latin typeface="Times New Roman" panose="02020603050405020304" pitchFamily="18" charset="0"/>
              </a:rPr>
              <a:t> than </a:t>
            </a:r>
            <a:r>
              <a:rPr kumimoji="1" lang="en-US" altLang="zh-CN" sz="2000">
                <a:solidFill>
                  <a:srgbClr val="FF0000"/>
                </a:solidFill>
                <a:latin typeface="Times New Roman" panose="02020603050405020304" pitchFamily="18" charset="0"/>
              </a:rPr>
              <a:t>the size</a:t>
            </a:r>
            <a:r>
              <a:rPr kumimoji="1" lang="en-US" altLang="zh-CN" sz="2000">
                <a:solidFill>
                  <a:srgbClr val="3333FF"/>
                </a:solidFill>
                <a:latin typeface="Times New Roman" panose="02020603050405020304" pitchFamily="18" charset="0"/>
              </a:rPr>
              <a:t> of the array, the lines joining the elemental antennas and the field point </a:t>
            </a:r>
            <a:r>
              <a:rPr kumimoji="1" lang="en-US" altLang="zh-CN" sz="2000" i="1">
                <a:latin typeface="Times New Roman" panose="02020603050405020304" pitchFamily="18" charset="0"/>
              </a:rPr>
              <a:t>P</a:t>
            </a:r>
            <a:r>
              <a:rPr kumimoji="1" lang="en-US" altLang="zh-CN" sz="2000">
                <a:solidFill>
                  <a:srgbClr val="3333FF"/>
                </a:solidFill>
                <a:latin typeface="Times New Roman" panose="02020603050405020304" pitchFamily="18" charset="0"/>
              </a:rPr>
              <a:t> can be taken to be </a:t>
            </a:r>
            <a:r>
              <a:rPr kumimoji="1" lang="en-US" altLang="zh-CN" sz="2000">
                <a:solidFill>
                  <a:srgbClr val="FF0000"/>
                </a:solidFill>
                <a:latin typeface="Times New Roman" panose="02020603050405020304" pitchFamily="18" charset="0"/>
              </a:rPr>
              <a:t>parallel</a:t>
            </a:r>
            <a:r>
              <a:rPr kumimoji="1" lang="en-US" altLang="zh-CN" sz="2000">
                <a:solidFill>
                  <a:srgbClr val="3333FF"/>
                </a:solidFill>
                <a:latin typeface="Times New Roman" panose="02020603050405020304" pitchFamily="18" charset="0"/>
              </a:rPr>
              <a:t>.</a:t>
            </a:r>
            <a:r>
              <a:rPr kumimoji="1" lang="en-US" altLang="zh-CN" sz="2000">
                <a:solidFill>
                  <a:srgbClr val="3333FF"/>
                </a:solidFill>
                <a:latin typeface="Times New Roman" panose="02020603050405020304" pitchFamily="18" charset="0"/>
                <a:ea typeface="楷体_GB2312" pitchFamily="49" charset="-122"/>
              </a:rPr>
              <a:t>  </a:t>
            </a:r>
          </a:p>
        </p:txBody>
      </p:sp>
      <p:sp>
        <p:nvSpPr>
          <p:cNvPr id="153603" name="Text Box 3"/>
          <p:cNvSpPr txBox="1">
            <a:spLocks noChangeArrowheads="1"/>
          </p:cNvSpPr>
          <p:nvPr/>
        </p:nvSpPr>
        <p:spPr bwMode="auto">
          <a:xfrm>
            <a:off x="2514600" y="3657601"/>
            <a:ext cx="73152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pPr>
            <a:r>
              <a:rPr kumimoji="1" lang="zh-CN" altLang="en-US" sz="2000">
                <a:solidFill>
                  <a:srgbClr val="3333FF"/>
                </a:solidFill>
                <a:latin typeface="Times New Roman" panose="02020603050405020304" pitchFamily="18" charset="0"/>
                <a:ea typeface="楷体_GB2312" pitchFamily="49" charset="-122"/>
              </a:rPr>
              <a:t>       </a:t>
            </a:r>
            <a:r>
              <a:rPr kumimoji="1" lang="en-US" altLang="zh-CN" sz="2000">
                <a:solidFill>
                  <a:srgbClr val="3333FF"/>
                </a:solidFill>
                <a:latin typeface="Times New Roman" panose="02020603050405020304" pitchFamily="18" charset="0"/>
              </a:rPr>
              <a:t>Since the </a:t>
            </a:r>
            <a:r>
              <a:rPr kumimoji="1" lang="en-US" altLang="zh-CN" sz="2000">
                <a:solidFill>
                  <a:srgbClr val="FF0000"/>
                </a:solidFill>
                <a:latin typeface="Times New Roman" panose="02020603050405020304" pitchFamily="18" charset="0"/>
              </a:rPr>
              <a:t>orientation</a:t>
            </a:r>
            <a:r>
              <a:rPr kumimoji="1" lang="en-US" altLang="zh-CN" sz="2000">
                <a:solidFill>
                  <a:srgbClr val="3333FF"/>
                </a:solidFill>
                <a:latin typeface="Times New Roman" panose="02020603050405020304" pitchFamily="18" charset="0"/>
              </a:rPr>
              <a:t> of the elemental antennas is the same, the </a:t>
            </a:r>
            <a:r>
              <a:rPr kumimoji="1" lang="en-US" altLang="zh-CN" sz="2000">
                <a:solidFill>
                  <a:srgbClr val="FF0000"/>
                </a:solidFill>
                <a:latin typeface="Times New Roman" panose="02020603050405020304" pitchFamily="18" charset="0"/>
              </a:rPr>
              <a:t>directions</a:t>
            </a:r>
            <a:r>
              <a:rPr kumimoji="1" lang="en-US" altLang="zh-CN" sz="2000">
                <a:solidFill>
                  <a:srgbClr val="3333FF"/>
                </a:solidFill>
                <a:latin typeface="Times New Roman" panose="02020603050405020304" pitchFamily="18" charset="0"/>
              </a:rPr>
              <a:t> of their fields are the same as well. </a:t>
            </a:r>
            <a:endParaRPr kumimoji="1" lang="en-US" altLang="zh-CN" sz="2000">
              <a:solidFill>
                <a:srgbClr val="3333FF"/>
              </a:solidFill>
              <a:latin typeface="Times New Roman" panose="02020603050405020304" pitchFamily="18" charset="0"/>
              <a:ea typeface="楷体_GB2312" pitchFamily="49" charset="-122"/>
            </a:endParaRPr>
          </a:p>
        </p:txBody>
      </p:sp>
      <p:graphicFrame>
        <p:nvGraphicFramePr>
          <p:cNvPr id="153604" name="Object 4"/>
          <p:cNvGraphicFramePr>
            <a:graphicFrameLocks noChangeAspect="1"/>
          </p:cNvGraphicFramePr>
          <p:nvPr/>
        </p:nvGraphicFramePr>
        <p:xfrm>
          <a:off x="5029200" y="5715000"/>
          <a:ext cx="2133600" cy="355600"/>
        </p:xfrm>
        <a:graphic>
          <a:graphicData uri="http://schemas.openxmlformats.org/presentationml/2006/ole">
            <mc:AlternateContent xmlns:mc="http://schemas.openxmlformats.org/markup-compatibility/2006">
              <mc:Choice xmlns:v="urn:schemas-microsoft-com:vml" Requires="v">
                <p:oleObj spid="_x0000_s386077" r:id="rId3" imgW="1371600" imgH="228600" progId="Equation.3">
                  <p:embed/>
                </p:oleObj>
              </mc:Choice>
              <mc:Fallback>
                <p:oleObj r:id="rId3" imgW="13716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5715000"/>
                        <a:ext cx="2133600"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605" name="Text Box 5"/>
          <p:cNvSpPr txBox="1">
            <a:spLocks noChangeArrowheads="1"/>
          </p:cNvSpPr>
          <p:nvPr/>
        </p:nvSpPr>
        <p:spPr bwMode="auto">
          <a:xfrm>
            <a:off x="2514600" y="4648201"/>
            <a:ext cx="72390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In this way, the </a:t>
            </a:r>
            <a:r>
              <a:rPr kumimoji="1" lang="en-US" altLang="zh-CN" sz="2000">
                <a:solidFill>
                  <a:srgbClr val="FF0000"/>
                </a:solidFill>
                <a:latin typeface="Times New Roman" panose="02020603050405020304" pitchFamily="18" charset="0"/>
              </a:rPr>
              <a:t>resultant field</a:t>
            </a:r>
            <a:r>
              <a:rPr kumimoji="1" lang="en-US" altLang="zh-CN" sz="2000">
                <a:solidFill>
                  <a:srgbClr val="3333FF"/>
                </a:solidFill>
                <a:latin typeface="Times New Roman" panose="02020603050405020304" pitchFamily="18" charset="0"/>
              </a:rPr>
              <a:t> of the array is equal to the </a:t>
            </a:r>
            <a:r>
              <a:rPr kumimoji="1" lang="en-US" altLang="zh-CN" sz="2000">
                <a:solidFill>
                  <a:srgbClr val="FF0000"/>
                </a:solidFill>
                <a:latin typeface="Times New Roman" panose="02020603050405020304" pitchFamily="18" charset="0"/>
              </a:rPr>
              <a:t>scalar</a:t>
            </a:r>
            <a:r>
              <a:rPr kumimoji="1" lang="en-US" altLang="zh-CN" sz="2000">
                <a:solidFill>
                  <a:srgbClr val="3333FF"/>
                </a:solidFill>
                <a:latin typeface="Times New Roman" panose="02020603050405020304" pitchFamily="18" charset="0"/>
              </a:rPr>
              <a:t> sum of the fields of the elemental antennas, so that</a:t>
            </a:r>
          </a:p>
        </p:txBody>
      </p:sp>
      <p:grpSp>
        <p:nvGrpSpPr>
          <p:cNvPr id="153606" name="Group 6"/>
          <p:cNvGrpSpPr>
            <a:grpSpLocks/>
          </p:cNvGrpSpPr>
          <p:nvPr/>
        </p:nvGrpSpPr>
        <p:grpSpPr bwMode="auto">
          <a:xfrm>
            <a:off x="2667000" y="381000"/>
            <a:ext cx="3276600" cy="3429000"/>
            <a:chOff x="336" y="240"/>
            <a:chExt cx="2064" cy="2160"/>
          </a:xfrm>
        </p:grpSpPr>
        <p:sp>
          <p:nvSpPr>
            <p:cNvPr id="153607" name="Rectangle 7"/>
            <p:cNvSpPr>
              <a:spLocks noChangeArrowheads="1"/>
            </p:cNvSpPr>
            <p:nvPr/>
          </p:nvSpPr>
          <p:spPr bwMode="auto">
            <a:xfrm>
              <a:off x="336" y="1180"/>
              <a:ext cx="116" cy="23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153608" name="Group 8"/>
            <p:cNvGrpSpPr>
              <a:grpSpLocks/>
            </p:cNvGrpSpPr>
            <p:nvPr/>
          </p:nvGrpSpPr>
          <p:grpSpPr bwMode="auto">
            <a:xfrm>
              <a:off x="384" y="240"/>
              <a:ext cx="2016" cy="2160"/>
              <a:chOff x="336" y="1776"/>
              <a:chExt cx="2016" cy="2160"/>
            </a:xfrm>
          </p:grpSpPr>
          <p:sp>
            <p:nvSpPr>
              <p:cNvPr id="153609" name="Line 9"/>
              <p:cNvSpPr>
                <a:spLocks noChangeShapeType="1"/>
              </p:cNvSpPr>
              <p:nvPr/>
            </p:nvSpPr>
            <p:spPr bwMode="auto">
              <a:xfrm flipV="1">
                <a:off x="1081" y="1879"/>
                <a:ext cx="0" cy="1691"/>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3610" name="Line 10"/>
              <p:cNvSpPr>
                <a:spLocks noChangeShapeType="1"/>
              </p:cNvSpPr>
              <p:nvPr/>
            </p:nvSpPr>
            <p:spPr bwMode="auto">
              <a:xfrm flipH="1">
                <a:off x="508" y="3568"/>
                <a:ext cx="573" cy="286"/>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3611" name="Oval 11"/>
              <p:cNvSpPr>
                <a:spLocks noChangeArrowheads="1"/>
              </p:cNvSpPr>
              <p:nvPr/>
            </p:nvSpPr>
            <p:spPr bwMode="auto">
              <a:xfrm>
                <a:off x="1058" y="3319"/>
                <a:ext cx="46" cy="46"/>
              </a:xfrm>
              <a:prstGeom prst="ellipse">
                <a:avLst/>
              </a:prstGeom>
              <a:solidFill>
                <a:srgbClr val="000000"/>
              </a:solidFill>
              <a:ln w="9525">
                <a:solidFill>
                  <a:srgbClr val="000000"/>
                </a:solidFill>
                <a:round/>
                <a:headEn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3612" name="Oval 12"/>
              <p:cNvSpPr>
                <a:spLocks noChangeArrowheads="1"/>
              </p:cNvSpPr>
              <p:nvPr/>
            </p:nvSpPr>
            <p:spPr bwMode="auto">
              <a:xfrm>
                <a:off x="1058" y="3090"/>
                <a:ext cx="46" cy="46"/>
              </a:xfrm>
              <a:prstGeom prst="ellipse">
                <a:avLst/>
              </a:prstGeom>
              <a:solidFill>
                <a:srgbClr val="000000"/>
              </a:solidFill>
              <a:ln w="9525">
                <a:solidFill>
                  <a:srgbClr val="000000"/>
                </a:solidFill>
                <a:round/>
                <a:headEn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3613" name="Oval 13"/>
              <p:cNvSpPr>
                <a:spLocks noChangeArrowheads="1"/>
              </p:cNvSpPr>
              <p:nvPr/>
            </p:nvSpPr>
            <p:spPr bwMode="auto">
              <a:xfrm>
                <a:off x="1058" y="3547"/>
                <a:ext cx="46" cy="46"/>
              </a:xfrm>
              <a:prstGeom prst="ellipse">
                <a:avLst/>
              </a:prstGeom>
              <a:solidFill>
                <a:schemeClr val="tx2"/>
              </a:solidFill>
              <a:ln w="9525">
                <a:solidFill>
                  <a:schemeClr val="tx2"/>
                </a:solidFill>
                <a:round/>
                <a:headEn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3614" name="Oval 14"/>
              <p:cNvSpPr>
                <a:spLocks noChangeArrowheads="1"/>
              </p:cNvSpPr>
              <p:nvPr/>
            </p:nvSpPr>
            <p:spPr bwMode="auto">
              <a:xfrm>
                <a:off x="1058" y="2850"/>
                <a:ext cx="46" cy="46"/>
              </a:xfrm>
              <a:prstGeom prst="ellipse">
                <a:avLst/>
              </a:prstGeom>
              <a:solidFill>
                <a:srgbClr val="000000"/>
              </a:solidFill>
              <a:ln w="9525">
                <a:solidFill>
                  <a:srgbClr val="000000"/>
                </a:solidFill>
                <a:round/>
                <a:headEn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3615" name="Oval 15"/>
              <p:cNvSpPr>
                <a:spLocks noChangeArrowheads="1"/>
              </p:cNvSpPr>
              <p:nvPr/>
            </p:nvSpPr>
            <p:spPr bwMode="auto">
              <a:xfrm>
                <a:off x="1058" y="2325"/>
                <a:ext cx="46" cy="45"/>
              </a:xfrm>
              <a:prstGeom prst="ellipse">
                <a:avLst/>
              </a:prstGeom>
              <a:solidFill>
                <a:srgbClr val="000000"/>
              </a:solidFill>
              <a:ln w="9525">
                <a:solidFill>
                  <a:srgbClr val="000000"/>
                </a:solidFill>
                <a:round/>
                <a:headEn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3616" name="Rectangle 16"/>
              <p:cNvSpPr>
                <a:spLocks noChangeArrowheads="1"/>
              </p:cNvSpPr>
              <p:nvPr/>
            </p:nvSpPr>
            <p:spPr bwMode="auto">
              <a:xfrm>
                <a:off x="1046" y="2530"/>
                <a:ext cx="104" cy="149"/>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3617" name="Freeform 17"/>
              <p:cNvSpPr>
                <a:spLocks/>
              </p:cNvSpPr>
              <p:nvPr/>
            </p:nvSpPr>
            <p:spPr bwMode="auto">
              <a:xfrm>
                <a:off x="1035" y="2530"/>
                <a:ext cx="92" cy="138"/>
              </a:xfrm>
              <a:custGeom>
                <a:avLst/>
                <a:gdLst>
                  <a:gd name="T0" fmla="*/ 80 w 160"/>
                  <a:gd name="T1" fmla="*/ 0 h 240"/>
                  <a:gd name="T2" fmla="*/ 0 w 160"/>
                  <a:gd name="T3" fmla="*/ 60 h 240"/>
                  <a:gd name="T4" fmla="*/ 160 w 160"/>
                  <a:gd name="T5" fmla="*/ 160 h 240"/>
                  <a:gd name="T6" fmla="*/ 80 w 160"/>
                  <a:gd name="T7" fmla="*/ 240 h 240"/>
                </a:gdLst>
                <a:ahLst/>
                <a:cxnLst>
                  <a:cxn ang="0">
                    <a:pos x="T0" y="T1"/>
                  </a:cxn>
                  <a:cxn ang="0">
                    <a:pos x="T2" y="T3"/>
                  </a:cxn>
                  <a:cxn ang="0">
                    <a:pos x="T4" y="T5"/>
                  </a:cxn>
                  <a:cxn ang="0">
                    <a:pos x="T6" y="T7"/>
                  </a:cxn>
                </a:cxnLst>
                <a:rect l="0" t="0" r="r" b="b"/>
                <a:pathLst>
                  <a:path w="160" h="240">
                    <a:moveTo>
                      <a:pt x="80" y="0"/>
                    </a:moveTo>
                    <a:lnTo>
                      <a:pt x="0" y="60"/>
                    </a:lnTo>
                    <a:lnTo>
                      <a:pt x="160" y="160"/>
                    </a:lnTo>
                    <a:lnTo>
                      <a:pt x="80" y="240"/>
                    </a:lnTo>
                  </a:path>
                </a:pathLst>
              </a:custGeom>
              <a:noFill/>
              <a:ln w="9525" cap="flat" cmpd="sng">
                <a:solidFill>
                  <a:srgbClr val="000000"/>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3618" name="Line 18"/>
              <p:cNvSpPr>
                <a:spLocks noChangeShapeType="1"/>
              </p:cNvSpPr>
              <p:nvPr/>
            </p:nvSpPr>
            <p:spPr bwMode="auto">
              <a:xfrm flipV="1">
                <a:off x="1081" y="2542"/>
                <a:ext cx="1031" cy="1028"/>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3619" name="Line 19"/>
              <p:cNvSpPr>
                <a:spLocks noChangeShapeType="1"/>
              </p:cNvSpPr>
              <p:nvPr/>
            </p:nvSpPr>
            <p:spPr bwMode="auto">
              <a:xfrm flipV="1">
                <a:off x="1081" y="2165"/>
                <a:ext cx="710" cy="708"/>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3620" name="Line 20"/>
              <p:cNvSpPr>
                <a:spLocks noChangeShapeType="1"/>
              </p:cNvSpPr>
              <p:nvPr/>
            </p:nvSpPr>
            <p:spPr bwMode="auto">
              <a:xfrm flipV="1">
                <a:off x="1081" y="2302"/>
                <a:ext cx="813" cy="811"/>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3621" name="Line 21"/>
              <p:cNvSpPr>
                <a:spLocks noChangeShapeType="1"/>
              </p:cNvSpPr>
              <p:nvPr/>
            </p:nvSpPr>
            <p:spPr bwMode="auto">
              <a:xfrm flipV="1">
                <a:off x="1081" y="2428"/>
                <a:ext cx="928" cy="925"/>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3622" name="Line 22"/>
              <p:cNvSpPr>
                <a:spLocks noChangeShapeType="1"/>
              </p:cNvSpPr>
              <p:nvPr/>
            </p:nvSpPr>
            <p:spPr bwMode="auto">
              <a:xfrm flipV="1">
                <a:off x="1092" y="1925"/>
                <a:ext cx="424" cy="423"/>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3623" name="Line 23"/>
              <p:cNvSpPr>
                <a:spLocks noChangeShapeType="1"/>
              </p:cNvSpPr>
              <p:nvPr/>
            </p:nvSpPr>
            <p:spPr bwMode="auto">
              <a:xfrm>
                <a:off x="1081" y="2873"/>
                <a:ext cx="412" cy="423"/>
              </a:xfrm>
              <a:prstGeom prst="line">
                <a:avLst/>
              </a:prstGeom>
              <a:noFill/>
              <a:ln w="9525">
                <a:solidFill>
                  <a:srgbClr val="000000"/>
                </a:solidFill>
                <a:prstDash val="dash"/>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3624" name="Line 24"/>
              <p:cNvSpPr>
                <a:spLocks noChangeShapeType="1"/>
              </p:cNvSpPr>
              <p:nvPr/>
            </p:nvSpPr>
            <p:spPr bwMode="auto">
              <a:xfrm>
                <a:off x="1081" y="3342"/>
                <a:ext cx="114" cy="125"/>
              </a:xfrm>
              <a:prstGeom prst="line">
                <a:avLst/>
              </a:prstGeom>
              <a:noFill/>
              <a:ln w="9525">
                <a:solidFill>
                  <a:srgbClr val="000000"/>
                </a:solidFill>
                <a:prstDash val="dash"/>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3625" name="Line 25"/>
              <p:cNvSpPr>
                <a:spLocks noChangeShapeType="1"/>
              </p:cNvSpPr>
              <p:nvPr/>
            </p:nvSpPr>
            <p:spPr bwMode="auto">
              <a:xfrm>
                <a:off x="1081" y="3113"/>
                <a:ext cx="286" cy="297"/>
              </a:xfrm>
              <a:prstGeom prst="line">
                <a:avLst/>
              </a:prstGeom>
              <a:noFill/>
              <a:ln w="9525">
                <a:solidFill>
                  <a:srgbClr val="000000"/>
                </a:solidFill>
                <a:prstDash val="dash"/>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3626" name="Line 26"/>
              <p:cNvSpPr>
                <a:spLocks noChangeShapeType="1"/>
              </p:cNvSpPr>
              <p:nvPr/>
            </p:nvSpPr>
            <p:spPr bwMode="auto">
              <a:xfrm flipH="1">
                <a:off x="1470" y="3170"/>
                <a:ext cx="104" cy="103"/>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3627" name="Line 27"/>
              <p:cNvSpPr>
                <a:spLocks noChangeShapeType="1"/>
              </p:cNvSpPr>
              <p:nvPr/>
            </p:nvSpPr>
            <p:spPr bwMode="auto">
              <a:xfrm flipV="1">
                <a:off x="1253" y="3387"/>
                <a:ext cx="91" cy="103"/>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3628" name="Freeform 28"/>
              <p:cNvSpPr>
                <a:spLocks/>
              </p:cNvSpPr>
              <p:nvPr/>
            </p:nvSpPr>
            <p:spPr bwMode="auto">
              <a:xfrm>
                <a:off x="1081" y="3486"/>
                <a:ext cx="69" cy="27"/>
              </a:xfrm>
              <a:custGeom>
                <a:avLst/>
                <a:gdLst>
                  <a:gd name="T0" fmla="*/ 0 w 120"/>
                  <a:gd name="T1" fmla="*/ 7 h 47"/>
                  <a:gd name="T2" fmla="*/ 60 w 120"/>
                  <a:gd name="T3" fmla="*/ 7 h 47"/>
                  <a:gd name="T4" fmla="*/ 120 w 120"/>
                  <a:gd name="T5" fmla="*/ 47 h 47"/>
                </a:gdLst>
                <a:ahLst/>
                <a:cxnLst>
                  <a:cxn ang="0">
                    <a:pos x="T0" y="T1"/>
                  </a:cxn>
                  <a:cxn ang="0">
                    <a:pos x="T2" y="T3"/>
                  </a:cxn>
                  <a:cxn ang="0">
                    <a:pos x="T4" y="T5"/>
                  </a:cxn>
                </a:cxnLst>
                <a:rect l="0" t="0" r="r" b="b"/>
                <a:pathLst>
                  <a:path w="120" h="47">
                    <a:moveTo>
                      <a:pt x="0" y="7"/>
                    </a:moveTo>
                    <a:cubicBezTo>
                      <a:pt x="20" y="3"/>
                      <a:pt x="40" y="0"/>
                      <a:pt x="60" y="7"/>
                    </a:cubicBezTo>
                    <a:cubicBezTo>
                      <a:pt x="80" y="14"/>
                      <a:pt x="100" y="30"/>
                      <a:pt x="120" y="47"/>
                    </a:cubicBezTo>
                  </a:path>
                </a:pathLst>
              </a:custGeom>
              <a:noFill/>
              <a:ln w="9525" cap="flat" cmpd="sng">
                <a:solidFill>
                  <a:srgbClr val="000000"/>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3629" name="Freeform 29"/>
              <p:cNvSpPr>
                <a:spLocks/>
              </p:cNvSpPr>
              <p:nvPr/>
            </p:nvSpPr>
            <p:spPr bwMode="auto">
              <a:xfrm>
                <a:off x="1081" y="3022"/>
                <a:ext cx="69" cy="27"/>
              </a:xfrm>
              <a:custGeom>
                <a:avLst/>
                <a:gdLst>
                  <a:gd name="T0" fmla="*/ 0 w 120"/>
                  <a:gd name="T1" fmla="*/ 7 h 47"/>
                  <a:gd name="T2" fmla="*/ 60 w 120"/>
                  <a:gd name="T3" fmla="*/ 7 h 47"/>
                  <a:gd name="T4" fmla="*/ 120 w 120"/>
                  <a:gd name="T5" fmla="*/ 47 h 47"/>
                </a:gdLst>
                <a:ahLst/>
                <a:cxnLst>
                  <a:cxn ang="0">
                    <a:pos x="T0" y="T1"/>
                  </a:cxn>
                  <a:cxn ang="0">
                    <a:pos x="T2" y="T3"/>
                  </a:cxn>
                  <a:cxn ang="0">
                    <a:pos x="T4" y="T5"/>
                  </a:cxn>
                </a:cxnLst>
                <a:rect l="0" t="0" r="r" b="b"/>
                <a:pathLst>
                  <a:path w="120" h="47">
                    <a:moveTo>
                      <a:pt x="0" y="7"/>
                    </a:moveTo>
                    <a:cubicBezTo>
                      <a:pt x="20" y="3"/>
                      <a:pt x="40" y="0"/>
                      <a:pt x="60" y="7"/>
                    </a:cubicBezTo>
                    <a:cubicBezTo>
                      <a:pt x="80" y="14"/>
                      <a:pt x="100" y="30"/>
                      <a:pt x="120" y="47"/>
                    </a:cubicBezTo>
                  </a:path>
                </a:pathLst>
              </a:custGeom>
              <a:noFill/>
              <a:ln w="9525" cap="flat" cmpd="sng">
                <a:solidFill>
                  <a:srgbClr val="000000"/>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3630" name="Freeform 30"/>
              <p:cNvSpPr>
                <a:spLocks/>
              </p:cNvSpPr>
              <p:nvPr/>
            </p:nvSpPr>
            <p:spPr bwMode="auto">
              <a:xfrm>
                <a:off x="1081" y="3269"/>
                <a:ext cx="69" cy="27"/>
              </a:xfrm>
              <a:custGeom>
                <a:avLst/>
                <a:gdLst>
                  <a:gd name="T0" fmla="*/ 0 w 120"/>
                  <a:gd name="T1" fmla="*/ 7 h 47"/>
                  <a:gd name="T2" fmla="*/ 60 w 120"/>
                  <a:gd name="T3" fmla="*/ 7 h 47"/>
                  <a:gd name="T4" fmla="*/ 120 w 120"/>
                  <a:gd name="T5" fmla="*/ 47 h 47"/>
                </a:gdLst>
                <a:ahLst/>
                <a:cxnLst>
                  <a:cxn ang="0">
                    <a:pos x="T0" y="T1"/>
                  </a:cxn>
                  <a:cxn ang="0">
                    <a:pos x="T2" y="T3"/>
                  </a:cxn>
                  <a:cxn ang="0">
                    <a:pos x="T4" y="T5"/>
                  </a:cxn>
                </a:cxnLst>
                <a:rect l="0" t="0" r="r" b="b"/>
                <a:pathLst>
                  <a:path w="120" h="47">
                    <a:moveTo>
                      <a:pt x="0" y="7"/>
                    </a:moveTo>
                    <a:cubicBezTo>
                      <a:pt x="20" y="3"/>
                      <a:pt x="40" y="0"/>
                      <a:pt x="60" y="7"/>
                    </a:cubicBezTo>
                    <a:cubicBezTo>
                      <a:pt x="80" y="14"/>
                      <a:pt x="100" y="30"/>
                      <a:pt x="120" y="47"/>
                    </a:cubicBezTo>
                  </a:path>
                </a:pathLst>
              </a:custGeom>
              <a:noFill/>
              <a:ln w="9525" cap="flat" cmpd="sng">
                <a:solidFill>
                  <a:srgbClr val="000000"/>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3631" name="Freeform 31"/>
              <p:cNvSpPr>
                <a:spLocks/>
              </p:cNvSpPr>
              <p:nvPr/>
            </p:nvSpPr>
            <p:spPr bwMode="auto">
              <a:xfrm>
                <a:off x="1081" y="2268"/>
                <a:ext cx="69" cy="26"/>
              </a:xfrm>
              <a:custGeom>
                <a:avLst/>
                <a:gdLst>
                  <a:gd name="T0" fmla="*/ 0 w 120"/>
                  <a:gd name="T1" fmla="*/ 7 h 47"/>
                  <a:gd name="T2" fmla="*/ 60 w 120"/>
                  <a:gd name="T3" fmla="*/ 7 h 47"/>
                  <a:gd name="T4" fmla="*/ 120 w 120"/>
                  <a:gd name="T5" fmla="*/ 47 h 47"/>
                </a:gdLst>
                <a:ahLst/>
                <a:cxnLst>
                  <a:cxn ang="0">
                    <a:pos x="T0" y="T1"/>
                  </a:cxn>
                  <a:cxn ang="0">
                    <a:pos x="T2" y="T3"/>
                  </a:cxn>
                  <a:cxn ang="0">
                    <a:pos x="T4" y="T5"/>
                  </a:cxn>
                </a:cxnLst>
                <a:rect l="0" t="0" r="r" b="b"/>
                <a:pathLst>
                  <a:path w="120" h="47">
                    <a:moveTo>
                      <a:pt x="0" y="7"/>
                    </a:moveTo>
                    <a:cubicBezTo>
                      <a:pt x="20" y="3"/>
                      <a:pt x="40" y="0"/>
                      <a:pt x="60" y="7"/>
                    </a:cubicBezTo>
                    <a:cubicBezTo>
                      <a:pt x="80" y="14"/>
                      <a:pt x="100" y="30"/>
                      <a:pt x="120" y="47"/>
                    </a:cubicBezTo>
                  </a:path>
                </a:pathLst>
              </a:custGeom>
              <a:noFill/>
              <a:ln w="9525" cap="flat" cmpd="sng">
                <a:solidFill>
                  <a:srgbClr val="000000"/>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3632" name="Line 32"/>
              <p:cNvSpPr>
                <a:spLocks noChangeShapeType="1"/>
              </p:cNvSpPr>
              <p:nvPr/>
            </p:nvSpPr>
            <p:spPr bwMode="auto">
              <a:xfrm flipH="1">
                <a:off x="1310" y="3227"/>
                <a:ext cx="195" cy="195"/>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3633" name="Line 33"/>
              <p:cNvSpPr>
                <a:spLocks noChangeShapeType="1"/>
              </p:cNvSpPr>
              <p:nvPr/>
            </p:nvSpPr>
            <p:spPr bwMode="auto">
              <a:xfrm>
                <a:off x="1413" y="3319"/>
                <a:ext cx="195" cy="103"/>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3634" name="Text Box 34"/>
              <p:cNvSpPr txBox="1">
                <a:spLocks noChangeArrowheads="1"/>
              </p:cNvSpPr>
              <p:nvPr/>
            </p:nvSpPr>
            <p:spPr bwMode="auto">
              <a:xfrm>
                <a:off x="538" y="3453"/>
                <a:ext cx="286" cy="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I</a:t>
                </a:r>
              </a:p>
            </p:txBody>
          </p:sp>
          <p:sp>
            <p:nvSpPr>
              <p:cNvPr id="153635" name="Text Box 35"/>
              <p:cNvSpPr txBox="1">
                <a:spLocks noChangeArrowheads="1"/>
              </p:cNvSpPr>
              <p:nvPr/>
            </p:nvSpPr>
            <p:spPr bwMode="auto">
              <a:xfrm>
                <a:off x="336" y="3707"/>
                <a:ext cx="286" cy="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x</a:t>
                </a:r>
              </a:p>
            </p:txBody>
          </p:sp>
          <p:sp>
            <p:nvSpPr>
              <p:cNvPr id="153636" name="Text Box 36"/>
              <p:cNvSpPr txBox="1">
                <a:spLocks noChangeArrowheads="1"/>
              </p:cNvSpPr>
              <p:nvPr/>
            </p:nvSpPr>
            <p:spPr bwMode="auto">
              <a:xfrm>
                <a:off x="829" y="1776"/>
                <a:ext cx="286" cy="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z</a:t>
                </a:r>
              </a:p>
            </p:txBody>
          </p:sp>
          <p:sp>
            <p:nvSpPr>
              <p:cNvPr id="153637" name="Text Box 37"/>
              <p:cNvSpPr txBox="1">
                <a:spLocks noChangeArrowheads="1"/>
              </p:cNvSpPr>
              <p:nvPr/>
            </p:nvSpPr>
            <p:spPr bwMode="auto">
              <a:xfrm>
                <a:off x="2065" y="3445"/>
                <a:ext cx="287" cy="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y</a:t>
                </a:r>
              </a:p>
            </p:txBody>
          </p:sp>
          <p:sp>
            <p:nvSpPr>
              <p:cNvPr id="153638" name="Text Box 38"/>
              <p:cNvSpPr txBox="1">
                <a:spLocks noChangeArrowheads="1"/>
              </p:cNvSpPr>
              <p:nvPr/>
            </p:nvSpPr>
            <p:spPr bwMode="auto">
              <a:xfrm>
                <a:off x="1012" y="2622"/>
                <a:ext cx="286" cy="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i="1">
                    <a:latin typeface="Times New Roman" panose="02020603050405020304" pitchFamily="18" charset="0"/>
                    <a:sym typeface="Symbol" panose="05050102010706020507" pitchFamily="18" charset="2"/>
                  </a:rPr>
                  <a:t></a:t>
                </a:r>
                <a:endParaRPr lang="zh-CN" altLang="en-US" sz="1600" i="1">
                  <a:latin typeface="Times New Roman" panose="02020603050405020304" pitchFamily="18" charset="0"/>
                </a:endParaRPr>
              </a:p>
            </p:txBody>
          </p:sp>
          <p:sp>
            <p:nvSpPr>
              <p:cNvPr id="153639" name="Text Box 39"/>
              <p:cNvSpPr txBox="1">
                <a:spLocks noChangeArrowheads="1"/>
              </p:cNvSpPr>
              <p:nvPr/>
            </p:nvSpPr>
            <p:spPr bwMode="auto">
              <a:xfrm>
                <a:off x="920" y="2862"/>
                <a:ext cx="287" cy="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d</a:t>
                </a:r>
              </a:p>
            </p:txBody>
          </p:sp>
          <p:sp>
            <p:nvSpPr>
              <p:cNvPr id="153640" name="Text Box 40"/>
              <p:cNvSpPr txBox="1">
                <a:spLocks noChangeArrowheads="1"/>
              </p:cNvSpPr>
              <p:nvPr/>
            </p:nvSpPr>
            <p:spPr bwMode="auto">
              <a:xfrm>
                <a:off x="920" y="3102"/>
                <a:ext cx="287" cy="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d</a:t>
                </a:r>
              </a:p>
            </p:txBody>
          </p:sp>
          <p:sp>
            <p:nvSpPr>
              <p:cNvPr id="153641" name="Text Box 41"/>
              <p:cNvSpPr txBox="1">
                <a:spLocks noChangeArrowheads="1"/>
              </p:cNvSpPr>
              <p:nvPr/>
            </p:nvSpPr>
            <p:spPr bwMode="auto">
              <a:xfrm>
                <a:off x="920" y="3330"/>
                <a:ext cx="287" cy="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d</a:t>
                </a:r>
              </a:p>
            </p:txBody>
          </p:sp>
          <p:sp>
            <p:nvSpPr>
              <p:cNvPr id="153642" name="Text Box 42"/>
              <p:cNvSpPr txBox="1">
                <a:spLocks noChangeArrowheads="1"/>
              </p:cNvSpPr>
              <p:nvPr/>
            </p:nvSpPr>
            <p:spPr bwMode="auto">
              <a:xfrm>
                <a:off x="1012" y="2096"/>
                <a:ext cx="229" cy="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i="1">
                    <a:latin typeface="Times New Roman" panose="02020603050405020304" pitchFamily="18" charset="0"/>
                    <a:sym typeface="Symbol" panose="05050102010706020507" pitchFamily="18" charset="2"/>
                  </a:rPr>
                  <a:t></a:t>
                </a:r>
                <a:endParaRPr lang="zh-CN" altLang="en-US" sz="1600" i="1">
                  <a:latin typeface="Times New Roman" panose="02020603050405020304" pitchFamily="18" charset="0"/>
                </a:endParaRPr>
              </a:p>
            </p:txBody>
          </p:sp>
          <p:sp>
            <p:nvSpPr>
              <p:cNvPr id="153643" name="Text Box 43"/>
              <p:cNvSpPr txBox="1">
                <a:spLocks noChangeArrowheads="1"/>
              </p:cNvSpPr>
              <p:nvPr/>
            </p:nvSpPr>
            <p:spPr bwMode="auto">
              <a:xfrm>
                <a:off x="1012" y="2862"/>
                <a:ext cx="286" cy="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i="1">
                    <a:latin typeface="Times New Roman" panose="02020603050405020304" pitchFamily="18" charset="0"/>
                    <a:sym typeface="Symbol" panose="05050102010706020507" pitchFamily="18" charset="2"/>
                  </a:rPr>
                  <a:t></a:t>
                </a:r>
                <a:endParaRPr lang="zh-CN" altLang="en-US" sz="1600" i="1">
                  <a:latin typeface="Times New Roman" panose="02020603050405020304" pitchFamily="18" charset="0"/>
                </a:endParaRPr>
              </a:p>
            </p:txBody>
          </p:sp>
          <p:sp>
            <p:nvSpPr>
              <p:cNvPr id="153644" name="Text Box 44"/>
              <p:cNvSpPr txBox="1">
                <a:spLocks noChangeArrowheads="1"/>
              </p:cNvSpPr>
              <p:nvPr/>
            </p:nvSpPr>
            <p:spPr bwMode="auto">
              <a:xfrm>
                <a:off x="1032" y="3110"/>
                <a:ext cx="286" cy="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i="1">
                    <a:latin typeface="Times New Roman" panose="02020603050405020304" pitchFamily="18" charset="0"/>
                    <a:sym typeface="Symbol" panose="05050102010706020507" pitchFamily="18" charset="2"/>
                  </a:rPr>
                  <a:t></a:t>
                </a:r>
                <a:endParaRPr lang="zh-CN" altLang="en-US" sz="1600" i="1">
                  <a:latin typeface="Times New Roman" panose="02020603050405020304" pitchFamily="18" charset="0"/>
                </a:endParaRPr>
              </a:p>
            </p:txBody>
          </p:sp>
          <p:sp>
            <p:nvSpPr>
              <p:cNvPr id="153645" name="Text Box 45"/>
              <p:cNvSpPr txBox="1">
                <a:spLocks noChangeArrowheads="1"/>
              </p:cNvSpPr>
              <p:nvPr/>
            </p:nvSpPr>
            <p:spPr bwMode="auto">
              <a:xfrm>
                <a:off x="1013" y="3335"/>
                <a:ext cx="287" cy="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i="1">
                    <a:latin typeface="Times New Roman" panose="02020603050405020304" pitchFamily="18" charset="0"/>
                    <a:sym typeface="Symbol" panose="05050102010706020507" pitchFamily="18" charset="2"/>
                  </a:rPr>
                  <a:t></a:t>
                </a:r>
                <a:endParaRPr lang="zh-CN" altLang="en-US" sz="1600" i="1">
                  <a:latin typeface="Times New Roman" panose="02020603050405020304" pitchFamily="18" charset="0"/>
                </a:endParaRPr>
              </a:p>
            </p:txBody>
          </p:sp>
          <p:sp>
            <p:nvSpPr>
              <p:cNvPr id="153646" name="Freeform 46"/>
              <p:cNvSpPr>
                <a:spLocks/>
              </p:cNvSpPr>
              <p:nvPr/>
            </p:nvSpPr>
            <p:spPr bwMode="auto">
              <a:xfrm>
                <a:off x="1069" y="2782"/>
                <a:ext cx="81" cy="23"/>
              </a:xfrm>
              <a:custGeom>
                <a:avLst/>
                <a:gdLst>
                  <a:gd name="T0" fmla="*/ 0 w 140"/>
                  <a:gd name="T1" fmla="*/ 0 h 40"/>
                  <a:gd name="T2" fmla="*/ 140 w 140"/>
                  <a:gd name="T3" fmla="*/ 40 h 40"/>
                </a:gdLst>
                <a:ahLst/>
                <a:cxnLst>
                  <a:cxn ang="0">
                    <a:pos x="T0" y="T1"/>
                  </a:cxn>
                  <a:cxn ang="0">
                    <a:pos x="T2" y="T3"/>
                  </a:cxn>
                </a:cxnLst>
                <a:rect l="0" t="0" r="r" b="b"/>
                <a:pathLst>
                  <a:path w="140" h="40">
                    <a:moveTo>
                      <a:pt x="0" y="0"/>
                    </a:moveTo>
                    <a:cubicBezTo>
                      <a:pt x="0" y="0"/>
                      <a:pt x="70" y="20"/>
                      <a:pt x="140" y="40"/>
                    </a:cubicBezTo>
                  </a:path>
                </a:pathLst>
              </a:custGeom>
              <a:noFill/>
              <a:ln w="9525" cap="flat" cmpd="sng">
                <a:solidFill>
                  <a:srgbClr val="000000"/>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3647" name="Text Box 47"/>
              <p:cNvSpPr txBox="1">
                <a:spLocks noChangeArrowheads="1"/>
              </p:cNvSpPr>
              <p:nvPr/>
            </p:nvSpPr>
            <p:spPr bwMode="auto">
              <a:xfrm>
                <a:off x="909" y="2199"/>
                <a:ext cx="286" cy="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i="1">
                    <a:solidFill>
                      <a:srgbClr val="FF0000"/>
                    </a:solidFill>
                    <a:latin typeface="Times New Roman" panose="02020603050405020304" pitchFamily="18" charset="0"/>
                  </a:rPr>
                  <a:t>n</a:t>
                </a:r>
              </a:p>
            </p:txBody>
          </p:sp>
          <p:sp>
            <p:nvSpPr>
              <p:cNvPr id="153648" name="Text Box 48"/>
              <p:cNvSpPr txBox="1">
                <a:spLocks noChangeArrowheads="1"/>
              </p:cNvSpPr>
              <p:nvPr/>
            </p:nvSpPr>
            <p:spPr bwMode="auto">
              <a:xfrm>
                <a:off x="929" y="2763"/>
                <a:ext cx="287" cy="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a:solidFill>
                      <a:srgbClr val="FF0000"/>
                    </a:solidFill>
                    <a:latin typeface="Times New Roman" panose="02020603050405020304" pitchFamily="18" charset="0"/>
                  </a:rPr>
                  <a:t>4</a:t>
                </a:r>
              </a:p>
            </p:txBody>
          </p:sp>
          <p:sp>
            <p:nvSpPr>
              <p:cNvPr id="153649" name="Text Box 49"/>
              <p:cNvSpPr txBox="1">
                <a:spLocks noChangeArrowheads="1"/>
              </p:cNvSpPr>
              <p:nvPr/>
            </p:nvSpPr>
            <p:spPr bwMode="auto">
              <a:xfrm>
                <a:off x="921" y="3003"/>
                <a:ext cx="287" cy="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a:solidFill>
                      <a:srgbClr val="FF0000"/>
                    </a:solidFill>
                    <a:latin typeface="Times New Roman" panose="02020603050405020304" pitchFamily="18" charset="0"/>
                  </a:rPr>
                  <a:t>3</a:t>
                </a:r>
              </a:p>
            </p:txBody>
          </p:sp>
          <p:sp>
            <p:nvSpPr>
              <p:cNvPr id="153650" name="Text Box 50"/>
              <p:cNvSpPr txBox="1">
                <a:spLocks noChangeArrowheads="1"/>
              </p:cNvSpPr>
              <p:nvPr/>
            </p:nvSpPr>
            <p:spPr bwMode="auto">
              <a:xfrm>
                <a:off x="918" y="3448"/>
                <a:ext cx="286" cy="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a:solidFill>
                      <a:srgbClr val="FF0000"/>
                    </a:solidFill>
                    <a:latin typeface="Times New Roman" panose="02020603050405020304" pitchFamily="18" charset="0"/>
                  </a:rPr>
                  <a:t>1</a:t>
                </a:r>
              </a:p>
            </p:txBody>
          </p:sp>
          <p:sp>
            <p:nvSpPr>
              <p:cNvPr id="153651" name="Text Box 51"/>
              <p:cNvSpPr txBox="1">
                <a:spLocks noChangeArrowheads="1"/>
              </p:cNvSpPr>
              <p:nvPr/>
            </p:nvSpPr>
            <p:spPr bwMode="auto">
              <a:xfrm>
                <a:off x="912" y="3216"/>
                <a:ext cx="286" cy="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a:solidFill>
                      <a:srgbClr val="FF0000"/>
                    </a:solidFill>
                    <a:latin typeface="Times New Roman" panose="02020603050405020304" pitchFamily="18" charset="0"/>
                  </a:rPr>
                  <a:t>2</a:t>
                </a:r>
              </a:p>
            </p:txBody>
          </p:sp>
          <p:sp>
            <p:nvSpPr>
              <p:cNvPr id="153652" name="Text Box 52"/>
              <p:cNvSpPr txBox="1">
                <a:spLocks noChangeArrowheads="1"/>
              </p:cNvSpPr>
              <p:nvPr/>
            </p:nvSpPr>
            <p:spPr bwMode="auto">
              <a:xfrm>
                <a:off x="528" y="3216"/>
                <a:ext cx="446" cy="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I </a:t>
                </a:r>
                <a:r>
                  <a:rPr lang="en-US" altLang="zh-CN" sz="1600">
                    <a:latin typeface="Times New Roman" panose="02020603050405020304" pitchFamily="18" charset="0"/>
                  </a:rPr>
                  <a:t>e</a:t>
                </a:r>
                <a:r>
                  <a:rPr lang="en-US" altLang="zh-CN" sz="1600" i="1" baseline="30000">
                    <a:latin typeface="Times New Roman" panose="02020603050405020304" pitchFamily="18" charset="0"/>
                  </a:rPr>
                  <a:t>- </a:t>
                </a:r>
                <a:r>
                  <a:rPr lang="en-US" altLang="zh-CN" sz="1600" baseline="30000">
                    <a:latin typeface="Times New Roman" panose="02020603050405020304" pitchFamily="18" charset="0"/>
                  </a:rPr>
                  <a:t>j</a:t>
                </a:r>
                <a:r>
                  <a:rPr lang="en-US" altLang="zh-CN" sz="1600" i="1" baseline="30000">
                    <a:latin typeface="Times New Roman" panose="02020603050405020304" pitchFamily="18" charset="0"/>
                    <a:sym typeface="Symbol" panose="05050102010706020507" pitchFamily="18" charset="2"/>
                  </a:rPr>
                  <a:t></a:t>
                </a:r>
                <a:endParaRPr lang="en-US" altLang="zh-CN" sz="1600" i="1" baseline="30000">
                  <a:latin typeface="Times New Roman" panose="02020603050405020304" pitchFamily="18" charset="0"/>
                </a:endParaRPr>
              </a:p>
            </p:txBody>
          </p:sp>
          <p:sp>
            <p:nvSpPr>
              <p:cNvPr id="153653" name="Text Box 53"/>
              <p:cNvSpPr txBox="1">
                <a:spLocks noChangeArrowheads="1"/>
              </p:cNvSpPr>
              <p:nvPr/>
            </p:nvSpPr>
            <p:spPr bwMode="auto">
              <a:xfrm>
                <a:off x="534" y="2991"/>
                <a:ext cx="493" cy="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I </a:t>
                </a:r>
                <a:r>
                  <a:rPr lang="en-US" altLang="zh-CN" sz="1600">
                    <a:latin typeface="Times New Roman" panose="02020603050405020304" pitchFamily="18" charset="0"/>
                  </a:rPr>
                  <a:t>e</a:t>
                </a:r>
                <a:r>
                  <a:rPr lang="en-US" altLang="zh-CN" sz="1600" i="1" baseline="30000">
                    <a:latin typeface="Times New Roman" panose="02020603050405020304" pitchFamily="18" charset="0"/>
                  </a:rPr>
                  <a:t>- </a:t>
                </a:r>
                <a:r>
                  <a:rPr lang="en-US" altLang="zh-CN" sz="1600" baseline="30000">
                    <a:latin typeface="Times New Roman" panose="02020603050405020304" pitchFamily="18" charset="0"/>
                  </a:rPr>
                  <a:t>j2</a:t>
                </a:r>
                <a:r>
                  <a:rPr lang="en-US" altLang="zh-CN" sz="1600" i="1" baseline="30000">
                    <a:latin typeface="Times New Roman" panose="02020603050405020304" pitchFamily="18" charset="0"/>
                    <a:sym typeface="Symbol" panose="05050102010706020507" pitchFamily="18" charset="2"/>
                  </a:rPr>
                  <a:t></a:t>
                </a:r>
                <a:endParaRPr lang="en-US" altLang="zh-CN" sz="1600" i="1" baseline="30000">
                  <a:latin typeface="Times New Roman" panose="02020603050405020304" pitchFamily="18" charset="0"/>
                </a:endParaRPr>
              </a:p>
            </p:txBody>
          </p:sp>
          <p:sp>
            <p:nvSpPr>
              <p:cNvPr id="153654" name="Text Box 54"/>
              <p:cNvSpPr txBox="1">
                <a:spLocks noChangeArrowheads="1"/>
              </p:cNvSpPr>
              <p:nvPr/>
            </p:nvSpPr>
            <p:spPr bwMode="auto">
              <a:xfrm>
                <a:off x="531" y="2747"/>
                <a:ext cx="492" cy="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I </a:t>
                </a:r>
                <a:r>
                  <a:rPr lang="en-US" altLang="zh-CN" sz="1600">
                    <a:latin typeface="Times New Roman" panose="02020603050405020304" pitchFamily="18" charset="0"/>
                  </a:rPr>
                  <a:t>e</a:t>
                </a:r>
                <a:r>
                  <a:rPr lang="en-US" altLang="zh-CN" sz="1600" i="1" baseline="30000">
                    <a:latin typeface="Times New Roman" panose="02020603050405020304" pitchFamily="18" charset="0"/>
                  </a:rPr>
                  <a:t>- </a:t>
                </a:r>
                <a:r>
                  <a:rPr lang="en-US" altLang="zh-CN" sz="1600" baseline="30000">
                    <a:latin typeface="Times New Roman" panose="02020603050405020304" pitchFamily="18" charset="0"/>
                  </a:rPr>
                  <a:t>j3</a:t>
                </a:r>
                <a:r>
                  <a:rPr lang="en-US" altLang="zh-CN" sz="1600" i="1" baseline="30000">
                    <a:latin typeface="Times New Roman" panose="02020603050405020304" pitchFamily="18" charset="0"/>
                    <a:sym typeface="Symbol" panose="05050102010706020507" pitchFamily="18" charset="2"/>
                  </a:rPr>
                  <a:t></a:t>
                </a:r>
                <a:endParaRPr lang="en-US" altLang="zh-CN" sz="1600" i="1" baseline="30000">
                  <a:latin typeface="Times New Roman" panose="02020603050405020304" pitchFamily="18" charset="0"/>
                </a:endParaRPr>
              </a:p>
            </p:txBody>
          </p:sp>
          <p:sp>
            <p:nvSpPr>
              <p:cNvPr id="153655" name="Text Box 55"/>
              <p:cNvSpPr txBox="1">
                <a:spLocks noChangeArrowheads="1"/>
              </p:cNvSpPr>
              <p:nvPr/>
            </p:nvSpPr>
            <p:spPr bwMode="auto">
              <a:xfrm>
                <a:off x="432" y="2222"/>
                <a:ext cx="576" cy="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I </a:t>
                </a:r>
                <a:r>
                  <a:rPr lang="en-US" altLang="zh-CN" sz="1600">
                    <a:latin typeface="Times New Roman" panose="02020603050405020304" pitchFamily="18" charset="0"/>
                  </a:rPr>
                  <a:t>e</a:t>
                </a:r>
                <a:r>
                  <a:rPr lang="en-US" altLang="zh-CN" sz="1600" i="1" baseline="30000">
                    <a:latin typeface="Times New Roman" panose="02020603050405020304" pitchFamily="18" charset="0"/>
                  </a:rPr>
                  <a:t>- </a:t>
                </a:r>
                <a:r>
                  <a:rPr lang="en-US" altLang="zh-CN" sz="1600" baseline="30000">
                    <a:latin typeface="Times New Roman" panose="02020603050405020304" pitchFamily="18" charset="0"/>
                  </a:rPr>
                  <a:t>j(</a:t>
                </a:r>
                <a:r>
                  <a:rPr lang="en-US" altLang="zh-CN" sz="1600" i="1" baseline="30000">
                    <a:latin typeface="Times New Roman" panose="02020603050405020304" pitchFamily="18" charset="0"/>
                  </a:rPr>
                  <a:t>n</a:t>
                </a:r>
                <a:r>
                  <a:rPr lang="en-US" altLang="zh-CN" sz="1600" baseline="30000">
                    <a:latin typeface="Times New Roman" panose="02020603050405020304" pitchFamily="18" charset="0"/>
                  </a:rPr>
                  <a:t>-1)</a:t>
                </a:r>
                <a:r>
                  <a:rPr lang="en-US" altLang="zh-CN" sz="1600" i="1" baseline="30000">
                    <a:latin typeface="Times New Roman" panose="02020603050405020304" pitchFamily="18" charset="0"/>
                    <a:sym typeface="Symbol" panose="05050102010706020507" pitchFamily="18" charset="2"/>
                  </a:rPr>
                  <a:t></a:t>
                </a:r>
                <a:endParaRPr lang="en-US" altLang="zh-CN" sz="1600" i="1" baseline="30000">
                  <a:latin typeface="Times New Roman" panose="02020603050405020304" pitchFamily="18" charset="0"/>
                </a:endParaRPr>
              </a:p>
            </p:txBody>
          </p:sp>
          <p:sp>
            <p:nvSpPr>
              <p:cNvPr id="153656" name="Text Box 56"/>
              <p:cNvSpPr txBox="1">
                <a:spLocks noChangeArrowheads="1"/>
              </p:cNvSpPr>
              <p:nvPr/>
            </p:nvSpPr>
            <p:spPr bwMode="auto">
              <a:xfrm>
                <a:off x="1528" y="3296"/>
                <a:ext cx="492" cy="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d</a:t>
                </a:r>
                <a:r>
                  <a:rPr lang="en-US" altLang="zh-CN" sz="1600">
                    <a:latin typeface="Times New Roman" panose="02020603050405020304" pitchFamily="18" charset="0"/>
                  </a:rPr>
                  <a:t>cos</a:t>
                </a:r>
                <a:r>
                  <a:rPr lang="en-US" altLang="zh-CN" sz="1600" i="1">
                    <a:latin typeface="Times New Roman" panose="02020603050405020304" pitchFamily="18" charset="0"/>
                    <a:sym typeface="Symbol" panose="05050102010706020507" pitchFamily="18" charset="2"/>
                  </a:rPr>
                  <a:t></a:t>
                </a:r>
                <a:endParaRPr lang="en-US" altLang="zh-CN" sz="1600" i="1" baseline="30000">
                  <a:latin typeface="Times New Roman" panose="02020603050405020304" pitchFamily="18" charset="0"/>
                </a:endParaRPr>
              </a:p>
            </p:txBody>
          </p:sp>
          <p:sp>
            <p:nvSpPr>
              <p:cNvPr id="153657" name="Text Box 57"/>
              <p:cNvSpPr txBox="1">
                <a:spLocks noChangeArrowheads="1"/>
              </p:cNvSpPr>
              <p:nvPr/>
            </p:nvSpPr>
            <p:spPr bwMode="auto">
              <a:xfrm>
                <a:off x="1796" y="2703"/>
                <a:ext cx="321" cy="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r</a:t>
                </a:r>
                <a:r>
                  <a:rPr lang="en-US" altLang="zh-CN" sz="1600" baseline="-25000">
                    <a:latin typeface="Times New Roman" panose="02020603050405020304" pitchFamily="18" charset="0"/>
                  </a:rPr>
                  <a:t>1</a:t>
                </a:r>
              </a:p>
            </p:txBody>
          </p:sp>
          <p:sp>
            <p:nvSpPr>
              <p:cNvPr id="153658" name="Text Box 58"/>
              <p:cNvSpPr txBox="1">
                <a:spLocks noChangeArrowheads="1"/>
              </p:cNvSpPr>
              <p:nvPr/>
            </p:nvSpPr>
            <p:spPr bwMode="auto">
              <a:xfrm>
                <a:off x="1452" y="2360"/>
                <a:ext cx="321" cy="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r</a:t>
                </a:r>
                <a:r>
                  <a:rPr lang="en-US" altLang="zh-CN" sz="1600" baseline="-25000">
                    <a:latin typeface="Times New Roman" panose="02020603050405020304" pitchFamily="18" charset="0"/>
                  </a:rPr>
                  <a:t>4</a:t>
                </a:r>
              </a:p>
            </p:txBody>
          </p:sp>
          <p:sp>
            <p:nvSpPr>
              <p:cNvPr id="153659" name="Text Box 59"/>
              <p:cNvSpPr txBox="1">
                <a:spLocks noChangeArrowheads="1"/>
              </p:cNvSpPr>
              <p:nvPr/>
            </p:nvSpPr>
            <p:spPr bwMode="auto">
              <a:xfrm>
                <a:off x="1562" y="2474"/>
                <a:ext cx="321"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r</a:t>
                </a:r>
                <a:r>
                  <a:rPr lang="en-US" altLang="zh-CN" sz="1600" baseline="-25000">
                    <a:latin typeface="Times New Roman" panose="02020603050405020304" pitchFamily="18" charset="0"/>
                  </a:rPr>
                  <a:t>3</a:t>
                </a:r>
              </a:p>
            </p:txBody>
          </p:sp>
          <p:sp>
            <p:nvSpPr>
              <p:cNvPr id="153660" name="Text Box 60"/>
              <p:cNvSpPr txBox="1">
                <a:spLocks noChangeArrowheads="1"/>
              </p:cNvSpPr>
              <p:nvPr/>
            </p:nvSpPr>
            <p:spPr bwMode="auto">
              <a:xfrm>
                <a:off x="1693" y="2589"/>
                <a:ext cx="320" cy="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r</a:t>
                </a:r>
                <a:r>
                  <a:rPr lang="en-US" altLang="zh-CN" sz="1600" baseline="-25000">
                    <a:latin typeface="Times New Roman" panose="02020603050405020304" pitchFamily="18" charset="0"/>
                  </a:rPr>
                  <a:t>2</a:t>
                </a:r>
              </a:p>
            </p:txBody>
          </p:sp>
          <p:sp>
            <p:nvSpPr>
              <p:cNvPr id="153661" name="Text Box 61"/>
              <p:cNvSpPr txBox="1">
                <a:spLocks noChangeArrowheads="1"/>
              </p:cNvSpPr>
              <p:nvPr/>
            </p:nvSpPr>
            <p:spPr bwMode="auto">
              <a:xfrm>
                <a:off x="1223" y="2074"/>
                <a:ext cx="321"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r</a:t>
                </a:r>
                <a:r>
                  <a:rPr lang="en-US" altLang="zh-CN" sz="1600" i="1" baseline="-25000">
                    <a:latin typeface="Times New Roman" panose="02020603050405020304" pitchFamily="18" charset="0"/>
                  </a:rPr>
                  <a:t>n</a:t>
                </a:r>
              </a:p>
            </p:txBody>
          </p:sp>
          <p:sp>
            <p:nvSpPr>
              <p:cNvPr id="153662" name="Text Box 62"/>
              <p:cNvSpPr txBox="1">
                <a:spLocks noChangeArrowheads="1"/>
              </p:cNvSpPr>
              <p:nvPr/>
            </p:nvSpPr>
            <p:spPr bwMode="auto">
              <a:xfrm>
                <a:off x="1768" y="1982"/>
                <a:ext cx="321" cy="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P</a:t>
                </a:r>
                <a:endParaRPr lang="en-US" altLang="zh-CN" sz="1600" i="1" baseline="-25000">
                  <a:latin typeface="Times New Roman" panose="02020603050405020304" pitchFamily="18" charset="0"/>
                </a:endParaRPr>
              </a:p>
            </p:txBody>
          </p:sp>
          <p:sp>
            <p:nvSpPr>
              <p:cNvPr id="153663" name="Line 63"/>
              <p:cNvSpPr>
                <a:spLocks noChangeShapeType="1"/>
              </p:cNvSpPr>
              <p:nvPr/>
            </p:nvSpPr>
            <p:spPr bwMode="auto">
              <a:xfrm>
                <a:off x="1080" y="3568"/>
                <a:ext cx="960" cy="0"/>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grpSp>
      </p:grpSp>
      <p:sp>
        <p:nvSpPr>
          <p:cNvPr id="153664" name="AutoShape 64">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53665" name="AutoShape 65">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Tree>
    <p:extLst>
      <p:ext uri="{BB962C8B-B14F-4D97-AF65-F5344CB8AC3E}">
        <p14:creationId xmlns:p14="http://schemas.microsoft.com/office/powerpoint/2010/main" val="25501727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53602"/>
                                        </p:tgtEl>
                                        <p:attrNameLst>
                                          <p:attrName>style.visibility</p:attrName>
                                        </p:attrNameLst>
                                      </p:cBhvr>
                                      <p:to>
                                        <p:strVal val="visible"/>
                                      </p:to>
                                    </p:set>
                                    <p:anim calcmode="lin" valueType="num">
                                      <p:cBhvr additive="base">
                                        <p:cTn id="7" dur="500" fill="hold"/>
                                        <p:tgtEl>
                                          <p:spTgt spid="153602"/>
                                        </p:tgtEl>
                                        <p:attrNameLst>
                                          <p:attrName>ppt_x</p:attrName>
                                        </p:attrNameLst>
                                      </p:cBhvr>
                                      <p:tavLst>
                                        <p:tav tm="0">
                                          <p:val>
                                            <p:strVal val="#ppt_x"/>
                                          </p:val>
                                        </p:tav>
                                        <p:tav tm="100000">
                                          <p:val>
                                            <p:strVal val="#ppt_x"/>
                                          </p:val>
                                        </p:tav>
                                      </p:tavLst>
                                    </p:anim>
                                    <p:anim calcmode="lin" valueType="num">
                                      <p:cBhvr additive="base">
                                        <p:cTn id="8" dur="500" fill="hold"/>
                                        <p:tgtEl>
                                          <p:spTgt spid="153602"/>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3603"/>
                                        </p:tgtEl>
                                        <p:attrNameLst>
                                          <p:attrName>style.visibility</p:attrName>
                                        </p:attrNameLst>
                                      </p:cBhvr>
                                      <p:to>
                                        <p:strVal val="visible"/>
                                      </p:to>
                                    </p:set>
                                    <p:anim calcmode="lin" valueType="num">
                                      <p:cBhvr additive="base">
                                        <p:cTn id="13" dur="500" fill="hold"/>
                                        <p:tgtEl>
                                          <p:spTgt spid="153603"/>
                                        </p:tgtEl>
                                        <p:attrNameLst>
                                          <p:attrName>ppt_x</p:attrName>
                                        </p:attrNameLst>
                                      </p:cBhvr>
                                      <p:tavLst>
                                        <p:tav tm="0">
                                          <p:val>
                                            <p:strVal val="#ppt_x"/>
                                          </p:val>
                                        </p:tav>
                                        <p:tav tm="100000">
                                          <p:val>
                                            <p:strVal val="#ppt_x"/>
                                          </p:val>
                                        </p:tav>
                                      </p:tavLst>
                                    </p:anim>
                                    <p:anim calcmode="lin" valueType="num">
                                      <p:cBhvr additive="base">
                                        <p:cTn id="14" dur="500" fill="hold"/>
                                        <p:tgtEl>
                                          <p:spTgt spid="15360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3605"/>
                                        </p:tgtEl>
                                        <p:attrNameLst>
                                          <p:attrName>style.visibility</p:attrName>
                                        </p:attrNameLst>
                                      </p:cBhvr>
                                      <p:to>
                                        <p:strVal val="visible"/>
                                      </p:to>
                                    </p:set>
                                    <p:anim calcmode="lin" valueType="num">
                                      <p:cBhvr additive="base">
                                        <p:cTn id="19" dur="500" fill="hold"/>
                                        <p:tgtEl>
                                          <p:spTgt spid="153605"/>
                                        </p:tgtEl>
                                        <p:attrNameLst>
                                          <p:attrName>ppt_x</p:attrName>
                                        </p:attrNameLst>
                                      </p:cBhvr>
                                      <p:tavLst>
                                        <p:tav tm="0">
                                          <p:val>
                                            <p:strVal val="#ppt_x"/>
                                          </p:val>
                                        </p:tav>
                                        <p:tav tm="100000">
                                          <p:val>
                                            <p:strVal val="#ppt_x"/>
                                          </p:val>
                                        </p:tav>
                                      </p:tavLst>
                                    </p:anim>
                                    <p:anim calcmode="lin" valueType="num">
                                      <p:cBhvr additive="base">
                                        <p:cTn id="20" dur="500" fill="hold"/>
                                        <p:tgtEl>
                                          <p:spTgt spid="153605"/>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53604"/>
                                        </p:tgtEl>
                                        <p:attrNameLst>
                                          <p:attrName>style.visibility</p:attrName>
                                        </p:attrNameLst>
                                      </p:cBhvr>
                                      <p:to>
                                        <p:strVal val="visible"/>
                                      </p:to>
                                    </p:set>
                                    <p:anim calcmode="lin" valueType="num">
                                      <p:cBhvr additive="base">
                                        <p:cTn id="25" dur="500" fill="hold"/>
                                        <p:tgtEl>
                                          <p:spTgt spid="153604"/>
                                        </p:tgtEl>
                                        <p:attrNameLst>
                                          <p:attrName>ppt_x</p:attrName>
                                        </p:attrNameLst>
                                      </p:cBhvr>
                                      <p:tavLst>
                                        <p:tav tm="0">
                                          <p:val>
                                            <p:strVal val="#ppt_x"/>
                                          </p:val>
                                        </p:tav>
                                        <p:tav tm="100000">
                                          <p:val>
                                            <p:strVal val="#ppt_x"/>
                                          </p:val>
                                        </p:tav>
                                      </p:tavLst>
                                    </p:anim>
                                    <p:anim calcmode="lin" valueType="num">
                                      <p:cBhvr additive="base">
                                        <p:cTn id="26" dur="500" fill="hold"/>
                                        <p:tgtEl>
                                          <p:spTgt spid="1536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2" grpId="0" autoUpdateAnimBg="0"/>
      <p:bldP spid="153603" grpId="0" autoUpdateAnimBg="0"/>
      <p:bldP spid="153605"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4626" name="Object 2"/>
          <p:cNvGraphicFramePr>
            <a:graphicFrameLocks noChangeAspect="1"/>
          </p:cNvGraphicFramePr>
          <p:nvPr/>
        </p:nvGraphicFramePr>
        <p:xfrm>
          <a:off x="5181600" y="3827464"/>
          <a:ext cx="1676400" cy="363537"/>
        </p:xfrm>
        <a:graphic>
          <a:graphicData uri="http://schemas.openxmlformats.org/presentationml/2006/ole">
            <mc:AlternateContent xmlns:mc="http://schemas.openxmlformats.org/markup-compatibility/2006">
              <mc:Choice xmlns:v="urn:schemas-microsoft-com:vml" Requires="v">
                <p:oleObj spid="_x0000_s387290" r:id="rId3" imgW="1054100" imgH="228600" progId="Equation.3">
                  <p:embed/>
                </p:oleObj>
              </mc:Choice>
              <mc:Fallback>
                <p:oleObj r:id="rId3" imgW="10541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3827464"/>
                        <a:ext cx="1676400" cy="363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4627" name="Text Box 3"/>
          <p:cNvSpPr txBox="1">
            <a:spLocks noChangeArrowheads="1"/>
          </p:cNvSpPr>
          <p:nvPr/>
        </p:nvSpPr>
        <p:spPr bwMode="auto">
          <a:xfrm>
            <a:off x="2590800" y="2955926"/>
            <a:ext cx="7010400"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As the orientations of the elemental antennas are </a:t>
            </a:r>
            <a:r>
              <a:rPr kumimoji="1" lang="en-US" altLang="zh-CN" sz="2000">
                <a:solidFill>
                  <a:srgbClr val="FF0000"/>
                </a:solidFill>
                <a:latin typeface="Times New Roman" panose="02020603050405020304" pitchFamily="18" charset="0"/>
              </a:rPr>
              <a:t>uniform</a:t>
            </a:r>
            <a:r>
              <a:rPr kumimoji="1" lang="en-US" altLang="zh-CN" sz="2000">
                <a:solidFill>
                  <a:srgbClr val="3333FF"/>
                </a:solidFill>
                <a:latin typeface="Times New Roman" panose="02020603050405020304" pitchFamily="18" charset="0"/>
              </a:rPr>
              <a:t>,</a:t>
            </a:r>
            <a:r>
              <a:rPr kumimoji="1" lang="en-US" altLang="zh-CN" sz="2000">
                <a:solidFill>
                  <a:srgbClr val="3333FF"/>
                </a:solidFill>
                <a:latin typeface="楷体_GB2312" pitchFamily="49" charset="-122"/>
              </a:rPr>
              <a:t> </a:t>
            </a:r>
            <a:r>
              <a:rPr kumimoji="1" lang="en-US" altLang="zh-CN" sz="2000">
                <a:solidFill>
                  <a:srgbClr val="3333FF"/>
                </a:solidFill>
                <a:latin typeface="Times New Roman" panose="02020603050405020304" pitchFamily="18" charset="0"/>
              </a:rPr>
              <a:t>we have</a:t>
            </a:r>
          </a:p>
        </p:txBody>
      </p:sp>
      <p:sp>
        <p:nvSpPr>
          <p:cNvPr id="154628" name="Text Box 4"/>
          <p:cNvSpPr txBox="1">
            <a:spLocks noChangeArrowheads="1"/>
          </p:cNvSpPr>
          <p:nvPr/>
        </p:nvSpPr>
        <p:spPr bwMode="auto">
          <a:xfrm>
            <a:off x="2514600" y="457201"/>
            <a:ext cx="731520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solidFill>
                  <a:srgbClr val="3333FF"/>
                </a:solidFill>
                <a:latin typeface="Times New Roman" panose="02020603050405020304" pitchFamily="18" charset="0"/>
              </a:rPr>
              <a:t>The radiation field of the </a:t>
            </a:r>
            <a:r>
              <a:rPr kumimoji="1" lang="en-US" altLang="zh-CN" sz="2000" i="1">
                <a:latin typeface="Times New Roman" panose="02020603050405020304" pitchFamily="18" charset="0"/>
              </a:rPr>
              <a:t>i</a:t>
            </a:r>
            <a:r>
              <a:rPr kumimoji="1" lang="en-US" altLang="zh-CN" sz="2000">
                <a:latin typeface="Times New Roman" panose="02020603050405020304" pitchFamily="18" charset="0"/>
              </a:rPr>
              <a:t>-th</a:t>
            </a:r>
            <a:r>
              <a:rPr kumimoji="1" lang="en-US" altLang="zh-CN" sz="2000">
                <a:solidFill>
                  <a:srgbClr val="3333FF"/>
                </a:solidFill>
                <a:latin typeface="Times New Roman" panose="02020603050405020304" pitchFamily="18" charset="0"/>
              </a:rPr>
              <a:t> elemental antenna can be written as</a:t>
            </a:r>
            <a:endParaRPr kumimoji="1" lang="en-US" altLang="zh-CN" sz="2000">
              <a:solidFill>
                <a:srgbClr val="3333FF"/>
              </a:solidFill>
              <a:latin typeface="Times New Roman" panose="02020603050405020304" pitchFamily="18" charset="0"/>
              <a:ea typeface="楷体_GB2312" pitchFamily="49" charset="-122"/>
            </a:endParaRPr>
          </a:p>
        </p:txBody>
      </p:sp>
      <p:graphicFrame>
        <p:nvGraphicFramePr>
          <p:cNvPr id="154629" name="Object 5"/>
          <p:cNvGraphicFramePr>
            <a:graphicFrameLocks noChangeAspect="1"/>
          </p:cNvGraphicFramePr>
          <p:nvPr/>
        </p:nvGraphicFramePr>
        <p:xfrm>
          <a:off x="5029200" y="1143001"/>
          <a:ext cx="2154238" cy="684213"/>
        </p:xfrm>
        <a:graphic>
          <a:graphicData uri="http://schemas.openxmlformats.org/presentationml/2006/ole">
            <mc:AlternateContent xmlns:mc="http://schemas.openxmlformats.org/markup-compatibility/2006">
              <mc:Choice xmlns:v="urn:schemas-microsoft-com:vml" Requires="v">
                <p:oleObj spid="_x0000_s387291" name="Equation" r:id="rId5" imgW="1346040" imgH="431640" progId="Equation.3">
                  <p:embed/>
                </p:oleObj>
              </mc:Choice>
              <mc:Fallback>
                <p:oleObj name="Equation" r:id="rId5" imgW="1346040" imgH="431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9200" y="1143001"/>
                        <a:ext cx="2154238" cy="684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4630" name="Text Box 6"/>
          <p:cNvSpPr txBox="1">
            <a:spLocks noChangeArrowheads="1"/>
          </p:cNvSpPr>
          <p:nvPr/>
        </p:nvSpPr>
        <p:spPr bwMode="auto">
          <a:xfrm>
            <a:off x="2514600" y="1828801"/>
            <a:ext cx="73152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For a uniform linear array, since all elemental antennas are </a:t>
            </a:r>
            <a:r>
              <a:rPr kumimoji="1" lang="en-US" altLang="zh-CN" sz="2000">
                <a:solidFill>
                  <a:srgbClr val="FF0000"/>
                </a:solidFill>
                <a:latin typeface="Times New Roman" panose="02020603050405020304" pitchFamily="18" charset="0"/>
              </a:rPr>
              <a:t>the same</a:t>
            </a:r>
            <a:r>
              <a:rPr kumimoji="1" lang="en-US" altLang="zh-CN" sz="2000">
                <a:solidFill>
                  <a:srgbClr val="3333FF"/>
                </a:solidFill>
                <a:latin typeface="Times New Roman" panose="02020603050405020304" pitchFamily="18" charset="0"/>
              </a:rPr>
              <a:t>, we have </a:t>
            </a:r>
            <a:endParaRPr kumimoji="1" lang="en-US" altLang="zh-CN" sz="2000">
              <a:solidFill>
                <a:srgbClr val="3333FF"/>
              </a:solidFill>
              <a:latin typeface="楷体_GB2312" pitchFamily="49" charset="-122"/>
              <a:ea typeface="楷体_GB2312" pitchFamily="49" charset="-122"/>
            </a:endParaRPr>
          </a:p>
        </p:txBody>
      </p:sp>
      <p:graphicFrame>
        <p:nvGraphicFramePr>
          <p:cNvPr id="154631" name="Object 7"/>
          <p:cNvGraphicFramePr>
            <a:graphicFrameLocks noChangeAspect="1"/>
          </p:cNvGraphicFramePr>
          <p:nvPr/>
        </p:nvGraphicFramePr>
        <p:xfrm>
          <a:off x="5105400" y="2590800"/>
          <a:ext cx="1828800" cy="355600"/>
        </p:xfrm>
        <a:graphic>
          <a:graphicData uri="http://schemas.openxmlformats.org/presentationml/2006/ole">
            <mc:AlternateContent xmlns:mc="http://schemas.openxmlformats.org/markup-compatibility/2006">
              <mc:Choice xmlns:v="urn:schemas-microsoft-com:vml" Requires="v">
                <p:oleObj spid="_x0000_s387292" r:id="rId7" imgW="1028254" imgH="203112" progId="Equation.3">
                  <p:embed/>
                </p:oleObj>
              </mc:Choice>
              <mc:Fallback>
                <p:oleObj r:id="rId7" imgW="1028254" imgH="203112"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05400" y="2590800"/>
                        <a:ext cx="1828800"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4632" name="Text Box 8"/>
          <p:cNvSpPr txBox="1">
            <a:spLocks noChangeArrowheads="1"/>
          </p:cNvSpPr>
          <p:nvPr/>
        </p:nvSpPr>
        <p:spPr bwMode="auto">
          <a:xfrm>
            <a:off x="3048000" y="4267201"/>
            <a:ext cx="434340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solidFill>
                  <a:srgbClr val="3333FF"/>
                </a:solidFill>
                <a:latin typeface="Times New Roman" panose="02020603050405020304" pitchFamily="18" charset="0"/>
                <a:ea typeface="楷体_GB2312" pitchFamily="49" charset="-122"/>
              </a:rPr>
              <a:t>For the </a:t>
            </a:r>
            <a:r>
              <a:rPr kumimoji="1" lang="en-US" altLang="zh-CN" sz="2000">
                <a:solidFill>
                  <a:srgbClr val="FF0000"/>
                </a:solidFill>
                <a:latin typeface="Times New Roman" panose="02020603050405020304" pitchFamily="18" charset="0"/>
                <a:ea typeface="楷体_GB2312" pitchFamily="49" charset="-122"/>
              </a:rPr>
              <a:t>far-zone</a:t>
            </a:r>
            <a:r>
              <a:rPr kumimoji="1" lang="en-US" altLang="zh-CN" sz="2000">
                <a:solidFill>
                  <a:srgbClr val="3333FF"/>
                </a:solidFill>
                <a:latin typeface="Times New Roman" panose="02020603050405020304" pitchFamily="18" charset="0"/>
                <a:ea typeface="楷体_GB2312" pitchFamily="49" charset="-122"/>
              </a:rPr>
              <a:t> fields, </a:t>
            </a:r>
            <a:r>
              <a:rPr kumimoji="1" lang="en-US" altLang="zh-CN" sz="2000">
                <a:solidFill>
                  <a:srgbClr val="3333FF"/>
                </a:solidFill>
                <a:latin typeface="Times New Roman" panose="02020603050405020304" pitchFamily="18" charset="0"/>
              </a:rPr>
              <a:t>we can take</a:t>
            </a:r>
            <a:r>
              <a:rPr kumimoji="1" lang="en-US" altLang="zh-CN" sz="2000">
                <a:solidFill>
                  <a:srgbClr val="3333FF"/>
                </a:solidFill>
                <a:latin typeface="Times New Roman" panose="02020603050405020304" pitchFamily="18" charset="0"/>
                <a:ea typeface="楷体_GB2312" pitchFamily="49" charset="-122"/>
              </a:rPr>
              <a:t> </a:t>
            </a:r>
          </a:p>
        </p:txBody>
      </p:sp>
      <p:graphicFrame>
        <p:nvGraphicFramePr>
          <p:cNvPr id="154633" name="Object 9"/>
          <p:cNvGraphicFramePr>
            <a:graphicFrameLocks noChangeAspect="1"/>
          </p:cNvGraphicFramePr>
          <p:nvPr/>
        </p:nvGraphicFramePr>
        <p:xfrm>
          <a:off x="4724400" y="4953000"/>
          <a:ext cx="1524000" cy="685800"/>
        </p:xfrm>
        <a:graphic>
          <a:graphicData uri="http://schemas.openxmlformats.org/presentationml/2006/ole">
            <mc:AlternateContent xmlns:mc="http://schemas.openxmlformats.org/markup-compatibility/2006">
              <mc:Choice xmlns:v="urn:schemas-microsoft-com:vml" Requires="v">
                <p:oleObj spid="_x0000_s387293" r:id="rId9" imgW="952087" imgH="431613" progId="Equation.3">
                  <p:embed/>
                </p:oleObj>
              </mc:Choice>
              <mc:Fallback>
                <p:oleObj r:id="rId9" imgW="952087" imgH="431613"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24400" y="4953000"/>
                        <a:ext cx="1524000"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54634" name="Group 10"/>
          <p:cNvGrpSpPr>
            <a:grpSpLocks/>
          </p:cNvGrpSpPr>
          <p:nvPr/>
        </p:nvGrpSpPr>
        <p:grpSpPr bwMode="auto">
          <a:xfrm>
            <a:off x="7239001" y="4672014"/>
            <a:ext cx="2193925" cy="1500187"/>
            <a:chOff x="2227" y="3375"/>
            <a:chExt cx="1382" cy="945"/>
          </a:xfrm>
        </p:grpSpPr>
        <p:graphicFrame>
          <p:nvGraphicFramePr>
            <p:cNvPr id="154635" name="Object 11"/>
            <p:cNvGraphicFramePr>
              <a:graphicFrameLocks noChangeAspect="1"/>
            </p:cNvGraphicFramePr>
            <p:nvPr/>
          </p:nvGraphicFramePr>
          <p:xfrm>
            <a:off x="2227" y="3375"/>
            <a:ext cx="1150" cy="201"/>
          </p:xfrm>
          <a:graphic>
            <a:graphicData uri="http://schemas.openxmlformats.org/presentationml/2006/ole">
              <mc:AlternateContent xmlns:mc="http://schemas.openxmlformats.org/markup-compatibility/2006">
                <mc:Choice xmlns:v="urn:schemas-microsoft-com:vml" Requires="v">
                  <p:oleObj spid="_x0000_s387294" name="Equation" r:id="rId11" imgW="1143000" imgH="203040" progId="Equation.3">
                    <p:embed/>
                  </p:oleObj>
                </mc:Choice>
                <mc:Fallback>
                  <p:oleObj name="Equation" r:id="rId11" imgW="1143000" imgH="2030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27" y="3375"/>
                          <a:ext cx="1150" cy="2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4636" name="Object 12"/>
            <p:cNvGraphicFramePr>
              <a:graphicFrameLocks noChangeAspect="1"/>
            </p:cNvGraphicFramePr>
            <p:nvPr/>
          </p:nvGraphicFramePr>
          <p:xfrm>
            <a:off x="2227" y="3663"/>
            <a:ext cx="1219" cy="201"/>
          </p:xfrm>
          <a:graphic>
            <a:graphicData uri="http://schemas.openxmlformats.org/presentationml/2006/ole">
              <mc:AlternateContent xmlns:mc="http://schemas.openxmlformats.org/markup-compatibility/2006">
                <mc:Choice xmlns:v="urn:schemas-microsoft-com:vml" Requires="v">
                  <p:oleObj spid="_x0000_s387295" name="Equation" r:id="rId13" imgW="1206360" imgH="203040" progId="Equation.3">
                    <p:embed/>
                  </p:oleObj>
                </mc:Choice>
                <mc:Fallback>
                  <p:oleObj name="Equation" r:id="rId13" imgW="1206360" imgH="2030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27" y="3663"/>
                          <a:ext cx="1219" cy="2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4637" name="Object 13"/>
            <p:cNvGraphicFramePr>
              <a:graphicFrameLocks noChangeAspect="1"/>
            </p:cNvGraphicFramePr>
            <p:nvPr/>
          </p:nvGraphicFramePr>
          <p:xfrm>
            <a:off x="2227" y="4119"/>
            <a:ext cx="1382" cy="201"/>
          </p:xfrm>
          <a:graphic>
            <a:graphicData uri="http://schemas.openxmlformats.org/presentationml/2006/ole">
              <mc:AlternateContent xmlns:mc="http://schemas.openxmlformats.org/markup-compatibility/2006">
                <mc:Choice xmlns:v="urn:schemas-microsoft-com:vml" Requires="v">
                  <p:oleObj spid="_x0000_s387296" name="Equation" r:id="rId15" imgW="1371600" imgH="203040" progId="Equation.3">
                    <p:embed/>
                  </p:oleObj>
                </mc:Choice>
                <mc:Fallback>
                  <p:oleObj name="Equation" r:id="rId15" imgW="1371600" imgH="2030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227" y="4119"/>
                          <a:ext cx="1382" cy="2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4638" name="Object 14"/>
            <p:cNvGraphicFramePr>
              <a:graphicFrameLocks noChangeAspect="1"/>
            </p:cNvGraphicFramePr>
            <p:nvPr/>
          </p:nvGraphicFramePr>
          <p:xfrm>
            <a:off x="2304" y="3855"/>
            <a:ext cx="96" cy="240"/>
          </p:xfrm>
          <a:graphic>
            <a:graphicData uri="http://schemas.openxmlformats.org/presentationml/2006/ole">
              <mc:AlternateContent xmlns:mc="http://schemas.openxmlformats.org/markup-compatibility/2006">
                <mc:Choice xmlns:v="urn:schemas-microsoft-com:vml" Requires="v">
                  <p:oleObj spid="_x0000_s387297" name="Equation" r:id="rId17" imgW="75960" imgH="190440" progId="Equation.3">
                    <p:embed/>
                  </p:oleObj>
                </mc:Choice>
                <mc:Fallback>
                  <p:oleObj name="Equation" r:id="rId17" imgW="75960" imgH="19044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04" y="3855"/>
                          <a:ext cx="96"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54639" name="AutoShape 15">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54640" name="AutoShape 16">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Tree>
    <p:extLst>
      <p:ext uri="{BB962C8B-B14F-4D97-AF65-F5344CB8AC3E}">
        <p14:creationId xmlns:p14="http://schemas.microsoft.com/office/powerpoint/2010/main" val="13736152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54628"/>
                                        </p:tgtEl>
                                        <p:attrNameLst>
                                          <p:attrName>style.visibility</p:attrName>
                                        </p:attrNameLst>
                                      </p:cBhvr>
                                      <p:to>
                                        <p:strVal val="visible"/>
                                      </p:to>
                                    </p:set>
                                    <p:anim calcmode="lin" valueType="num">
                                      <p:cBhvr additive="base">
                                        <p:cTn id="7" dur="500" fill="hold"/>
                                        <p:tgtEl>
                                          <p:spTgt spid="154628"/>
                                        </p:tgtEl>
                                        <p:attrNameLst>
                                          <p:attrName>ppt_x</p:attrName>
                                        </p:attrNameLst>
                                      </p:cBhvr>
                                      <p:tavLst>
                                        <p:tav tm="0">
                                          <p:val>
                                            <p:strVal val="#ppt_x"/>
                                          </p:val>
                                        </p:tav>
                                        <p:tav tm="100000">
                                          <p:val>
                                            <p:strVal val="#ppt_x"/>
                                          </p:val>
                                        </p:tav>
                                      </p:tavLst>
                                    </p:anim>
                                    <p:anim calcmode="lin" valueType="num">
                                      <p:cBhvr additive="base">
                                        <p:cTn id="8" dur="500" fill="hold"/>
                                        <p:tgtEl>
                                          <p:spTgt spid="154628"/>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54629"/>
                                        </p:tgtEl>
                                        <p:attrNameLst>
                                          <p:attrName>style.visibility</p:attrName>
                                        </p:attrNameLst>
                                      </p:cBhvr>
                                      <p:to>
                                        <p:strVal val="visible"/>
                                      </p:to>
                                    </p:set>
                                    <p:anim calcmode="lin" valueType="num">
                                      <p:cBhvr additive="base">
                                        <p:cTn id="13" dur="500" fill="hold"/>
                                        <p:tgtEl>
                                          <p:spTgt spid="154629"/>
                                        </p:tgtEl>
                                        <p:attrNameLst>
                                          <p:attrName>ppt_x</p:attrName>
                                        </p:attrNameLst>
                                      </p:cBhvr>
                                      <p:tavLst>
                                        <p:tav tm="0">
                                          <p:val>
                                            <p:strVal val="#ppt_x"/>
                                          </p:val>
                                        </p:tav>
                                        <p:tav tm="100000">
                                          <p:val>
                                            <p:strVal val="#ppt_x"/>
                                          </p:val>
                                        </p:tav>
                                      </p:tavLst>
                                    </p:anim>
                                    <p:anim calcmode="lin" valueType="num">
                                      <p:cBhvr additive="base">
                                        <p:cTn id="14" dur="500" fill="hold"/>
                                        <p:tgtEl>
                                          <p:spTgt spid="15462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4630"/>
                                        </p:tgtEl>
                                        <p:attrNameLst>
                                          <p:attrName>style.visibility</p:attrName>
                                        </p:attrNameLst>
                                      </p:cBhvr>
                                      <p:to>
                                        <p:strVal val="visible"/>
                                      </p:to>
                                    </p:set>
                                    <p:anim calcmode="lin" valueType="num">
                                      <p:cBhvr additive="base">
                                        <p:cTn id="19" dur="500" fill="hold"/>
                                        <p:tgtEl>
                                          <p:spTgt spid="154630"/>
                                        </p:tgtEl>
                                        <p:attrNameLst>
                                          <p:attrName>ppt_x</p:attrName>
                                        </p:attrNameLst>
                                      </p:cBhvr>
                                      <p:tavLst>
                                        <p:tav tm="0">
                                          <p:val>
                                            <p:strVal val="#ppt_x"/>
                                          </p:val>
                                        </p:tav>
                                        <p:tav tm="100000">
                                          <p:val>
                                            <p:strVal val="#ppt_x"/>
                                          </p:val>
                                        </p:tav>
                                      </p:tavLst>
                                    </p:anim>
                                    <p:anim calcmode="lin" valueType="num">
                                      <p:cBhvr additive="base">
                                        <p:cTn id="20" dur="500" fill="hold"/>
                                        <p:tgtEl>
                                          <p:spTgt spid="154630"/>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54631"/>
                                        </p:tgtEl>
                                        <p:attrNameLst>
                                          <p:attrName>style.visibility</p:attrName>
                                        </p:attrNameLst>
                                      </p:cBhvr>
                                      <p:to>
                                        <p:strVal val="visible"/>
                                      </p:to>
                                    </p:set>
                                    <p:anim calcmode="lin" valueType="num">
                                      <p:cBhvr additive="base">
                                        <p:cTn id="25" dur="500" fill="hold"/>
                                        <p:tgtEl>
                                          <p:spTgt spid="154631"/>
                                        </p:tgtEl>
                                        <p:attrNameLst>
                                          <p:attrName>ppt_x</p:attrName>
                                        </p:attrNameLst>
                                      </p:cBhvr>
                                      <p:tavLst>
                                        <p:tav tm="0">
                                          <p:val>
                                            <p:strVal val="#ppt_x"/>
                                          </p:val>
                                        </p:tav>
                                        <p:tav tm="100000">
                                          <p:val>
                                            <p:strVal val="#ppt_x"/>
                                          </p:val>
                                        </p:tav>
                                      </p:tavLst>
                                    </p:anim>
                                    <p:anim calcmode="lin" valueType="num">
                                      <p:cBhvr additive="base">
                                        <p:cTn id="26" dur="500" fill="hold"/>
                                        <p:tgtEl>
                                          <p:spTgt spid="154631"/>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4627"/>
                                        </p:tgtEl>
                                        <p:attrNameLst>
                                          <p:attrName>style.visibility</p:attrName>
                                        </p:attrNameLst>
                                      </p:cBhvr>
                                      <p:to>
                                        <p:strVal val="visible"/>
                                      </p:to>
                                    </p:set>
                                    <p:anim calcmode="lin" valueType="num">
                                      <p:cBhvr additive="base">
                                        <p:cTn id="31" dur="500" fill="hold"/>
                                        <p:tgtEl>
                                          <p:spTgt spid="154627"/>
                                        </p:tgtEl>
                                        <p:attrNameLst>
                                          <p:attrName>ppt_x</p:attrName>
                                        </p:attrNameLst>
                                      </p:cBhvr>
                                      <p:tavLst>
                                        <p:tav tm="0">
                                          <p:val>
                                            <p:strVal val="#ppt_x"/>
                                          </p:val>
                                        </p:tav>
                                        <p:tav tm="100000">
                                          <p:val>
                                            <p:strVal val="#ppt_x"/>
                                          </p:val>
                                        </p:tav>
                                      </p:tavLst>
                                    </p:anim>
                                    <p:anim calcmode="lin" valueType="num">
                                      <p:cBhvr additive="base">
                                        <p:cTn id="32" dur="500" fill="hold"/>
                                        <p:tgtEl>
                                          <p:spTgt spid="154627"/>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154626"/>
                                        </p:tgtEl>
                                        <p:attrNameLst>
                                          <p:attrName>style.visibility</p:attrName>
                                        </p:attrNameLst>
                                      </p:cBhvr>
                                      <p:to>
                                        <p:strVal val="visible"/>
                                      </p:to>
                                    </p:set>
                                    <p:anim calcmode="lin" valueType="num">
                                      <p:cBhvr additive="base">
                                        <p:cTn id="37" dur="500" fill="hold"/>
                                        <p:tgtEl>
                                          <p:spTgt spid="154626"/>
                                        </p:tgtEl>
                                        <p:attrNameLst>
                                          <p:attrName>ppt_x</p:attrName>
                                        </p:attrNameLst>
                                      </p:cBhvr>
                                      <p:tavLst>
                                        <p:tav tm="0">
                                          <p:val>
                                            <p:strVal val="#ppt_x"/>
                                          </p:val>
                                        </p:tav>
                                        <p:tav tm="100000">
                                          <p:val>
                                            <p:strVal val="#ppt_x"/>
                                          </p:val>
                                        </p:tav>
                                      </p:tavLst>
                                    </p:anim>
                                    <p:anim calcmode="lin" valueType="num">
                                      <p:cBhvr additive="base">
                                        <p:cTn id="38" dur="500" fill="hold"/>
                                        <p:tgtEl>
                                          <p:spTgt spid="154626"/>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54632"/>
                                        </p:tgtEl>
                                        <p:attrNameLst>
                                          <p:attrName>style.visibility</p:attrName>
                                        </p:attrNameLst>
                                      </p:cBhvr>
                                      <p:to>
                                        <p:strVal val="visible"/>
                                      </p:to>
                                    </p:set>
                                    <p:anim calcmode="lin" valueType="num">
                                      <p:cBhvr additive="base">
                                        <p:cTn id="43" dur="500" fill="hold"/>
                                        <p:tgtEl>
                                          <p:spTgt spid="154632"/>
                                        </p:tgtEl>
                                        <p:attrNameLst>
                                          <p:attrName>ppt_x</p:attrName>
                                        </p:attrNameLst>
                                      </p:cBhvr>
                                      <p:tavLst>
                                        <p:tav tm="0">
                                          <p:val>
                                            <p:strVal val="#ppt_x"/>
                                          </p:val>
                                        </p:tav>
                                        <p:tav tm="100000">
                                          <p:val>
                                            <p:strVal val="#ppt_x"/>
                                          </p:val>
                                        </p:tav>
                                      </p:tavLst>
                                    </p:anim>
                                    <p:anim calcmode="lin" valueType="num">
                                      <p:cBhvr additive="base">
                                        <p:cTn id="44" dur="500" fill="hold"/>
                                        <p:tgtEl>
                                          <p:spTgt spid="154632"/>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154633"/>
                                        </p:tgtEl>
                                        <p:attrNameLst>
                                          <p:attrName>style.visibility</p:attrName>
                                        </p:attrNameLst>
                                      </p:cBhvr>
                                      <p:to>
                                        <p:strVal val="visible"/>
                                      </p:to>
                                    </p:set>
                                    <p:anim calcmode="lin" valueType="num">
                                      <p:cBhvr additive="base">
                                        <p:cTn id="49" dur="500" fill="hold"/>
                                        <p:tgtEl>
                                          <p:spTgt spid="154633"/>
                                        </p:tgtEl>
                                        <p:attrNameLst>
                                          <p:attrName>ppt_x</p:attrName>
                                        </p:attrNameLst>
                                      </p:cBhvr>
                                      <p:tavLst>
                                        <p:tav tm="0">
                                          <p:val>
                                            <p:strVal val="#ppt_x"/>
                                          </p:val>
                                        </p:tav>
                                        <p:tav tm="100000">
                                          <p:val>
                                            <p:strVal val="#ppt_x"/>
                                          </p:val>
                                        </p:tav>
                                      </p:tavLst>
                                    </p:anim>
                                    <p:anim calcmode="lin" valueType="num">
                                      <p:cBhvr additive="base">
                                        <p:cTn id="50" dur="500" fill="hold"/>
                                        <p:tgtEl>
                                          <p:spTgt spid="154633"/>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nodeType="clickEffect">
                                  <p:stCondLst>
                                    <p:cond delay="0"/>
                                  </p:stCondLst>
                                  <p:childTnLst>
                                    <p:set>
                                      <p:cBhvr>
                                        <p:cTn id="54" dur="1" fill="hold">
                                          <p:stCondLst>
                                            <p:cond delay="0"/>
                                          </p:stCondLst>
                                        </p:cTn>
                                        <p:tgtEl>
                                          <p:spTgt spid="154634"/>
                                        </p:tgtEl>
                                        <p:attrNameLst>
                                          <p:attrName>style.visibility</p:attrName>
                                        </p:attrNameLst>
                                      </p:cBhvr>
                                      <p:to>
                                        <p:strVal val="visible"/>
                                      </p:to>
                                    </p:set>
                                    <p:anim calcmode="lin" valueType="num">
                                      <p:cBhvr additive="base">
                                        <p:cTn id="55" dur="500" fill="hold"/>
                                        <p:tgtEl>
                                          <p:spTgt spid="154634"/>
                                        </p:tgtEl>
                                        <p:attrNameLst>
                                          <p:attrName>ppt_x</p:attrName>
                                        </p:attrNameLst>
                                      </p:cBhvr>
                                      <p:tavLst>
                                        <p:tav tm="0">
                                          <p:val>
                                            <p:strVal val="#ppt_x"/>
                                          </p:val>
                                        </p:tav>
                                        <p:tav tm="100000">
                                          <p:val>
                                            <p:strVal val="#ppt_x"/>
                                          </p:val>
                                        </p:tav>
                                      </p:tavLst>
                                    </p:anim>
                                    <p:anim calcmode="lin" valueType="num">
                                      <p:cBhvr additive="base">
                                        <p:cTn id="56" dur="500" fill="hold"/>
                                        <p:tgtEl>
                                          <p:spTgt spid="1546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27" grpId="0" autoUpdateAnimBg="0"/>
      <p:bldP spid="154628" grpId="0" autoUpdateAnimBg="0"/>
      <p:bldP spid="154630" grpId="0" autoUpdateAnimBg="0"/>
      <p:bldP spid="154632"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ext Box 2"/>
          <p:cNvSpPr txBox="1">
            <a:spLocks noChangeArrowheads="1"/>
          </p:cNvSpPr>
          <p:nvPr/>
        </p:nvSpPr>
        <p:spPr bwMode="auto">
          <a:xfrm>
            <a:off x="2590800" y="457201"/>
            <a:ext cx="70104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Considering all of the above results, we find the </a:t>
            </a:r>
            <a:r>
              <a:rPr kumimoji="1" lang="en-US" altLang="zh-CN" sz="2000">
                <a:solidFill>
                  <a:srgbClr val="FF0000"/>
                </a:solidFill>
                <a:latin typeface="Times New Roman" panose="02020603050405020304" pitchFamily="18" charset="0"/>
              </a:rPr>
              <a:t>resultant field</a:t>
            </a:r>
            <a:r>
              <a:rPr kumimoji="1" lang="en-US" altLang="zh-CN" sz="2000">
                <a:solidFill>
                  <a:srgbClr val="3333FF"/>
                </a:solidFill>
                <a:latin typeface="Times New Roman" panose="02020603050405020304" pitchFamily="18" charset="0"/>
              </a:rPr>
              <a:t> of the array with </a:t>
            </a:r>
            <a:r>
              <a:rPr kumimoji="1" lang="en-US" altLang="zh-CN" sz="2000" i="1">
                <a:latin typeface="Times New Roman" panose="02020603050405020304" pitchFamily="18" charset="0"/>
              </a:rPr>
              <a:t>n</a:t>
            </a:r>
            <a:r>
              <a:rPr kumimoji="1" lang="en-US" altLang="zh-CN" sz="2000">
                <a:solidFill>
                  <a:srgbClr val="3333FF"/>
                </a:solidFill>
                <a:latin typeface="Times New Roman" panose="02020603050405020304" pitchFamily="18" charset="0"/>
              </a:rPr>
              <a:t> elemental antennas as</a:t>
            </a:r>
            <a:endParaRPr kumimoji="1" lang="en-US" altLang="zh-CN" sz="2000">
              <a:solidFill>
                <a:srgbClr val="3333FF"/>
              </a:solidFill>
              <a:latin typeface="楷体_GB2312" pitchFamily="49" charset="-122"/>
              <a:ea typeface="楷体_GB2312" pitchFamily="49" charset="-122"/>
            </a:endParaRPr>
          </a:p>
        </p:txBody>
      </p:sp>
      <p:graphicFrame>
        <p:nvGraphicFramePr>
          <p:cNvPr id="155651" name="Object 3"/>
          <p:cNvGraphicFramePr>
            <a:graphicFrameLocks noChangeAspect="1"/>
          </p:cNvGraphicFramePr>
          <p:nvPr/>
        </p:nvGraphicFramePr>
        <p:xfrm>
          <a:off x="4343401" y="1600201"/>
          <a:ext cx="3471863" cy="1216025"/>
        </p:xfrm>
        <a:graphic>
          <a:graphicData uri="http://schemas.openxmlformats.org/presentationml/2006/ole">
            <mc:AlternateContent xmlns:mc="http://schemas.openxmlformats.org/markup-compatibility/2006">
              <mc:Choice xmlns:v="urn:schemas-microsoft-com:vml" Requires="v">
                <p:oleObj spid="_x0000_s388206" name="Equation" r:id="rId3" imgW="2400120" imgH="838080" progId="Equation.3">
                  <p:embed/>
                </p:oleObj>
              </mc:Choice>
              <mc:Fallback>
                <p:oleObj name="Equation" r:id="rId3" imgW="2400120" imgH="8380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401" y="1600201"/>
                        <a:ext cx="3471863" cy="1216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55652" name="Group 4"/>
          <p:cNvGrpSpPr>
            <a:grpSpLocks/>
          </p:cNvGrpSpPr>
          <p:nvPr/>
        </p:nvGrpSpPr>
        <p:grpSpPr bwMode="auto">
          <a:xfrm>
            <a:off x="3200400" y="2438400"/>
            <a:ext cx="4419600" cy="1676400"/>
            <a:chOff x="1056" y="1632"/>
            <a:chExt cx="2784" cy="1056"/>
          </a:xfrm>
        </p:grpSpPr>
        <p:graphicFrame>
          <p:nvGraphicFramePr>
            <p:cNvPr id="155653" name="Object 5"/>
            <p:cNvGraphicFramePr>
              <a:graphicFrameLocks noChangeAspect="1"/>
            </p:cNvGraphicFramePr>
            <p:nvPr/>
          </p:nvGraphicFramePr>
          <p:xfrm>
            <a:off x="2083" y="1920"/>
            <a:ext cx="1757" cy="768"/>
          </p:xfrm>
          <a:graphic>
            <a:graphicData uri="http://schemas.openxmlformats.org/presentationml/2006/ole">
              <mc:AlternateContent xmlns:mc="http://schemas.openxmlformats.org/markup-compatibility/2006">
                <mc:Choice xmlns:v="urn:schemas-microsoft-com:vml" Requires="v">
                  <p:oleObj spid="_x0000_s388207" r:id="rId5" imgW="1981200" imgH="863600" progId="Equation.3">
                    <p:embed/>
                  </p:oleObj>
                </mc:Choice>
                <mc:Fallback>
                  <p:oleObj r:id="rId5" imgW="1981200" imgH="863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83" y="1920"/>
                          <a:ext cx="1757" cy="7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5654" name="Text Box 6"/>
            <p:cNvSpPr txBox="1">
              <a:spLocks noChangeArrowheads="1"/>
            </p:cNvSpPr>
            <p:nvPr/>
          </p:nvSpPr>
          <p:spPr bwMode="auto">
            <a:xfrm>
              <a:off x="1056" y="1632"/>
              <a:ext cx="384"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solidFill>
                    <a:srgbClr val="3333FF"/>
                  </a:solidFill>
                  <a:latin typeface="Times New Roman" panose="02020603050405020304" pitchFamily="18" charset="0"/>
                  <a:ea typeface="楷体_GB2312" pitchFamily="49" charset="-122"/>
                </a:rPr>
                <a:t>Let</a:t>
              </a:r>
            </a:p>
          </p:txBody>
        </p:sp>
      </p:grpSp>
      <p:sp>
        <p:nvSpPr>
          <p:cNvPr id="155655" name="Text Box 7"/>
          <p:cNvSpPr txBox="1">
            <a:spLocks noChangeArrowheads="1"/>
          </p:cNvSpPr>
          <p:nvPr/>
        </p:nvSpPr>
        <p:spPr bwMode="auto">
          <a:xfrm>
            <a:off x="2590800" y="4114801"/>
            <a:ext cx="71628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pPr>
            <a:r>
              <a:rPr kumimoji="1" lang="en-US" altLang="zh-CN" sz="2000">
                <a:solidFill>
                  <a:srgbClr val="3333FF"/>
                </a:solidFill>
                <a:latin typeface="Times New Roman" panose="02020603050405020304" pitchFamily="18" charset="0"/>
              </a:rPr>
              <a:t>Then, the </a:t>
            </a:r>
            <a:r>
              <a:rPr kumimoji="1" lang="en-US" altLang="zh-CN" sz="2000">
                <a:solidFill>
                  <a:srgbClr val="FF0000"/>
                </a:solidFill>
                <a:latin typeface="Times New Roman" panose="02020603050405020304" pitchFamily="18" charset="0"/>
              </a:rPr>
              <a:t>amplitude</a:t>
            </a:r>
            <a:r>
              <a:rPr kumimoji="1" lang="en-US" altLang="zh-CN" sz="2000">
                <a:solidFill>
                  <a:srgbClr val="3333FF"/>
                </a:solidFill>
                <a:latin typeface="Times New Roman" panose="02020603050405020304" pitchFamily="18" charset="0"/>
              </a:rPr>
              <a:t> of the resultant field of the </a:t>
            </a:r>
            <a:r>
              <a:rPr kumimoji="1" lang="en-US" altLang="zh-CN" sz="2000" i="1">
                <a:latin typeface="Times New Roman" panose="02020603050405020304" pitchFamily="18" charset="0"/>
              </a:rPr>
              <a:t>n</a:t>
            </a:r>
            <a:r>
              <a:rPr kumimoji="1" lang="en-US" altLang="zh-CN" sz="2000">
                <a:solidFill>
                  <a:srgbClr val="3333FF"/>
                </a:solidFill>
                <a:latin typeface="Times New Roman" panose="02020603050405020304" pitchFamily="18" charset="0"/>
              </a:rPr>
              <a:t>-element array can be expressed as</a:t>
            </a:r>
            <a:endParaRPr kumimoji="1" lang="en-US" altLang="zh-CN" sz="2000">
              <a:solidFill>
                <a:srgbClr val="3333FF"/>
              </a:solidFill>
              <a:latin typeface="Times New Roman" panose="02020603050405020304" pitchFamily="18" charset="0"/>
              <a:ea typeface="楷体_GB2312" pitchFamily="49" charset="-122"/>
            </a:endParaRPr>
          </a:p>
        </p:txBody>
      </p:sp>
      <p:graphicFrame>
        <p:nvGraphicFramePr>
          <p:cNvPr id="155656" name="Object 8"/>
          <p:cNvGraphicFramePr>
            <a:graphicFrameLocks noChangeAspect="1"/>
          </p:cNvGraphicFramePr>
          <p:nvPr/>
        </p:nvGraphicFramePr>
        <p:xfrm>
          <a:off x="4953000" y="5032376"/>
          <a:ext cx="2514600" cy="682625"/>
        </p:xfrm>
        <a:graphic>
          <a:graphicData uri="http://schemas.openxmlformats.org/presentationml/2006/ole">
            <mc:AlternateContent xmlns:mc="http://schemas.openxmlformats.org/markup-compatibility/2006">
              <mc:Choice xmlns:v="urn:schemas-microsoft-com:vml" Requires="v">
                <p:oleObj spid="_x0000_s388208" r:id="rId7" imgW="1651000" imgH="444500" progId="Equation.3">
                  <p:embed/>
                </p:oleObj>
              </mc:Choice>
              <mc:Fallback>
                <p:oleObj r:id="rId7" imgW="1651000" imgH="4445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53000" y="5032376"/>
                        <a:ext cx="2514600" cy="682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55657" name="Group 9"/>
          <p:cNvGrpSpPr>
            <a:grpSpLocks/>
          </p:cNvGrpSpPr>
          <p:nvPr/>
        </p:nvGrpSpPr>
        <p:grpSpPr bwMode="auto">
          <a:xfrm>
            <a:off x="2590800" y="5562601"/>
            <a:ext cx="4724400" cy="549275"/>
            <a:chOff x="672" y="3552"/>
            <a:chExt cx="2976" cy="346"/>
          </a:xfrm>
        </p:grpSpPr>
        <p:sp>
          <p:nvSpPr>
            <p:cNvPr id="155658" name="Text Box 10"/>
            <p:cNvSpPr txBox="1">
              <a:spLocks noChangeArrowheads="1"/>
            </p:cNvSpPr>
            <p:nvPr/>
          </p:nvSpPr>
          <p:spPr bwMode="auto">
            <a:xfrm>
              <a:off x="672" y="3552"/>
              <a:ext cx="2976"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solidFill>
                    <a:srgbClr val="3333FF"/>
                  </a:solidFill>
                  <a:latin typeface="Times New Roman" panose="02020603050405020304" pitchFamily="18" charset="0"/>
                </a:rPr>
                <a:t>where                is called the </a:t>
              </a:r>
              <a:r>
                <a:rPr kumimoji="1" lang="en-US" altLang="zh-CN" sz="2000">
                  <a:solidFill>
                    <a:srgbClr val="FF0000"/>
                  </a:solidFill>
                  <a:latin typeface="Times New Roman" panose="02020603050405020304" pitchFamily="18" charset="0"/>
                </a:rPr>
                <a:t>array factor</a:t>
              </a:r>
              <a:r>
                <a:rPr kumimoji="1" lang="en-US" altLang="zh-CN" sz="2000">
                  <a:solidFill>
                    <a:srgbClr val="3333FF"/>
                  </a:solidFill>
                  <a:latin typeface="Times New Roman" panose="02020603050405020304" pitchFamily="18" charset="0"/>
                </a:rPr>
                <a:t>.</a:t>
              </a:r>
              <a:r>
                <a:rPr kumimoji="1" lang="en-US" altLang="zh-CN" sz="2000">
                  <a:solidFill>
                    <a:srgbClr val="3333FF"/>
                  </a:solidFill>
                  <a:latin typeface="楷体_GB2312" pitchFamily="49" charset="-122"/>
                  <a:ea typeface="楷体_GB2312" pitchFamily="49" charset="-122"/>
                </a:rPr>
                <a:t> </a:t>
              </a:r>
            </a:p>
          </p:txBody>
        </p:sp>
        <p:graphicFrame>
          <p:nvGraphicFramePr>
            <p:cNvPr id="155659" name="Object 11"/>
            <p:cNvGraphicFramePr>
              <a:graphicFrameLocks noChangeAspect="1"/>
            </p:cNvGraphicFramePr>
            <p:nvPr/>
          </p:nvGraphicFramePr>
          <p:xfrm>
            <a:off x="1221" y="3676"/>
            <a:ext cx="492" cy="199"/>
          </p:xfrm>
          <a:graphic>
            <a:graphicData uri="http://schemas.openxmlformats.org/presentationml/2006/ole">
              <mc:AlternateContent xmlns:mc="http://schemas.openxmlformats.org/markup-compatibility/2006">
                <mc:Choice xmlns:v="urn:schemas-microsoft-com:vml" Requires="v">
                  <p:oleObj spid="_x0000_s388209" r:id="rId9" imgW="494870" imgH="203024" progId="Equation.3">
                    <p:embed/>
                  </p:oleObj>
                </mc:Choice>
                <mc:Fallback>
                  <p:oleObj r:id="rId9" imgW="494870" imgH="203024"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21" y="3676"/>
                          <a:ext cx="492" cy="1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55660" name="AutoShape 12">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55661" name="AutoShape 13">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Tree>
    <p:extLst>
      <p:ext uri="{BB962C8B-B14F-4D97-AF65-F5344CB8AC3E}">
        <p14:creationId xmlns:p14="http://schemas.microsoft.com/office/powerpoint/2010/main" val="20299238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55650"/>
                                        </p:tgtEl>
                                        <p:attrNameLst>
                                          <p:attrName>style.visibility</p:attrName>
                                        </p:attrNameLst>
                                      </p:cBhvr>
                                      <p:to>
                                        <p:strVal val="visible"/>
                                      </p:to>
                                    </p:set>
                                    <p:anim calcmode="lin" valueType="num">
                                      <p:cBhvr additive="base">
                                        <p:cTn id="7" dur="500" fill="hold"/>
                                        <p:tgtEl>
                                          <p:spTgt spid="155650"/>
                                        </p:tgtEl>
                                        <p:attrNameLst>
                                          <p:attrName>ppt_x</p:attrName>
                                        </p:attrNameLst>
                                      </p:cBhvr>
                                      <p:tavLst>
                                        <p:tav tm="0">
                                          <p:val>
                                            <p:strVal val="#ppt_x"/>
                                          </p:val>
                                        </p:tav>
                                        <p:tav tm="100000">
                                          <p:val>
                                            <p:strVal val="#ppt_x"/>
                                          </p:val>
                                        </p:tav>
                                      </p:tavLst>
                                    </p:anim>
                                    <p:anim calcmode="lin" valueType="num">
                                      <p:cBhvr additive="base">
                                        <p:cTn id="8" dur="500" fill="hold"/>
                                        <p:tgtEl>
                                          <p:spTgt spid="155650"/>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55651"/>
                                        </p:tgtEl>
                                        <p:attrNameLst>
                                          <p:attrName>style.visibility</p:attrName>
                                        </p:attrNameLst>
                                      </p:cBhvr>
                                      <p:to>
                                        <p:strVal val="visible"/>
                                      </p:to>
                                    </p:set>
                                    <p:anim calcmode="lin" valueType="num">
                                      <p:cBhvr additive="base">
                                        <p:cTn id="13" dur="500" fill="hold"/>
                                        <p:tgtEl>
                                          <p:spTgt spid="155651"/>
                                        </p:tgtEl>
                                        <p:attrNameLst>
                                          <p:attrName>ppt_x</p:attrName>
                                        </p:attrNameLst>
                                      </p:cBhvr>
                                      <p:tavLst>
                                        <p:tav tm="0">
                                          <p:val>
                                            <p:strVal val="#ppt_x"/>
                                          </p:val>
                                        </p:tav>
                                        <p:tav tm="100000">
                                          <p:val>
                                            <p:strVal val="#ppt_x"/>
                                          </p:val>
                                        </p:tav>
                                      </p:tavLst>
                                    </p:anim>
                                    <p:anim calcmode="lin" valueType="num">
                                      <p:cBhvr additive="base">
                                        <p:cTn id="14" dur="500" fill="hold"/>
                                        <p:tgtEl>
                                          <p:spTgt spid="155651"/>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55652"/>
                                        </p:tgtEl>
                                        <p:attrNameLst>
                                          <p:attrName>style.visibility</p:attrName>
                                        </p:attrNameLst>
                                      </p:cBhvr>
                                      <p:to>
                                        <p:strVal val="visible"/>
                                      </p:to>
                                    </p:set>
                                    <p:anim calcmode="lin" valueType="num">
                                      <p:cBhvr additive="base">
                                        <p:cTn id="19" dur="500" fill="hold"/>
                                        <p:tgtEl>
                                          <p:spTgt spid="155652"/>
                                        </p:tgtEl>
                                        <p:attrNameLst>
                                          <p:attrName>ppt_x</p:attrName>
                                        </p:attrNameLst>
                                      </p:cBhvr>
                                      <p:tavLst>
                                        <p:tav tm="0">
                                          <p:val>
                                            <p:strVal val="#ppt_x"/>
                                          </p:val>
                                        </p:tav>
                                        <p:tav tm="100000">
                                          <p:val>
                                            <p:strVal val="#ppt_x"/>
                                          </p:val>
                                        </p:tav>
                                      </p:tavLst>
                                    </p:anim>
                                    <p:anim calcmode="lin" valueType="num">
                                      <p:cBhvr additive="base">
                                        <p:cTn id="20" dur="500" fill="hold"/>
                                        <p:tgtEl>
                                          <p:spTgt spid="155652"/>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5655"/>
                                        </p:tgtEl>
                                        <p:attrNameLst>
                                          <p:attrName>style.visibility</p:attrName>
                                        </p:attrNameLst>
                                      </p:cBhvr>
                                      <p:to>
                                        <p:strVal val="visible"/>
                                      </p:to>
                                    </p:set>
                                    <p:anim calcmode="lin" valueType="num">
                                      <p:cBhvr additive="base">
                                        <p:cTn id="25" dur="500" fill="hold"/>
                                        <p:tgtEl>
                                          <p:spTgt spid="155655"/>
                                        </p:tgtEl>
                                        <p:attrNameLst>
                                          <p:attrName>ppt_x</p:attrName>
                                        </p:attrNameLst>
                                      </p:cBhvr>
                                      <p:tavLst>
                                        <p:tav tm="0">
                                          <p:val>
                                            <p:strVal val="#ppt_x"/>
                                          </p:val>
                                        </p:tav>
                                        <p:tav tm="100000">
                                          <p:val>
                                            <p:strVal val="#ppt_x"/>
                                          </p:val>
                                        </p:tav>
                                      </p:tavLst>
                                    </p:anim>
                                    <p:anim calcmode="lin" valueType="num">
                                      <p:cBhvr additive="base">
                                        <p:cTn id="26" dur="500" fill="hold"/>
                                        <p:tgtEl>
                                          <p:spTgt spid="155655"/>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55656"/>
                                        </p:tgtEl>
                                        <p:attrNameLst>
                                          <p:attrName>style.visibility</p:attrName>
                                        </p:attrNameLst>
                                      </p:cBhvr>
                                      <p:to>
                                        <p:strVal val="visible"/>
                                      </p:to>
                                    </p:set>
                                    <p:anim calcmode="lin" valueType="num">
                                      <p:cBhvr additive="base">
                                        <p:cTn id="31" dur="500" fill="hold"/>
                                        <p:tgtEl>
                                          <p:spTgt spid="155656"/>
                                        </p:tgtEl>
                                        <p:attrNameLst>
                                          <p:attrName>ppt_x</p:attrName>
                                        </p:attrNameLst>
                                      </p:cBhvr>
                                      <p:tavLst>
                                        <p:tav tm="0">
                                          <p:val>
                                            <p:strVal val="#ppt_x"/>
                                          </p:val>
                                        </p:tav>
                                        <p:tav tm="100000">
                                          <p:val>
                                            <p:strVal val="#ppt_x"/>
                                          </p:val>
                                        </p:tav>
                                      </p:tavLst>
                                    </p:anim>
                                    <p:anim calcmode="lin" valueType="num">
                                      <p:cBhvr additive="base">
                                        <p:cTn id="32" dur="500" fill="hold"/>
                                        <p:tgtEl>
                                          <p:spTgt spid="155656"/>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155657"/>
                                        </p:tgtEl>
                                        <p:attrNameLst>
                                          <p:attrName>style.visibility</p:attrName>
                                        </p:attrNameLst>
                                      </p:cBhvr>
                                      <p:to>
                                        <p:strVal val="visible"/>
                                      </p:to>
                                    </p:set>
                                    <p:anim calcmode="lin" valueType="num">
                                      <p:cBhvr additive="base">
                                        <p:cTn id="37" dur="500" fill="hold"/>
                                        <p:tgtEl>
                                          <p:spTgt spid="155657"/>
                                        </p:tgtEl>
                                        <p:attrNameLst>
                                          <p:attrName>ppt_x</p:attrName>
                                        </p:attrNameLst>
                                      </p:cBhvr>
                                      <p:tavLst>
                                        <p:tav tm="0">
                                          <p:val>
                                            <p:strVal val="#ppt_x"/>
                                          </p:val>
                                        </p:tav>
                                        <p:tav tm="100000">
                                          <p:val>
                                            <p:strVal val="#ppt_x"/>
                                          </p:val>
                                        </p:tav>
                                      </p:tavLst>
                                    </p:anim>
                                    <p:anim calcmode="lin" valueType="num">
                                      <p:cBhvr additive="base">
                                        <p:cTn id="38" dur="500" fill="hold"/>
                                        <p:tgtEl>
                                          <p:spTgt spid="1556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50" grpId="0" autoUpdateAnimBg="0"/>
      <p:bldP spid="155655"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ext Box 2"/>
          <p:cNvSpPr txBox="1">
            <a:spLocks noChangeArrowheads="1"/>
          </p:cNvSpPr>
          <p:nvPr/>
        </p:nvSpPr>
        <p:spPr bwMode="auto">
          <a:xfrm>
            <a:off x="2362200" y="381001"/>
            <a:ext cx="7315200"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Since the array is placed along the </a:t>
            </a:r>
            <a:r>
              <a:rPr kumimoji="1" lang="en-US" altLang="zh-CN" sz="2000" i="1">
                <a:latin typeface="Times New Roman" panose="02020603050405020304" pitchFamily="18" charset="0"/>
              </a:rPr>
              <a:t>z</a:t>
            </a:r>
            <a:r>
              <a:rPr kumimoji="1" lang="en-US" altLang="zh-CN" sz="2000">
                <a:solidFill>
                  <a:srgbClr val="3333FF"/>
                </a:solidFill>
                <a:latin typeface="Times New Roman" panose="02020603050405020304" pitchFamily="18" charset="0"/>
              </a:rPr>
              <a:t>-axis, the directivity factor is a function of the elevation angle </a:t>
            </a:r>
            <a:r>
              <a:rPr kumimoji="1" lang="en-US" altLang="zh-CN" sz="2000" i="1">
                <a:latin typeface="Times New Roman" panose="02020603050405020304" pitchFamily="18" charset="0"/>
                <a:sym typeface="Symbol" panose="05050102010706020507" pitchFamily="18" charset="2"/>
              </a:rPr>
              <a:t></a:t>
            </a:r>
            <a:r>
              <a:rPr kumimoji="1" lang="en-US" altLang="zh-CN" sz="2000" i="1">
                <a:solidFill>
                  <a:srgbClr val="3333FF"/>
                </a:solidFill>
                <a:latin typeface="Times New Roman" panose="02020603050405020304" pitchFamily="18" charset="0"/>
              </a:rPr>
              <a:t> </a:t>
            </a:r>
            <a:r>
              <a:rPr kumimoji="1" lang="en-US" altLang="zh-CN" sz="2000">
                <a:solidFill>
                  <a:srgbClr val="FF0000"/>
                </a:solidFill>
                <a:latin typeface="Times New Roman" panose="02020603050405020304" pitchFamily="18" charset="0"/>
              </a:rPr>
              <a:t>only</a:t>
            </a:r>
            <a:r>
              <a:rPr kumimoji="1" lang="en-US" altLang="zh-CN" sz="2000">
                <a:solidFill>
                  <a:srgbClr val="3333FF"/>
                </a:solidFill>
                <a:latin typeface="Times New Roman" panose="02020603050405020304" pitchFamily="18" charset="0"/>
              </a:rPr>
              <a:t>. </a:t>
            </a:r>
            <a:endParaRPr kumimoji="1" lang="en-US" altLang="zh-CN" sz="2000">
              <a:solidFill>
                <a:srgbClr val="3333FF"/>
              </a:solidFill>
              <a:latin typeface="Times New Roman" panose="02020603050405020304" pitchFamily="18" charset="0"/>
              <a:ea typeface="楷体_GB2312" pitchFamily="49" charset="-122"/>
            </a:endParaRPr>
          </a:p>
        </p:txBody>
      </p:sp>
      <p:grpSp>
        <p:nvGrpSpPr>
          <p:cNvPr id="156675" name="Group 3"/>
          <p:cNvGrpSpPr>
            <a:grpSpLocks/>
          </p:cNvGrpSpPr>
          <p:nvPr/>
        </p:nvGrpSpPr>
        <p:grpSpPr bwMode="auto">
          <a:xfrm>
            <a:off x="2438400" y="1463676"/>
            <a:ext cx="7162800" cy="1006475"/>
            <a:chOff x="528" y="1104"/>
            <a:chExt cx="4608" cy="634"/>
          </a:xfrm>
        </p:grpSpPr>
        <p:sp>
          <p:nvSpPr>
            <p:cNvPr id="156676" name="Text Box 4"/>
            <p:cNvSpPr txBox="1">
              <a:spLocks noChangeArrowheads="1"/>
            </p:cNvSpPr>
            <p:nvPr/>
          </p:nvSpPr>
          <p:spPr bwMode="auto">
            <a:xfrm>
              <a:off x="528" y="1104"/>
              <a:ext cx="4608" cy="6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If the directivity factor of </a:t>
              </a:r>
              <a:r>
                <a:rPr kumimoji="1" lang="en-US" altLang="zh-CN" sz="2000">
                  <a:solidFill>
                    <a:srgbClr val="FF0000"/>
                  </a:solidFill>
                  <a:latin typeface="Times New Roman" panose="02020603050405020304" pitchFamily="18" charset="0"/>
                </a:rPr>
                <a:t>an array</a:t>
              </a:r>
              <a:r>
                <a:rPr kumimoji="1" lang="en-US" altLang="zh-CN" sz="2000">
                  <a:solidFill>
                    <a:srgbClr val="3333FF"/>
                  </a:solidFill>
                  <a:latin typeface="Times New Roman" panose="02020603050405020304" pitchFamily="18" charset="0"/>
                </a:rPr>
                <a:t> is denoted as           , then it follows from above that</a:t>
              </a:r>
              <a:endParaRPr kumimoji="1" lang="en-US" altLang="zh-CN" sz="2000">
                <a:solidFill>
                  <a:srgbClr val="3333FF"/>
                </a:solidFill>
                <a:latin typeface="Times New Roman" panose="02020603050405020304" pitchFamily="18" charset="0"/>
                <a:ea typeface="楷体_GB2312" pitchFamily="49" charset="-122"/>
              </a:endParaRPr>
            </a:p>
          </p:txBody>
        </p:sp>
        <p:graphicFrame>
          <p:nvGraphicFramePr>
            <p:cNvPr id="156677" name="Object 5"/>
            <p:cNvGraphicFramePr>
              <a:graphicFrameLocks noChangeAspect="1"/>
            </p:cNvGraphicFramePr>
            <p:nvPr>
              <p:extLst>
                <p:ext uri="{D42A27DB-BD31-4B8C-83A1-F6EECF244321}">
                  <p14:modId xmlns:p14="http://schemas.microsoft.com/office/powerpoint/2010/main" val="2924707844"/>
                </p:ext>
              </p:extLst>
            </p:nvPr>
          </p:nvGraphicFramePr>
          <p:xfrm>
            <a:off x="4113" y="1234"/>
            <a:ext cx="453" cy="189"/>
          </p:xfrm>
          <a:graphic>
            <a:graphicData uri="http://schemas.openxmlformats.org/presentationml/2006/ole">
              <mc:AlternateContent xmlns:mc="http://schemas.openxmlformats.org/markup-compatibility/2006">
                <mc:Choice xmlns:v="urn:schemas-microsoft-com:vml" Requires="v">
                  <p:oleObj spid="_x0000_s389178" r:id="rId3" imgW="457200" imgH="190500" progId="Equation.3">
                    <p:embed/>
                  </p:oleObj>
                </mc:Choice>
                <mc:Fallback>
                  <p:oleObj r:id="rId3" imgW="457200" imgH="1905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3" y="1234"/>
                          <a:ext cx="453" cy="18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56678" name="Object 6"/>
          <p:cNvGraphicFramePr>
            <a:graphicFrameLocks noChangeAspect="1"/>
          </p:cNvGraphicFramePr>
          <p:nvPr/>
        </p:nvGraphicFramePr>
        <p:xfrm>
          <a:off x="4876800" y="2765426"/>
          <a:ext cx="2514600" cy="358775"/>
        </p:xfrm>
        <a:graphic>
          <a:graphicData uri="http://schemas.openxmlformats.org/presentationml/2006/ole">
            <mc:AlternateContent xmlns:mc="http://schemas.openxmlformats.org/markup-compatibility/2006">
              <mc:Choice xmlns:v="urn:schemas-microsoft-com:vml" Requires="v">
                <p:oleObj spid="_x0000_s389179" r:id="rId5" imgW="1600200" imgH="228600" progId="Equation.3">
                  <p:embed/>
                </p:oleObj>
              </mc:Choice>
              <mc:Fallback>
                <p:oleObj r:id="rId5" imgW="16002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800" y="2765426"/>
                        <a:ext cx="2514600" cy="358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6679" name="Text Box 7"/>
          <p:cNvSpPr txBox="1">
            <a:spLocks noChangeArrowheads="1"/>
          </p:cNvSpPr>
          <p:nvPr/>
        </p:nvSpPr>
        <p:spPr bwMode="auto">
          <a:xfrm>
            <a:off x="2514600" y="3336926"/>
            <a:ext cx="7162800"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solidFill>
                  <a:srgbClr val="3333FF"/>
                </a:solidFill>
                <a:latin typeface="Times New Roman" panose="02020603050405020304" pitchFamily="18" charset="0"/>
              </a:rPr>
              <a:t>where </a:t>
            </a:r>
            <a:r>
              <a:rPr kumimoji="1" lang="en-US" altLang="zh-CN" sz="2000" i="1">
                <a:latin typeface="Times New Roman" panose="02020603050405020304" pitchFamily="18" charset="0"/>
              </a:rPr>
              <a:t>f</a:t>
            </a:r>
            <a:r>
              <a:rPr kumimoji="1" lang="en-US" altLang="zh-CN" sz="2000" baseline="-30000">
                <a:latin typeface="Times New Roman" panose="02020603050405020304" pitchFamily="18" charset="0"/>
              </a:rPr>
              <a:t>1</a:t>
            </a:r>
            <a:r>
              <a:rPr kumimoji="1" lang="en-US" altLang="zh-CN" sz="2000">
                <a:latin typeface="Times New Roman" panose="02020603050405020304" pitchFamily="18" charset="0"/>
              </a:rPr>
              <a:t>(</a:t>
            </a:r>
            <a:r>
              <a:rPr kumimoji="1" lang="en-US" altLang="zh-CN" sz="2000" i="1">
                <a:latin typeface="Times New Roman" panose="02020603050405020304" pitchFamily="18" charset="0"/>
                <a:sym typeface="Symbol" panose="05050102010706020507" pitchFamily="18" charset="2"/>
              </a:rPr>
              <a:t></a:t>
            </a:r>
            <a:r>
              <a:rPr kumimoji="1" lang="en-US" altLang="zh-CN" sz="2000">
                <a:latin typeface="Times New Roman" panose="02020603050405020304" pitchFamily="18" charset="0"/>
              </a:rPr>
              <a:t>,</a:t>
            </a:r>
            <a:r>
              <a:rPr kumimoji="1" lang="en-US" altLang="zh-CN" sz="2000" i="1">
                <a:latin typeface="Times New Roman" panose="02020603050405020304" pitchFamily="18" charset="0"/>
                <a:sym typeface="Symbol" panose="05050102010706020507" pitchFamily="18" charset="2"/>
              </a:rPr>
              <a:t></a:t>
            </a:r>
            <a:r>
              <a:rPr kumimoji="1" lang="en-US" altLang="zh-CN" sz="2000">
                <a:latin typeface="Times New Roman" panose="02020603050405020304" pitchFamily="18" charset="0"/>
              </a:rPr>
              <a:t>)</a:t>
            </a:r>
            <a:r>
              <a:rPr kumimoji="1" lang="en-US" altLang="zh-CN" sz="2000">
                <a:solidFill>
                  <a:srgbClr val="3333FF"/>
                </a:solidFill>
                <a:latin typeface="Times New Roman" panose="02020603050405020304" pitchFamily="18" charset="0"/>
              </a:rPr>
              <a:t> is the directivity factor of the </a:t>
            </a:r>
            <a:r>
              <a:rPr kumimoji="1" lang="en-US" altLang="zh-CN" sz="2000">
                <a:solidFill>
                  <a:srgbClr val="FF0000"/>
                </a:solidFill>
                <a:latin typeface="Times New Roman" panose="02020603050405020304" pitchFamily="18" charset="0"/>
              </a:rPr>
              <a:t>elemental</a:t>
            </a:r>
            <a:r>
              <a:rPr kumimoji="1" lang="en-US" altLang="zh-CN" sz="2000">
                <a:solidFill>
                  <a:srgbClr val="3333FF"/>
                </a:solidFill>
                <a:latin typeface="Times New Roman" panose="02020603050405020304" pitchFamily="18" charset="0"/>
              </a:rPr>
              <a:t> antenna, and </a:t>
            </a:r>
            <a:r>
              <a:rPr kumimoji="1" lang="en-US" altLang="zh-CN" sz="2000" i="1">
                <a:latin typeface="Times New Roman" panose="02020603050405020304" pitchFamily="18" charset="0"/>
              </a:rPr>
              <a:t>f</a:t>
            </a:r>
            <a:r>
              <a:rPr kumimoji="1" lang="en-US" altLang="zh-CN" sz="2000" i="1" baseline="-30000">
                <a:latin typeface="Times New Roman" panose="02020603050405020304" pitchFamily="18" charset="0"/>
              </a:rPr>
              <a:t>n</a:t>
            </a:r>
            <a:r>
              <a:rPr kumimoji="1" lang="en-US" altLang="zh-CN" sz="2000">
                <a:latin typeface="Times New Roman" panose="02020603050405020304" pitchFamily="18" charset="0"/>
              </a:rPr>
              <a:t>(</a:t>
            </a:r>
            <a:r>
              <a:rPr kumimoji="1" lang="en-US" altLang="zh-CN" sz="2000" i="1">
                <a:latin typeface="Times New Roman" panose="02020603050405020304" pitchFamily="18" charset="0"/>
                <a:sym typeface="Symbol" panose="05050102010706020507" pitchFamily="18" charset="2"/>
              </a:rPr>
              <a:t></a:t>
            </a:r>
            <a:r>
              <a:rPr kumimoji="1" lang="en-US" altLang="zh-CN" sz="2000">
                <a:latin typeface="Times New Roman" panose="02020603050405020304" pitchFamily="18" charset="0"/>
              </a:rPr>
              <a:t>,</a:t>
            </a:r>
            <a:r>
              <a:rPr kumimoji="1" lang="en-US" altLang="zh-CN" sz="2000" i="1">
                <a:latin typeface="Times New Roman" panose="02020603050405020304" pitchFamily="18" charset="0"/>
                <a:sym typeface="Symbol" panose="05050102010706020507" pitchFamily="18" charset="2"/>
              </a:rPr>
              <a:t></a:t>
            </a:r>
            <a:r>
              <a:rPr kumimoji="1" lang="en-US" altLang="zh-CN" sz="2000">
                <a:latin typeface="Times New Roman" panose="02020603050405020304" pitchFamily="18" charset="0"/>
              </a:rPr>
              <a:t>)</a:t>
            </a:r>
            <a:r>
              <a:rPr kumimoji="1" lang="en-US" altLang="zh-CN" sz="2000">
                <a:solidFill>
                  <a:srgbClr val="3333FF"/>
                </a:solidFill>
                <a:latin typeface="Times New Roman" panose="02020603050405020304" pitchFamily="18" charset="0"/>
              </a:rPr>
              <a:t> is called the </a:t>
            </a:r>
            <a:r>
              <a:rPr kumimoji="1" lang="en-US" altLang="zh-CN" sz="2000">
                <a:solidFill>
                  <a:srgbClr val="FF0000"/>
                </a:solidFill>
                <a:latin typeface="Times New Roman" panose="02020603050405020304" pitchFamily="18" charset="0"/>
              </a:rPr>
              <a:t>array factor</a:t>
            </a:r>
            <a:r>
              <a:rPr kumimoji="1" lang="en-US" altLang="zh-CN" sz="2000">
                <a:solidFill>
                  <a:srgbClr val="3333FF"/>
                </a:solidFill>
                <a:latin typeface="Times New Roman" panose="02020603050405020304" pitchFamily="18" charset="0"/>
              </a:rPr>
              <a:t>.</a:t>
            </a:r>
            <a:endParaRPr kumimoji="1" lang="en-US" altLang="zh-CN" sz="2000">
              <a:solidFill>
                <a:srgbClr val="3333FF"/>
              </a:solidFill>
              <a:latin typeface="Times New Roman" panose="02020603050405020304" pitchFamily="18" charset="0"/>
              <a:ea typeface="楷体_GB2312" pitchFamily="49" charset="-122"/>
            </a:endParaRPr>
          </a:p>
        </p:txBody>
      </p:sp>
      <p:sp>
        <p:nvSpPr>
          <p:cNvPr id="156680" name="Text Box 8"/>
          <p:cNvSpPr txBox="1">
            <a:spLocks noChangeArrowheads="1"/>
          </p:cNvSpPr>
          <p:nvPr/>
        </p:nvSpPr>
        <p:spPr bwMode="auto">
          <a:xfrm>
            <a:off x="2514601" y="4587876"/>
            <a:ext cx="7185025" cy="1463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The directivity factor of the uniform linear array is equal to the </a:t>
            </a:r>
            <a:r>
              <a:rPr kumimoji="1" lang="en-US" altLang="zh-CN" sz="2000">
                <a:solidFill>
                  <a:srgbClr val="FF0000"/>
                </a:solidFill>
                <a:latin typeface="Times New Roman" panose="02020603050405020304" pitchFamily="18" charset="0"/>
              </a:rPr>
              <a:t>product</a:t>
            </a:r>
            <a:r>
              <a:rPr kumimoji="1" lang="en-US" altLang="zh-CN" sz="2000">
                <a:solidFill>
                  <a:srgbClr val="3333FF"/>
                </a:solidFill>
                <a:latin typeface="Times New Roman" panose="02020603050405020304" pitchFamily="18" charset="0"/>
              </a:rPr>
              <a:t> of the element factor and the array factor. This is the principle of </a:t>
            </a:r>
            <a:r>
              <a:rPr kumimoji="1" lang="en-US" altLang="zh-CN" sz="2000">
                <a:solidFill>
                  <a:srgbClr val="FF0000"/>
                </a:solidFill>
                <a:latin typeface="Times New Roman" panose="02020603050405020304" pitchFamily="18" charset="0"/>
              </a:rPr>
              <a:t>pattern multiplication</a:t>
            </a:r>
            <a:r>
              <a:rPr kumimoji="1" lang="en-US" altLang="zh-CN" sz="2000">
                <a:solidFill>
                  <a:srgbClr val="3333FF"/>
                </a:solidFill>
                <a:latin typeface="Times New Roman" panose="02020603050405020304" pitchFamily="18" charset="0"/>
              </a:rPr>
              <a:t>.</a:t>
            </a:r>
            <a:r>
              <a:rPr kumimoji="1" lang="en-US" altLang="zh-CN" sz="2000">
                <a:solidFill>
                  <a:srgbClr val="3333FF"/>
                </a:solidFill>
                <a:latin typeface="Times New Roman" panose="02020603050405020304" pitchFamily="18" charset="0"/>
                <a:ea typeface="楷体_GB2312" pitchFamily="49" charset="-122"/>
              </a:rPr>
              <a:t>         </a:t>
            </a:r>
            <a:endParaRPr kumimoji="1" lang="en-US" altLang="zh-CN" sz="2000">
              <a:solidFill>
                <a:srgbClr val="3333FF"/>
              </a:solidFill>
              <a:latin typeface="楷体_GB2312" pitchFamily="49" charset="-122"/>
              <a:ea typeface="楷体_GB2312" pitchFamily="49" charset="-122"/>
            </a:endParaRPr>
          </a:p>
        </p:txBody>
      </p:sp>
      <p:sp>
        <p:nvSpPr>
          <p:cNvPr id="156681" name="AutoShape 9">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56682" name="AutoShape 10">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Tree>
    <p:extLst>
      <p:ext uri="{BB962C8B-B14F-4D97-AF65-F5344CB8AC3E}">
        <p14:creationId xmlns:p14="http://schemas.microsoft.com/office/powerpoint/2010/main" val="2600653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56674"/>
                                        </p:tgtEl>
                                        <p:attrNameLst>
                                          <p:attrName>style.visibility</p:attrName>
                                        </p:attrNameLst>
                                      </p:cBhvr>
                                      <p:to>
                                        <p:strVal val="visible"/>
                                      </p:to>
                                    </p:set>
                                    <p:anim calcmode="lin" valueType="num">
                                      <p:cBhvr additive="base">
                                        <p:cTn id="7" dur="500" fill="hold"/>
                                        <p:tgtEl>
                                          <p:spTgt spid="156674"/>
                                        </p:tgtEl>
                                        <p:attrNameLst>
                                          <p:attrName>ppt_x</p:attrName>
                                        </p:attrNameLst>
                                      </p:cBhvr>
                                      <p:tavLst>
                                        <p:tav tm="0">
                                          <p:val>
                                            <p:strVal val="#ppt_x"/>
                                          </p:val>
                                        </p:tav>
                                        <p:tav tm="100000">
                                          <p:val>
                                            <p:strVal val="#ppt_x"/>
                                          </p:val>
                                        </p:tav>
                                      </p:tavLst>
                                    </p:anim>
                                    <p:anim calcmode="lin" valueType="num">
                                      <p:cBhvr additive="base">
                                        <p:cTn id="8" dur="500" fill="hold"/>
                                        <p:tgtEl>
                                          <p:spTgt spid="156674"/>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56675"/>
                                        </p:tgtEl>
                                        <p:attrNameLst>
                                          <p:attrName>style.visibility</p:attrName>
                                        </p:attrNameLst>
                                      </p:cBhvr>
                                      <p:to>
                                        <p:strVal val="visible"/>
                                      </p:to>
                                    </p:set>
                                    <p:anim calcmode="lin" valueType="num">
                                      <p:cBhvr additive="base">
                                        <p:cTn id="13" dur="500" fill="hold"/>
                                        <p:tgtEl>
                                          <p:spTgt spid="156675"/>
                                        </p:tgtEl>
                                        <p:attrNameLst>
                                          <p:attrName>ppt_x</p:attrName>
                                        </p:attrNameLst>
                                      </p:cBhvr>
                                      <p:tavLst>
                                        <p:tav tm="0">
                                          <p:val>
                                            <p:strVal val="#ppt_x"/>
                                          </p:val>
                                        </p:tav>
                                        <p:tav tm="100000">
                                          <p:val>
                                            <p:strVal val="#ppt_x"/>
                                          </p:val>
                                        </p:tav>
                                      </p:tavLst>
                                    </p:anim>
                                    <p:anim calcmode="lin" valueType="num">
                                      <p:cBhvr additive="base">
                                        <p:cTn id="14" dur="500" fill="hold"/>
                                        <p:tgtEl>
                                          <p:spTgt spid="15667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56678"/>
                                        </p:tgtEl>
                                        <p:attrNameLst>
                                          <p:attrName>style.visibility</p:attrName>
                                        </p:attrNameLst>
                                      </p:cBhvr>
                                      <p:to>
                                        <p:strVal val="visible"/>
                                      </p:to>
                                    </p:set>
                                    <p:anim calcmode="lin" valueType="num">
                                      <p:cBhvr additive="base">
                                        <p:cTn id="19" dur="500" fill="hold"/>
                                        <p:tgtEl>
                                          <p:spTgt spid="156678"/>
                                        </p:tgtEl>
                                        <p:attrNameLst>
                                          <p:attrName>ppt_x</p:attrName>
                                        </p:attrNameLst>
                                      </p:cBhvr>
                                      <p:tavLst>
                                        <p:tav tm="0">
                                          <p:val>
                                            <p:strVal val="#ppt_x"/>
                                          </p:val>
                                        </p:tav>
                                        <p:tav tm="100000">
                                          <p:val>
                                            <p:strVal val="#ppt_x"/>
                                          </p:val>
                                        </p:tav>
                                      </p:tavLst>
                                    </p:anim>
                                    <p:anim calcmode="lin" valueType="num">
                                      <p:cBhvr additive="base">
                                        <p:cTn id="20" dur="500" fill="hold"/>
                                        <p:tgtEl>
                                          <p:spTgt spid="156678"/>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6679"/>
                                        </p:tgtEl>
                                        <p:attrNameLst>
                                          <p:attrName>style.visibility</p:attrName>
                                        </p:attrNameLst>
                                      </p:cBhvr>
                                      <p:to>
                                        <p:strVal val="visible"/>
                                      </p:to>
                                    </p:set>
                                    <p:anim calcmode="lin" valueType="num">
                                      <p:cBhvr additive="base">
                                        <p:cTn id="25" dur="500" fill="hold"/>
                                        <p:tgtEl>
                                          <p:spTgt spid="156679"/>
                                        </p:tgtEl>
                                        <p:attrNameLst>
                                          <p:attrName>ppt_x</p:attrName>
                                        </p:attrNameLst>
                                      </p:cBhvr>
                                      <p:tavLst>
                                        <p:tav tm="0">
                                          <p:val>
                                            <p:strVal val="#ppt_x"/>
                                          </p:val>
                                        </p:tav>
                                        <p:tav tm="100000">
                                          <p:val>
                                            <p:strVal val="#ppt_x"/>
                                          </p:val>
                                        </p:tav>
                                      </p:tavLst>
                                    </p:anim>
                                    <p:anim calcmode="lin" valueType="num">
                                      <p:cBhvr additive="base">
                                        <p:cTn id="26" dur="500" fill="hold"/>
                                        <p:tgtEl>
                                          <p:spTgt spid="156679"/>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6680"/>
                                        </p:tgtEl>
                                        <p:attrNameLst>
                                          <p:attrName>style.visibility</p:attrName>
                                        </p:attrNameLst>
                                      </p:cBhvr>
                                      <p:to>
                                        <p:strVal val="visible"/>
                                      </p:to>
                                    </p:set>
                                    <p:anim calcmode="lin" valueType="num">
                                      <p:cBhvr additive="base">
                                        <p:cTn id="31" dur="500" fill="hold"/>
                                        <p:tgtEl>
                                          <p:spTgt spid="156680"/>
                                        </p:tgtEl>
                                        <p:attrNameLst>
                                          <p:attrName>ppt_x</p:attrName>
                                        </p:attrNameLst>
                                      </p:cBhvr>
                                      <p:tavLst>
                                        <p:tav tm="0">
                                          <p:val>
                                            <p:strVal val="#ppt_x"/>
                                          </p:val>
                                        </p:tav>
                                        <p:tav tm="100000">
                                          <p:val>
                                            <p:strVal val="#ppt_x"/>
                                          </p:val>
                                        </p:tav>
                                      </p:tavLst>
                                    </p:anim>
                                    <p:anim calcmode="lin" valueType="num">
                                      <p:cBhvr additive="base">
                                        <p:cTn id="32" dur="500" fill="hold"/>
                                        <p:tgtEl>
                                          <p:spTgt spid="1566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4" grpId="0" autoUpdateAnimBg="0"/>
      <p:bldP spid="156679" grpId="0" autoUpdateAnimBg="0"/>
      <p:bldP spid="156680"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ext Box 2"/>
          <p:cNvSpPr txBox="1">
            <a:spLocks noChangeArrowheads="1"/>
          </p:cNvSpPr>
          <p:nvPr/>
        </p:nvSpPr>
        <p:spPr bwMode="auto">
          <a:xfrm>
            <a:off x="2514600" y="1600201"/>
            <a:ext cx="70866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en-US" altLang="zh-CN" sz="2000">
                <a:solidFill>
                  <a:srgbClr val="3333FF"/>
                </a:solidFill>
                <a:latin typeface="Times New Roman" panose="02020603050405020304" pitchFamily="18" charset="0"/>
              </a:rPr>
              <a:t>The array factor is related to the </a:t>
            </a:r>
            <a:r>
              <a:rPr kumimoji="1" lang="en-US" altLang="zh-CN" sz="2000">
                <a:solidFill>
                  <a:srgbClr val="FF0000"/>
                </a:solidFill>
                <a:latin typeface="Times New Roman" panose="02020603050405020304" pitchFamily="18" charset="0"/>
              </a:rPr>
              <a:t>number</a:t>
            </a:r>
            <a:r>
              <a:rPr kumimoji="1" lang="en-US" altLang="zh-CN" sz="2000">
                <a:solidFill>
                  <a:srgbClr val="3333FF"/>
                </a:solidFill>
                <a:latin typeface="Times New Roman" panose="02020603050405020304" pitchFamily="18" charset="0"/>
              </a:rPr>
              <a:t> </a:t>
            </a:r>
            <a:r>
              <a:rPr kumimoji="1" lang="en-US" altLang="zh-CN" sz="2000" i="1">
                <a:latin typeface="Times New Roman" panose="02020603050405020304" pitchFamily="18" charset="0"/>
              </a:rPr>
              <a:t>n</a:t>
            </a:r>
            <a:r>
              <a:rPr kumimoji="1" lang="en-US" altLang="zh-CN" sz="2000">
                <a:solidFill>
                  <a:srgbClr val="3333FF"/>
                </a:solidFill>
                <a:latin typeface="Times New Roman" panose="02020603050405020304" pitchFamily="18" charset="0"/>
              </a:rPr>
              <a:t>, the </a:t>
            </a:r>
            <a:r>
              <a:rPr kumimoji="1" lang="en-US" altLang="zh-CN" sz="2000">
                <a:solidFill>
                  <a:srgbClr val="FF0000"/>
                </a:solidFill>
                <a:latin typeface="Times New Roman" panose="02020603050405020304" pitchFamily="18" charset="0"/>
              </a:rPr>
              <a:t>separation</a:t>
            </a:r>
            <a:r>
              <a:rPr kumimoji="1" lang="en-US" altLang="zh-CN" sz="2000">
                <a:solidFill>
                  <a:srgbClr val="3333FF"/>
                </a:solidFill>
                <a:latin typeface="Times New Roman" panose="02020603050405020304" pitchFamily="18" charset="0"/>
              </a:rPr>
              <a:t> </a:t>
            </a:r>
            <a:r>
              <a:rPr kumimoji="1" lang="en-US" altLang="zh-CN" sz="2000" i="1">
                <a:latin typeface="Times New Roman" panose="02020603050405020304" pitchFamily="18" charset="0"/>
              </a:rPr>
              <a:t>d</a:t>
            </a:r>
            <a:r>
              <a:rPr kumimoji="1" lang="en-US" altLang="zh-CN" sz="2000">
                <a:solidFill>
                  <a:srgbClr val="3333FF"/>
                </a:solidFill>
                <a:latin typeface="Times New Roman" panose="02020603050405020304" pitchFamily="18" charset="0"/>
              </a:rPr>
              <a:t>, and the </a:t>
            </a:r>
            <a:r>
              <a:rPr kumimoji="1" lang="en-US" altLang="zh-CN" sz="2000">
                <a:solidFill>
                  <a:srgbClr val="FF0000"/>
                </a:solidFill>
                <a:latin typeface="Times New Roman" panose="02020603050405020304" pitchFamily="18" charset="0"/>
              </a:rPr>
              <a:t>phase difference</a:t>
            </a:r>
            <a:r>
              <a:rPr kumimoji="1" lang="en-US" altLang="zh-CN" sz="2000">
                <a:solidFill>
                  <a:srgbClr val="3333FF"/>
                </a:solidFill>
                <a:latin typeface="Times New Roman" panose="02020603050405020304" pitchFamily="18" charset="0"/>
              </a:rPr>
              <a:t> </a:t>
            </a:r>
            <a:r>
              <a:rPr kumimoji="1" lang="en-US" altLang="zh-CN" sz="2000" i="1">
                <a:latin typeface="Times New Roman" panose="02020603050405020304" pitchFamily="18" charset="0"/>
                <a:sym typeface="Symbol" panose="05050102010706020507" pitchFamily="18" charset="2"/>
              </a:rPr>
              <a:t></a:t>
            </a:r>
            <a:r>
              <a:rPr kumimoji="1" lang="en-US" altLang="zh-CN" sz="2000" i="1">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of the elemental antennas.</a:t>
            </a:r>
            <a:endParaRPr kumimoji="1" lang="en-US" altLang="zh-CN" sz="2000">
              <a:solidFill>
                <a:srgbClr val="3333FF"/>
              </a:solidFill>
              <a:latin typeface="Times New Roman" panose="02020603050405020304" pitchFamily="18" charset="0"/>
              <a:ea typeface="楷体_GB2312" pitchFamily="49" charset="-122"/>
            </a:endParaRPr>
          </a:p>
        </p:txBody>
      </p:sp>
      <p:grpSp>
        <p:nvGrpSpPr>
          <p:cNvPr id="157699" name="Group 3"/>
          <p:cNvGrpSpPr>
            <a:grpSpLocks/>
          </p:cNvGrpSpPr>
          <p:nvPr/>
        </p:nvGrpSpPr>
        <p:grpSpPr bwMode="auto">
          <a:xfrm>
            <a:off x="2722564" y="381000"/>
            <a:ext cx="5248275" cy="1252538"/>
            <a:chOff x="755" y="240"/>
            <a:chExt cx="3306" cy="789"/>
          </a:xfrm>
        </p:grpSpPr>
        <p:sp>
          <p:nvSpPr>
            <p:cNvPr id="157700" name="Text Box 4"/>
            <p:cNvSpPr txBox="1">
              <a:spLocks noChangeArrowheads="1"/>
            </p:cNvSpPr>
            <p:nvPr/>
          </p:nvSpPr>
          <p:spPr bwMode="auto">
            <a:xfrm>
              <a:off x="755" y="408"/>
              <a:ext cx="1213"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solidFill>
                    <a:srgbClr val="3333FF"/>
                  </a:solidFill>
                  <a:latin typeface="Times New Roman" panose="02020603050405020304" pitchFamily="18" charset="0"/>
                  <a:ea typeface="楷体_GB2312" pitchFamily="49" charset="-122"/>
                </a:rPr>
                <a:t>We know that</a:t>
              </a:r>
            </a:p>
          </p:txBody>
        </p:sp>
        <p:graphicFrame>
          <p:nvGraphicFramePr>
            <p:cNvPr id="157701" name="Object 5"/>
            <p:cNvGraphicFramePr>
              <a:graphicFrameLocks noChangeAspect="1"/>
            </p:cNvGraphicFramePr>
            <p:nvPr/>
          </p:nvGraphicFramePr>
          <p:xfrm>
            <a:off x="2256" y="240"/>
            <a:ext cx="1805" cy="789"/>
          </p:xfrm>
          <a:graphic>
            <a:graphicData uri="http://schemas.openxmlformats.org/presentationml/2006/ole">
              <mc:AlternateContent xmlns:mc="http://schemas.openxmlformats.org/markup-compatibility/2006">
                <mc:Choice xmlns:v="urn:schemas-microsoft-com:vml" Requires="v">
                  <p:oleObj spid="_x0000_s390202" r:id="rId3" imgW="1981200" imgH="863600" progId="Equation.3">
                    <p:embed/>
                  </p:oleObj>
                </mc:Choice>
                <mc:Fallback>
                  <p:oleObj r:id="rId3" imgW="1981200" imgH="863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6" y="240"/>
                          <a:ext cx="1805" cy="78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57702" name="Text Box 6"/>
          <p:cNvSpPr txBox="1">
            <a:spLocks noChangeArrowheads="1"/>
          </p:cNvSpPr>
          <p:nvPr/>
        </p:nvSpPr>
        <p:spPr bwMode="auto">
          <a:xfrm>
            <a:off x="2514600" y="2530476"/>
            <a:ext cx="73914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Proper </a:t>
            </a:r>
            <a:r>
              <a:rPr kumimoji="1" lang="en-US" altLang="zh-CN" sz="2000">
                <a:solidFill>
                  <a:srgbClr val="FF0000"/>
                </a:solidFill>
                <a:latin typeface="Times New Roman" panose="02020603050405020304" pitchFamily="18" charset="0"/>
              </a:rPr>
              <a:t>variation</a:t>
            </a:r>
            <a:r>
              <a:rPr kumimoji="1" lang="en-US" altLang="zh-CN" sz="2000">
                <a:solidFill>
                  <a:srgbClr val="3333FF"/>
                </a:solidFill>
                <a:latin typeface="Times New Roman" panose="02020603050405020304" pitchFamily="18" charset="0"/>
              </a:rPr>
              <a:t> of the number, the separation, and the phase of the elemental antenna will change the </a:t>
            </a:r>
            <a:r>
              <a:rPr kumimoji="1" lang="en-US" altLang="zh-CN" sz="2000">
                <a:solidFill>
                  <a:srgbClr val="FF0000"/>
                </a:solidFill>
                <a:latin typeface="Times New Roman" panose="02020603050405020304" pitchFamily="18" charset="0"/>
              </a:rPr>
              <a:t>directivity</a:t>
            </a:r>
            <a:r>
              <a:rPr kumimoji="1" lang="en-US" altLang="zh-CN" sz="2000">
                <a:solidFill>
                  <a:srgbClr val="3333FF"/>
                </a:solidFill>
                <a:latin typeface="Times New Roman" panose="02020603050405020304" pitchFamily="18" charset="0"/>
              </a:rPr>
              <a:t> of an array.</a:t>
            </a:r>
            <a:r>
              <a:rPr kumimoji="1" lang="en-US" altLang="zh-CN" sz="2000">
                <a:solidFill>
                  <a:srgbClr val="FF0000"/>
                </a:solidFill>
                <a:latin typeface="Times New Roman" panose="02020603050405020304" pitchFamily="18" charset="0"/>
                <a:ea typeface="楷体_GB2312" pitchFamily="49" charset="-122"/>
              </a:rPr>
              <a:t>         </a:t>
            </a:r>
            <a:endParaRPr kumimoji="1" lang="en-US" altLang="zh-CN" sz="2000">
              <a:solidFill>
                <a:srgbClr val="3333FF"/>
              </a:solidFill>
              <a:latin typeface="Times New Roman" panose="02020603050405020304" pitchFamily="18" charset="0"/>
              <a:ea typeface="楷体_GB2312" pitchFamily="49" charset="-122"/>
            </a:endParaRPr>
          </a:p>
        </p:txBody>
      </p:sp>
      <p:grpSp>
        <p:nvGrpSpPr>
          <p:cNvPr id="157703" name="Group 7"/>
          <p:cNvGrpSpPr>
            <a:grpSpLocks/>
          </p:cNvGrpSpPr>
          <p:nvPr/>
        </p:nvGrpSpPr>
        <p:grpSpPr bwMode="auto">
          <a:xfrm>
            <a:off x="2971800" y="4191001"/>
            <a:ext cx="5105400" cy="549275"/>
            <a:chOff x="912" y="2736"/>
            <a:chExt cx="3216" cy="346"/>
          </a:xfrm>
        </p:grpSpPr>
        <p:sp>
          <p:nvSpPr>
            <p:cNvPr id="157704" name="Text Box 8"/>
            <p:cNvSpPr txBox="1">
              <a:spLocks noChangeArrowheads="1"/>
            </p:cNvSpPr>
            <p:nvPr/>
          </p:nvSpPr>
          <p:spPr bwMode="auto">
            <a:xfrm>
              <a:off x="912" y="2736"/>
              <a:ext cx="3216"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solidFill>
                    <a:srgbClr val="3333FF"/>
                  </a:solidFill>
                  <a:latin typeface="Times New Roman" panose="02020603050405020304" pitchFamily="18" charset="0"/>
                </a:rPr>
                <a:t>The array factor is</a:t>
              </a:r>
              <a:r>
                <a:rPr kumimoji="1" lang="en-US" altLang="zh-CN" sz="2000">
                  <a:solidFill>
                    <a:srgbClr val="FF0000"/>
                  </a:solidFill>
                  <a:latin typeface="Times New Roman" panose="02020603050405020304" pitchFamily="18" charset="0"/>
                </a:rPr>
                <a:t> maximum</a:t>
              </a:r>
              <a:r>
                <a:rPr kumimoji="1" lang="en-US" altLang="zh-CN" sz="2000">
                  <a:solidFill>
                    <a:srgbClr val="3333FF"/>
                  </a:solidFill>
                  <a:latin typeface="Times New Roman" panose="02020603050405020304" pitchFamily="18" charset="0"/>
                </a:rPr>
                <a:t> if                     .  </a:t>
              </a:r>
              <a:endParaRPr kumimoji="1" lang="en-US" altLang="zh-CN" sz="2000">
                <a:solidFill>
                  <a:srgbClr val="3333FF"/>
                </a:solidFill>
                <a:latin typeface="Times New Roman" panose="02020603050405020304" pitchFamily="18" charset="0"/>
                <a:ea typeface="楷体_GB2312" pitchFamily="49" charset="-122"/>
              </a:endParaRPr>
            </a:p>
          </p:txBody>
        </p:sp>
        <p:graphicFrame>
          <p:nvGraphicFramePr>
            <p:cNvPr id="157705" name="Object 9"/>
            <p:cNvGraphicFramePr>
              <a:graphicFrameLocks noChangeAspect="1"/>
            </p:cNvGraphicFramePr>
            <p:nvPr>
              <p:extLst>
                <p:ext uri="{D42A27DB-BD31-4B8C-83A1-F6EECF244321}">
                  <p14:modId xmlns:p14="http://schemas.microsoft.com/office/powerpoint/2010/main" val="2996592617"/>
                </p:ext>
              </p:extLst>
            </p:nvPr>
          </p:nvGraphicFramePr>
          <p:xfrm>
            <a:off x="3046" y="2841"/>
            <a:ext cx="768" cy="176"/>
          </p:xfrm>
          <a:graphic>
            <a:graphicData uri="http://schemas.openxmlformats.org/presentationml/2006/ole">
              <mc:AlternateContent xmlns:mc="http://schemas.openxmlformats.org/markup-compatibility/2006">
                <mc:Choice xmlns:v="urn:schemas-microsoft-com:vml" Requires="v">
                  <p:oleObj spid="_x0000_s390203" r:id="rId5" imgW="787058" imgH="177723" progId="Equation.3">
                    <p:embed/>
                  </p:oleObj>
                </mc:Choice>
                <mc:Fallback>
                  <p:oleObj r:id="rId5" imgW="787058" imgH="177723"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6" y="2841"/>
                          <a:ext cx="768" cy="1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57706" name="Text Box 10"/>
          <p:cNvSpPr txBox="1">
            <a:spLocks noChangeArrowheads="1"/>
          </p:cNvSpPr>
          <p:nvPr/>
        </p:nvSpPr>
        <p:spPr bwMode="auto">
          <a:xfrm>
            <a:off x="2514600" y="4800601"/>
            <a:ext cx="7239000" cy="1235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000000"/>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It means that the </a:t>
            </a:r>
            <a:r>
              <a:rPr kumimoji="1" lang="en-US" altLang="zh-CN" sz="2000">
                <a:solidFill>
                  <a:srgbClr val="FF0000"/>
                </a:solidFill>
                <a:latin typeface="Times New Roman" panose="02020603050405020304" pitchFamily="18" charset="0"/>
              </a:rPr>
              <a:t>spatial</a:t>
            </a:r>
            <a:r>
              <a:rPr kumimoji="1" lang="en-US" altLang="zh-CN" sz="2000">
                <a:solidFill>
                  <a:srgbClr val="3333FF"/>
                </a:solidFill>
                <a:latin typeface="Times New Roman" panose="02020603050405020304" pitchFamily="18" charset="0"/>
              </a:rPr>
              <a:t> phase difference </a:t>
            </a:r>
            <a:r>
              <a:rPr kumimoji="1" lang="en-US" altLang="zh-CN" sz="2000">
                <a:solidFill>
                  <a:schemeClr val="tx2"/>
                </a:solidFill>
                <a:latin typeface="楷体_GB2312" pitchFamily="49" charset="-122"/>
                <a:ea typeface="楷体_GB2312" pitchFamily="49" charset="-122"/>
              </a:rPr>
              <a:t>(</a:t>
            </a:r>
            <a:r>
              <a:rPr kumimoji="1" lang="en-US" altLang="zh-CN" sz="2000" i="1">
                <a:solidFill>
                  <a:schemeClr val="tx2"/>
                </a:solidFill>
                <a:latin typeface="楷体_GB2312" pitchFamily="49" charset="-122"/>
                <a:ea typeface="楷体_GB2312" pitchFamily="49" charset="-122"/>
              </a:rPr>
              <a:t>kd</a:t>
            </a:r>
            <a:r>
              <a:rPr kumimoji="1" lang="en-US" altLang="zh-CN" sz="2000">
                <a:solidFill>
                  <a:schemeClr val="tx2"/>
                </a:solidFill>
                <a:latin typeface="楷体_GB2312" pitchFamily="49" charset="-122"/>
                <a:ea typeface="楷体_GB2312" pitchFamily="49" charset="-122"/>
              </a:rPr>
              <a:t>cos</a:t>
            </a:r>
            <a:r>
              <a:rPr kumimoji="1" lang="en-US" altLang="zh-CN" sz="2000" i="1">
                <a:solidFill>
                  <a:schemeClr val="tx2"/>
                </a:solidFill>
                <a:latin typeface="楷体_GB2312" pitchFamily="49" charset="-122"/>
                <a:ea typeface="楷体_GB2312" pitchFamily="49" charset="-122"/>
                <a:sym typeface="Symbol" panose="05050102010706020507" pitchFamily="18" charset="2"/>
              </a:rPr>
              <a:t> </a:t>
            </a:r>
            <a:r>
              <a:rPr kumimoji="1" lang="en-US" altLang="zh-CN" sz="2000">
                <a:solidFill>
                  <a:schemeClr val="tx2"/>
                </a:solidFill>
                <a:latin typeface="楷体_GB2312" pitchFamily="49" charset="-122"/>
                <a:ea typeface="楷体_GB2312" pitchFamily="49" charset="-122"/>
                <a:sym typeface="Symbol" panose="05050102010706020507" pitchFamily="18" charset="2"/>
              </a:rPr>
              <a:t>)</a:t>
            </a:r>
            <a:r>
              <a:rPr kumimoji="1" lang="en-US" altLang="zh-CN" sz="2000">
                <a:solidFill>
                  <a:srgbClr val="3333FF"/>
                </a:solidFill>
                <a:latin typeface="Times New Roman" panose="02020603050405020304" pitchFamily="18" charset="0"/>
              </a:rPr>
              <a:t> is just </a:t>
            </a:r>
            <a:r>
              <a:rPr kumimoji="1" lang="en-US" altLang="zh-CN" sz="2000">
                <a:solidFill>
                  <a:srgbClr val="FF0000"/>
                </a:solidFill>
                <a:latin typeface="Times New Roman" panose="02020603050405020304" pitchFamily="18" charset="0"/>
              </a:rPr>
              <a:t>canceled</a:t>
            </a:r>
            <a:r>
              <a:rPr kumimoji="1" lang="en-US" altLang="zh-CN" sz="2000">
                <a:solidFill>
                  <a:srgbClr val="3333FF"/>
                </a:solidFill>
                <a:latin typeface="Times New Roman" panose="02020603050405020304" pitchFamily="18" charset="0"/>
              </a:rPr>
              <a:t> by the </a:t>
            </a:r>
            <a:r>
              <a:rPr kumimoji="1" lang="en-US" altLang="zh-CN" sz="2000">
                <a:solidFill>
                  <a:srgbClr val="FF0000"/>
                </a:solidFill>
                <a:latin typeface="Times New Roman" panose="02020603050405020304" pitchFamily="18" charset="0"/>
              </a:rPr>
              <a:t>time</a:t>
            </a:r>
            <a:r>
              <a:rPr kumimoji="1" lang="en-US" altLang="zh-CN" sz="2000">
                <a:solidFill>
                  <a:srgbClr val="3333FF"/>
                </a:solidFill>
                <a:latin typeface="Times New Roman" panose="02020603050405020304" pitchFamily="18" charset="0"/>
              </a:rPr>
              <a:t> phase difference </a:t>
            </a:r>
            <a:r>
              <a:rPr kumimoji="1" lang="en-US" altLang="zh-CN" sz="2000" i="1">
                <a:solidFill>
                  <a:schemeClr val="tx2"/>
                </a:solidFill>
                <a:latin typeface="楷体_GB2312" pitchFamily="49" charset="-122"/>
                <a:ea typeface="楷体_GB2312" pitchFamily="49" charset="-122"/>
                <a:sym typeface="Symbol" panose="05050102010706020507" pitchFamily="18" charset="2"/>
              </a:rPr>
              <a:t></a:t>
            </a:r>
            <a:r>
              <a:rPr kumimoji="1" lang="en-US" altLang="zh-CN" sz="2000">
                <a:solidFill>
                  <a:srgbClr val="3333FF"/>
                </a:solidFill>
                <a:latin typeface="Times New Roman" panose="02020603050405020304" pitchFamily="18" charset="0"/>
              </a:rPr>
              <a:t> . Hence, the resultant field is maximum.</a:t>
            </a:r>
            <a:r>
              <a:rPr kumimoji="1" lang="en-US" altLang="zh-CN" sz="2000">
                <a:solidFill>
                  <a:srgbClr val="3333FF"/>
                </a:solidFill>
                <a:latin typeface="楷体_GB2312" pitchFamily="49" charset="-122"/>
                <a:ea typeface="楷体_GB2312" pitchFamily="49" charset="-122"/>
              </a:rPr>
              <a:t>     </a:t>
            </a:r>
          </a:p>
        </p:txBody>
      </p:sp>
      <p:sp>
        <p:nvSpPr>
          <p:cNvPr id="157707" name="Text Box 11"/>
          <p:cNvSpPr txBox="1">
            <a:spLocks noChangeArrowheads="1"/>
          </p:cNvSpPr>
          <p:nvPr/>
        </p:nvSpPr>
        <p:spPr bwMode="auto">
          <a:xfrm>
            <a:off x="2493963" y="3427414"/>
            <a:ext cx="73152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3333FF"/>
                </a:solidFill>
                <a:latin typeface="Times New Roman" panose="02020603050405020304" pitchFamily="18" charset="0"/>
                <a:ea typeface="楷体_GB2312" pitchFamily="49" charset="-122"/>
              </a:rPr>
              <a:t>       </a:t>
            </a:r>
            <a:r>
              <a:rPr kumimoji="1" lang="en-US" altLang="zh-CN" sz="2000">
                <a:solidFill>
                  <a:srgbClr val="3333FF"/>
                </a:solidFill>
                <a:latin typeface="Times New Roman" panose="02020603050405020304" pitchFamily="18" charset="0"/>
              </a:rPr>
              <a:t>The process of arriving at the structure of an array from the requirements on the directivity is known as </a:t>
            </a:r>
            <a:r>
              <a:rPr kumimoji="1" lang="en-US" altLang="zh-CN" sz="2000">
                <a:solidFill>
                  <a:srgbClr val="FF0000"/>
                </a:solidFill>
                <a:latin typeface="Times New Roman" panose="02020603050405020304" pitchFamily="18" charset="0"/>
              </a:rPr>
              <a:t>array synthesis</a:t>
            </a:r>
            <a:r>
              <a:rPr kumimoji="1" lang="en-US" altLang="zh-CN" sz="2000">
                <a:solidFill>
                  <a:srgbClr val="3333FF"/>
                </a:solidFill>
                <a:latin typeface="Times New Roman" panose="02020603050405020304" pitchFamily="18" charset="0"/>
              </a:rPr>
              <a:t>.</a:t>
            </a:r>
            <a:endParaRPr kumimoji="1" lang="en-US" altLang="zh-CN" sz="2000">
              <a:solidFill>
                <a:srgbClr val="3333FF"/>
              </a:solidFill>
              <a:latin typeface="Times New Roman" panose="02020603050405020304" pitchFamily="18" charset="0"/>
              <a:ea typeface="楷体_GB2312" pitchFamily="49" charset="-122"/>
            </a:endParaRPr>
          </a:p>
        </p:txBody>
      </p:sp>
      <p:sp>
        <p:nvSpPr>
          <p:cNvPr id="157708" name="AutoShape 12">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57709" name="AutoShape 13">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Tree>
    <p:extLst>
      <p:ext uri="{BB962C8B-B14F-4D97-AF65-F5344CB8AC3E}">
        <p14:creationId xmlns:p14="http://schemas.microsoft.com/office/powerpoint/2010/main" val="7965034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157699"/>
                                        </p:tgtEl>
                                        <p:attrNameLst>
                                          <p:attrName>style.visibility</p:attrName>
                                        </p:attrNameLst>
                                      </p:cBhvr>
                                      <p:to>
                                        <p:strVal val="visible"/>
                                      </p:to>
                                    </p:set>
                                    <p:anim calcmode="lin" valueType="num">
                                      <p:cBhvr additive="base">
                                        <p:cTn id="7" dur="500" fill="hold"/>
                                        <p:tgtEl>
                                          <p:spTgt spid="157699"/>
                                        </p:tgtEl>
                                        <p:attrNameLst>
                                          <p:attrName>ppt_x</p:attrName>
                                        </p:attrNameLst>
                                      </p:cBhvr>
                                      <p:tavLst>
                                        <p:tav tm="0">
                                          <p:val>
                                            <p:strVal val="#ppt_x"/>
                                          </p:val>
                                        </p:tav>
                                        <p:tav tm="100000">
                                          <p:val>
                                            <p:strVal val="#ppt_x"/>
                                          </p:val>
                                        </p:tav>
                                      </p:tavLst>
                                    </p:anim>
                                    <p:anim calcmode="lin" valueType="num">
                                      <p:cBhvr additive="base">
                                        <p:cTn id="8" dur="500" fill="hold"/>
                                        <p:tgtEl>
                                          <p:spTgt spid="157699"/>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7698"/>
                                        </p:tgtEl>
                                        <p:attrNameLst>
                                          <p:attrName>style.visibility</p:attrName>
                                        </p:attrNameLst>
                                      </p:cBhvr>
                                      <p:to>
                                        <p:strVal val="visible"/>
                                      </p:to>
                                    </p:set>
                                    <p:anim calcmode="lin" valueType="num">
                                      <p:cBhvr additive="base">
                                        <p:cTn id="13" dur="500" fill="hold"/>
                                        <p:tgtEl>
                                          <p:spTgt spid="157698"/>
                                        </p:tgtEl>
                                        <p:attrNameLst>
                                          <p:attrName>ppt_x</p:attrName>
                                        </p:attrNameLst>
                                      </p:cBhvr>
                                      <p:tavLst>
                                        <p:tav tm="0">
                                          <p:val>
                                            <p:strVal val="#ppt_x"/>
                                          </p:val>
                                        </p:tav>
                                        <p:tav tm="100000">
                                          <p:val>
                                            <p:strVal val="#ppt_x"/>
                                          </p:val>
                                        </p:tav>
                                      </p:tavLst>
                                    </p:anim>
                                    <p:anim calcmode="lin" valueType="num">
                                      <p:cBhvr additive="base">
                                        <p:cTn id="14" dur="500" fill="hold"/>
                                        <p:tgtEl>
                                          <p:spTgt spid="15769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7702"/>
                                        </p:tgtEl>
                                        <p:attrNameLst>
                                          <p:attrName>style.visibility</p:attrName>
                                        </p:attrNameLst>
                                      </p:cBhvr>
                                      <p:to>
                                        <p:strVal val="visible"/>
                                      </p:to>
                                    </p:set>
                                    <p:anim calcmode="lin" valueType="num">
                                      <p:cBhvr additive="base">
                                        <p:cTn id="19" dur="500" fill="hold"/>
                                        <p:tgtEl>
                                          <p:spTgt spid="157702"/>
                                        </p:tgtEl>
                                        <p:attrNameLst>
                                          <p:attrName>ppt_x</p:attrName>
                                        </p:attrNameLst>
                                      </p:cBhvr>
                                      <p:tavLst>
                                        <p:tav tm="0">
                                          <p:val>
                                            <p:strVal val="#ppt_x"/>
                                          </p:val>
                                        </p:tav>
                                        <p:tav tm="100000">
                                          <p:val>
                                            <p:strVal val="#ppt_x"/>
                                          </p:val>
                                        </p:tav>
                                      </p:tavLst>
                                    </p:anim>
                                    <p:anim calcmode="lin" valueType="num">
                                      <p:cBhvr additive="base">
                                        <p:cTn id="20" dur="500" fill="hold"/>
                                        <p:tgtEl>
                                          <p:spTgt spid="157702"/>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7707"/>
                                        </p:tgtEl>
                                        <p:attrNameLst>
                                          <p:attrName>style.visibility</p:attrName>
                                        </p:attrNameLst>
                                      </p:cBhvr>
                                      <p:to>
                                        <p:strVal val="visible"/>
                                      </p:to>
                                    </p:set>
                                    <p:anim calcmode="lin" valueType="num">
                                      <p:cBhvr additive="base">
                                        <p:cTn id="25" dur="500" fill="hold"/>
                                        <p:tgtEl>
                                          <p:spTgt spid="157707"/>
                                        </p:tgtEl>
                                        <p:attrNameLst>
                                          <p:attrName>ppt_x</p:attrName>
                                        </p:attrNameLst>
                                      </p:cBhvr>
                                      <p:tavLst>
                                        <p:tav tm="0">
                                          <p:val>
                                            <p:strVal val="#ppt_x"/>
                                          </p:val>
                                        </p:tav>
                                        <p:tav tm="100000">
                                          <p:val>
                                            <p:strVal val="#ppt_x"/>
                                          </p:val>
                                        </p:tav>
                                      </p:tavLst>
                                    </p:anim>
                                    <p:anim calcmode="lin" valueType="num">
                                      <p:cBhvr additive="base">
                                        <p:cTn id="26" dur="500" fill="hold"/>
                                        <p:tgtEl>
                                          <p:spTgt spid="157707"/>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57703"/>
                                        </p:tgtEl>
                                        <p:attrNameLst>
                                          <p:attrName>style.visibility</p:attrName>
                                        </p:attrNameLst>
                                      </p:cBhvr>
                                      <p:to>
                                        <p:strVal val="visible"/>
                                      </p:to>
                                    </p:set>
                                    <p:anim calcmode="lin" valueType="num">
                                      <p:cBhvr additive="base">
                                        <p:cTn id="31" dur="500" fill="hold"/>
                                        <p:tgtEl>
                                          <p:spTgt spid="157703"/>
                                        </p:tgtEl>
                                        <p:attrNameLst>
                                          <p:attrName>ppt_x</p:attrName>
                                        </p:attrNameLst>
                                      </p:cBhvr>
                                      <p:tavLst>
                                        <p:tav tm="0">
                                          <p:val>
                                            <p:strVal val="#ppt_x"/>
                                          </p:val>
                                        </p:tav>
                                        <p:tav tm="100000">
                                          <p:val>
                                            <p:strVal val="#ppt_x"/>
                                          </p:val>
                                        </p:tav>
                                      </p:tavLst>
                                    </p:anim>
                                    <p:anim calcmode="lin" valueType="num">
                                      <p:cBhvr additive="base">
                                        <p:cTn id="32" dur="500" fill="hold"/>
                                        <p:tgtEl>
                                          <p:spTgt spid="157703"/>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7706"/>
                                        </p:tgtEl>
                                        <p:attrNameLst>
                                          <p:attrName>style.visibility</p:attrName>
                                        </p:attrNameLst>
                                      </p:cBhvr>
                                      <p:to>
                                        <p:strVal val="visible"/>
                                      </p:to>
                                    </p:set>
                                    <p:anim calcmode="lin" valueType="num">
                                      <p:cBhvr additive="base">
                                        <p:cTn id="37" dur="500" fill="hold"/>
                                        <p:tgtEl>
                                          <p:spTgt spid="157706"/>
                                        </p:tgtEl>
                                        <p:attrNameLst>
                                          <p:attrName>ppt_x</p:attrName>
                                        </p:attrNameLst>
                                      </p:cBhvr>
                                      <p:tavLst>
                                        <p:tav tm="0">
                                          <p:val>
                                            <p:strVal val="#ppt_x"/>
                                          </p:val>
                                        </p:tav>
                                        <p:tav tm="100000">
                                          <p:val>
                                            <p:strVal val="#ppt_x"/>
                                          </p:val>
                                        </p:tav>
                                      </p:tavLst>
                                    </p:anim>
                                    <p:anim calcmode="lin" valueType="num">
                                      <p:cBhvr additive="base">
                                        <p:cTn id="38" dur="500" fill="hold"/>
                                        <p:tgtEl>
                                          <p:spTgt spid="1577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utoUpdateAnimBg="0"/>
      <p:bldP spid="157702" grpId="0" autoUpdateAnimBg="0"/>
      <p:bldP spid="157706" grpId="0" autoUpdateAnimBg="0"/>
      <p:bldP spid="157707"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8722" name="Group 2"/>
          <p:cNvGrpSpPr>
            <a:grpSpLocks/>
          </p:cNvGrpSpPr>
          <p:nvPr/>
        </p:nvGrpSpPr>
        <p:grpSpPr bwMode="auto">
          <a:xfrm>
            <a:off x="2768600" y="746126"/>
            <a:ext cx="5689600" cy="549275"/>
            <a:chOff x="736" y="144"/>
            <a:chExt cx="3584" cy="346"/>
          </a:xfrm>
        </p:grpSpPr>
        <p:sp>
          <p:nvSpPr>
            <p:cNvPr id="158723" name="Text Box 3"/>
            <p:cNvSpPr txBox="1">
              <a:spLocks noChangeArrowheads="1"/>
            </p:cNvSpPr>
            <p:nvPr/>
          </p:nvSpPr>
          <p:spPr bwMode="auto">
            <a:xfrm>
              <a:off x="736" y="144"/>
              <a:ext cx="3584"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solidFill>
                    <a:srgbClr val="3333FF"/>
                  </a:solidFill>
                  <a:latin typeface="Times New Roman" panose="02020603050405020304" pitchFamily="18" charset="0"/>
                </a:rPr>
                <a:t>The angle      for the </a:t>
              </a:r>
              <a:r>
                <a:rPr kumimoji="1" lang="en-US" altLang="zh-CN" sz="2000">
                  <a:solidFill>
                    <a:srgbClr val="FF0000"/>
                  </a:solidFill>
                  <a:latin typeface="Times New Roman" panose="02020603050405020304" pitchFamily="18" charset="0"/>
                </a:rPr>
                <a:t>maximum</a:t>
              </a:r>
              <a:r>
                <a:rPr kumimoji="1" lang="en-US" altLang="zh-CN" sz="2000">
                  <a:solidFill>
                    <a:srgbClr val="3333FF"/>
                  </a:solidFill>
                  <a:latin typeface="Times New Roman" panose="02020603050405020304" pitchFamily="18" charset="0"/>
                </a:rPr>
                <a:t> array factor is</a:t>
              </a:r>
            </a:p>
          </p:txBody>
        </p:sp>
        <p:graphicFrame>
          <p:nvGraphicFramePr>
            <p:cNvPr id="158724" name="Object 4"/>
            <p:cNvGraphicFramePr>
              <a:graphicFrameLocks noChangeAspect="1"/>
            </p:cNvGraphicFramePr>
            <p:nvPr/>
          </p:nvGraphicFramePr>
          <p:xfrm>
            <a:off x="1488" y="260"/>
            <a:ext cx="192" cy="214"/>
          </p:xfrm>
          <a:graphic>
            <a:graphicData uri="http://schemas.openxmlformats.org/presentationml/2006/ole">
              <mc:AlternateContent xmlns:mc="http://schemas.openxmlformats.org/markup-compatibility/2006">
                <mc:Choice xmlns:v="urn:schemas-microsoft-com:vml" Requires="v">
                  <p:oleObj spid="_x0000_s391224" name="Equation" r:id="rId3" imgW="190440" imgH="215640" progId="Equation.3">
                    <p:embed/>
                  </p:oleObj>
                </mc:Choice>
                <mc:Fallback>
                  <p:oleObj name="Equation" r:id="rId3" imgW="19044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8" y="260"/>
                          <a:ext cx="192" cy="2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58725" name="Object 5"/>
          <p:cNvGraphicFramePr>
            <a:graphicFrameLocks noChangeAspect="1"/>
          </p:cNvGraphicFramePr>
          <p:nvPr/>
        </p:nvGraphicFramePr>
        <p:xfrm>
          <a:off x="4814889" y="1433514"/>
          <a:ext cx="2560637" cy="623887"/>
        </p:xfrm>
        <a:graphic>
          <a:graphicData uri="http://schemas.openxmlformats.org/presentationml/2006/ole">
            <mc:AlternateContent xmlns:mc="http://schemas.openxmlformats.org/markup-compatibility/2006">
              <mc:Choice xmlns:v="urn:schemas-microsoft-com:vml" Requires="v">
                <p:oleObj spid="_x0000_s391225" name="Equation" r:id="rId5" imgW="1600200" imgH="393480" progId="Equation.3">
                  <p:embed/>
                </p:oleObj>
              </mc:Choice>
              <mc:Fallback>
                <p:oleObj name="Equation" r:id="rId5" imgW="1600200" imgH="393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4889" y="1433514"/>
                        <a:ext cx="2560637" cy="623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8726" name="Text Box 6"/>
          <p:cNvSpPr txBox="1">
            <a:spLocks noChangeArrowheads="1"/>
          </p:cNvSpPr>
          <p:nvPr/>
        </p:nvSpPr>
        <p:spPr bwMode="auto">
          <a:xfrm>
            <a:off x="2362200" y="2193926"/>
            <a:ext cx="74676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en-US" altLang="zh-CN" sz="2000">
                <a:solidFill>
                  <a:srgbClr val="3333FF"/>
                </a:solidFill>
                <a:latin typeface="Times New Roman" panose="02020603050405020304" pitchFamily="18" charset="0"/>
              </a:rPr>
              <a:t>The direction for the maximum in the array factor depends on the </a:t>
            </a:r>
            <a:r>
              <a:rPr kumimoji="1" lang="en-US" altLang="zh-CN" sz="2000">
                <a:solidFill>
                  <a:srgbClr val="FF0000"/>
                </a:solidFill>
                <a:latin typeface="Times New Roman" panose="02020603050405020304" pitchFamily="18" charset="0"/>
              </a:rPr>
              <a:t>phase difference</a:t>
            </a:r>
            <a:r>
              <a:rPr kumimoji="1" lang="en-US" altLang="zh-CN" sz="2000">
                <a:solidFill>
                  <a:srgbClr val="3333FF"/>
                </a:solidFill>
                <a:latin typeface="Times New Roman" panose="02020603050405020304" pitchFamily="18" charset="0"/>
              </a:rPr>
              <a:t> of the electric currents and the </a:t>
            </a:r>
            <a:r>
              <a:rPr kumimoji="1" lang="en-US" altLang="zh-CN" sz="2000">
                <a:solidFill>
                  <a:srgbClr val="FF0000"/>
                </a:solidFill>
                <a:latin typeface="Times New Roman" panose="02020603050405020304" pitchFamily="18" charset="0"/>
              </a:rPr>
              <a:t>separation</a:t>
            </a:r>
            <a:r>
              <a:rPr kumimoji="1" lang="en-US" altLang="zh-CN" sz="2000">
                <a:solidFill>
                  <a:srgbClr val="3333FF"/>
                </a:solidFill>
                <a:latin typeface="Times New Roman" panose="02020603050405020304" pitchFamily="18" charset="0"/>
              </a:rPr>
              <a:t>.</a:t>
            </a:r>
            <a:r>
              <a:rPr kumimoji="1" lang="en-US" altLang="zh-CN" sz="2000">
                <a:solidFill>
                  <a:srgbClr val="3333FF"/>
                </a:solidFill>
                <a:latin typeface="楷体_GB2312" pitchFamily="49" charset="-122"/>
                <a:ea typeface="楷体_GB2312" pitchFamily="49" charset="-122"/>
              </a:rPr>
              <a:t>     </a:t>
            </a:r>
          </a:p>
        </p:txBody>
      </p:sp>
      <p:sp>
        <p:nvSpPr>
          <p:cNvPr id="158727" name="Text Box 7"/>
          <p:cNvSpPr txBox="1">
            <a:spLocks noChangeArrowheads="1"/>
          </p:cNvSpPr>
          <p:nvPr/>
        </p:nvSpPr>
        <p:spPr bwMode="auto">
          <a:xfrm>
            <a:off x="2362200" y="3402014"/>
            <a:ext cx="74676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FF0000"/>
                </a:solidFill>
                <a:latin typeface="Times New Roman" panose="02020603050405020304" pitchFamily="18" charset="0"/>
              </a:rPr>
              <a:t>Continuous variation</a:t>
            </a:r>
            <a:r>
              <a:rPr kumimoji="1" lang="en-US" altLang="zh-CN" sz="2000">
                <a:solidFill>
                  <a:srgbClr val="3333FF"/>
                </a:solidFill>
                <a:latin typeface="Times New Roman" panose="02020603050405020304" pitchFamily="18" charset="0"/>
              </a:rPr>
              <a:t> of the phase difference will change the major direction of the array. </a:t>
            </a:r>
            <a:endParaRPr kumimoji="1" lang="en-US" altLang="zh-CN" sz="2000">
              <a:solidFill>
                <a:srgbClr val="3333FF"/>
              </a:solidFill>
              <a:latin typeface="楷体_GB2312" pitchFamily="49" charset="-122"/>
              <a:ea typeface="楷体_GB2312" pitchFamily="49" charset="-122"/>
            </a:endParaRPr>
          </a:p>
        </p:txBody>
      </p:sp>
      <p:sp>
        <p:nvSpPr>
          <p:cNvPr id="158728" name="Text Box 8"/>
          <p:cNvSpPr txBox="1">
            <a:spLocks noChangeArrowheads="1"/>
          </p:cNvSpPr>
          <p:nvPr/>
        </p:nvSpPr>
        <p:spPr bwMode="auto">
          <a:xfrm>
            <a:off x="2438400" y="4495800"/>
            <a:ext cx="746760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In this way, the scanning of the radiation direction is realized over a certain range, and this is the essential principle for </a:t>
            </a:r>
            <a:r>
              <a:rPr kumimoji="1" lang="en-US" altLang="zh-CN" sz="2000">
                <a:solidFill>
                  <a:srgbClr val="FF0000"/>
                </a:solidFill>
                <a:latin typeface="Times New Roman" panose="02020603050405020304" pitchFamily="18" charset="0"/>
              </a:rPr>
              <a:t>phased array</a:t>
            </a:r>
            <a:r>
              <a:rPr kumimoji="1" lang="en-US" altLang="zh-CN" sz="2000">
                <a:solidFill>
                  <a:srgbClr val="3333FF"/>
                </a:solidFill>
                <a:latin typeface="Times New Roman" panose="02020603050405020304" pitchFamily="18" charset="0"/>
              </a:rPr>
              <a:t>.</a:t>
            </a:r>
          </a:p>
        </p:txBody>
      </p:sp>
      <p:sp>
        <p:nvSpPr>
          <p:cNvPr id="158729" name="AutoShape 9">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58730" name="AutoShape 10">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Tree>
    <p:extLst>
      <p:ext uri="{BB962C8B-B14F-4D97-AF65-F5344CB8AC3E}">
        <p14:creationId xmlns:p14="http://schemas.microsoft.com/office/powerpoint/2010/main" val="23512396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158722"/>
                                        </p:tgtEl>
                                        <p:attrNameLst>
                                          <p:attrName>style.visibility</p:attrName>
                                        </p:attrNameLst>
                                      </p:cBhvr>
                                      <p:to>
                                        <p:strVal val="visible"/>
                                      </p:to>
                                    </p:set>
                                    <p:anim calcmode="lin" valueType="num">
                                      <p:cBhvr additive="base">
                                        <p:cTn id="7" dur="500" fill="hold"/>
                                        <p:tgtEl>
                                          <p:spTgt spid="158722"/>
                                        </p:tgtEl>
                                        <p:attrNameLst>
                                          <p:attrName>ppt_x</p:attrName>
                                        </p:attrNameLst>
                                      </p:cBhvr>
                                      <p:tavLst>
                                        <p:tav tm="0">
                                          <p:val>
                                            <p:strVal val="#ppt_x"/>
                                          </p:val>
                                        </p:tav>
                                        <p:tav tm="100000">
                                          <p:val>
                                            <p:strVal val="#ppt_x"/>
                                          </p:val>
                                        </p:tav>
                                      </p:tavLst>
                                    </p:anim>
                                    <p:anim calcmode="lin" valueType="num">
                                      <p:cBhvr additive="base">
                                        <p:cTn id="8" dur="500" fill="hold"/>
                                        <p:tgtEl>
                                          <p:spTgt spid="158722"/>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58725"/>
                                        </p:tgtEl>
                                        <p:attrNameLst>
                                          <p:attrName>style.visibility</p:attrName>
                                        </p:attrNameLst>
                                      </p:cBhvr>
                                      <p:to>
                                        <p:strVal val="visible"/>
                                      </p:to>
                                    </p:set>
                                    <p:anim calcmode="lin" valueType="num">
                                      <p:cBhvr additive="base">
                                        <p:cTn id="13" dur="500" fill="hold"/>
                                        <p:tgtEl>
                                          <p:spTgt spid="158725"/>
                                        </p:tgtEl>
                                        <p:attrNameLst>
                                          <p:attrName>ppt_x</p:attrName>
                                        </p:attrNameLst>
                                      </p:cBhvr>
                                      <p:tavLst>
                                        <p:tav tm="0">
                                          <p:val>
                                            <p:strVal val="#ppt_x"/>
                                          </p:val>
                                        </p:tav>
                                        <p:tav tm="100000">
                                          <p:val>
                                            <p:strVal val="#ppt_x"/>
                                          </p:val>
                                        </p:tav>
                                      </p:tavLst>
                                    </p:anim>
                                    <p:anim calcmode="lin" valueType="num">
                                      <p:cBhvr additive="base">
                                        <p:cTn id="14" dur="500" fill="hold"/>
                                        <p:tgtEl>
                                          <p:spTgt spid="15872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8726"/>
                                        </p:tgtEl>
                                        <p:attrNameLst>
                                          <p:attrName>style.visibility</p:attrName>
                                        </p:attrNameLst>
                                      </p:cBhvr>
                                      <p:to>
                                        <p:strVal val="visible"/>
                                      </p:to>
                                    </p:set>
                                    <p:anim calcmode="lin" valueType="num">
                                      <p:cBhvr additive="base">
                                        <p:cTn id="19" dur="500" fill="hold"/>
                                        <p:tgtEl>
                                          <p:spTgt spid="158726"/>
                                        </p:tgtEl>
                                        <p:attrNameLst>
                                          <p:attrName>ppt_x</p:attrName>
                                        </p:attrNameLst>
                                      </p:cBhvr>
                                      <p:tavLst>
                                        <p:tav tm="0">
                                          <p:val>
                                            <p:strVal val="#ppt_x"/>
                                          </p:val>
                                        </p:tav>
                                        <p:tav tm="100000">
                                          <p:val>
                                            <p:strVal val="#ppt_x"/>
                                          </p:val>
                                        </p:tav>
                                      </p:tavLst>
                                    </p:anim>
                                    <p:anim calcmode="lin" valueType="num">
                                      <p:cBhvr additive="base">
                                        <p:cTn id="20" dur="500" fill="hold"/>
                                        <p:tgtEl>
                                          <p:spTgt spid="158726"/>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8727"/>
                                        </p:tgtEl>
                                        <p:attrNameLst>
                                          <p:attrName>style.visibility</p:attrName>
                                        </p:attrNameLst>
                                      </p:cBhvr>
                                      <p:to>
                                        <p:strVal val="visible"/>
                                      </p:to>
                                    </p:set>
                                    <p:anim calcmode="lin" valueType="num">
                                      <p:cBhvr additive="base">
                                        <p:cTn id="25" dur="500" fill="hold"/>
                                        <p:tgtEl>
                                          <p:spTgt spid="158727"/>
                                        </p:tgtEl>
                                        <p:attrNameLst>
                                          <p:attrName>ppt_x</p:attrName>
                                        </p:attrNameLst>
                                      </p:cBhvr>
                                      <p:tavLst>
                                        <p:tav tm="0">
                                          <p:val>
                                            <p:strVal val="#ppt_x"/>
                                          </p:val>
                                        </p:tav>
                                        <p:tav tm="100000">
                                          <p:val>
                                            <p:strVal val="#ppt_x"/>
                                          </p:val>
                                        </p:tav>
                                      </p:tavLst>
                                    </p:anim>
                                    <p:anim calcmode="lin" valueType="num">
                                      <p:cBhvr additive="base">
                                        <p:cTn id="26" dur="500" fill="hold"/>
                                        <p:tgtEl>
                                          <p:spTgt spid="158727"/>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8728"/>
                                        </p:tgtEl>
                                        <p:attrNameLst>
                                          <p:attrName>style.visibility</p:attrName>
                                        </p:attrNameLst>
                                      </p:cBhvr>
                                      <p:to>
                                        <p:strVal val="visible"/>
                                      </p:to>
                                    </p:set>
                                    <p:anim calcmode="lin" valueType="num">
                                      <p:cBhvr additive="base">
                                        <p:cTn id="31" dur="500" fill="hold"/>
                                        <p:tgtEl>
                                          <p:spTgt spid="158728"/>
                                        </p:tgtEl>
                                        <p:attrNameLst>
                                          <p:attrName>ppt_x</p:attrName>
                                        </p:attrNameLst>
                                      </p:cBhvr>
                                      <p:tavLst>
                                        <p:tav tm="0">
                                          <p:val>
                                            <p:strVal val="#ppt_x"/>
                                          </p:val>
                                        </p:tav>
                                        <p:tav tm="100000">
                                          <p:val>
                                            <p:strVal val="#ppt_x"/>
                                          </p:val>
                                        </p:tav>
                                      </p:tavLst>
                                    </p:anim>
                                    <p:anim calcmode="lin" valueType="num">
                                      <p:cBhvr additive="base">
                                        <p:cTn id="32" dur="500" fill="hold"/>
                                        <p:tgtEl>
                                          <p:spTgt spid="1587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6" grpId="0" autoUpdateAnimBg="0"/>
      <p:bldP spid="158727" grpId="0" autoUpdateAnimBg="0"/>
      <p:bldP spid="158728"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84764" y="1967346"/>
            <a:ext cx="7412181" cy="1569660"/>
          </a:xfrm>
          <a:prstGeom prst="rect">
            <a:avLst/>
          </a:prstGeom>
          <a:noFill/>
        </p:spPr>
        <p:txBody>
          <a:bodyPr wrap="square" rtlCol="0">
            <a:spAutoFit/>
          </a:bodyPr>
          <a:lstStyle/>
          <a:p>
            <a:r>
              <a:rPr lang="en-US" altLang="zh-CN" sz="3200" b="1" dirty="0" smtClean="0"/>
              <a:t>Antenna: Structures designed for radiating electromagnetic energy effectively in a prescribed manner</a:t>
            </a:r>
            <a:r>
              <a:rPr lang="en-US" altLang="zh-CN" sz="3200" dirty="0" smtClean="0"/>
              <a:t>.</a:t>
            </a:r>
            <a:endParaRPr lang="zh-CN" altLang="en-US" sz="3200" dirty="0"/>
          </a:p>
        </p:txBody>
      </p:sp>
    </p:spTree>
    <p:extLst>
      <p:ext uri="{BB962C8B-B14F-4D97-AF65-F5344CB8AC3E}">
        <p14:creationId xmlns:p14="http://schemas.microsoft.com/office/powerpoint/2010/main" val="36139749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9746" name="Object 2"/>
          <p:cNvGraphicFramePr>
            <a:graphicFrameLocks noChangeAspect="1"/>
          </p:cNvGraphicFramePr>
          <p:nvPr/>
        </p:nvGraphicFramePr>
        <p:xfrm>
          <a:off x="5638800" y="1670050"/>
          <a:ext cx="838200" cy="692150"/>
        </p:xfrm>
        <a:graphic>
          <a:graphicData uri="http://schemas.openxmlformats.org/presentationml/2006/ole">
            <mc:AlternateContent xmlns:mc="http://schemas.openxmlformats.org/markup-compatibility/2006">
              <mc:Choice xmlns:v="urn:schemas-microsoft-com:vml" Requires="v">
                <p:oleObj spid="_x0000_s392306" name="Equation" r:id="rId3" imgW="469800" imgH="393480" progId="Equation.3">
                  <p:embed/>
                </p:oleObj>
              </mc:Choice>
              <mc:Fallback>
                <p:oleObj name="Equation" r:id="rId3" imgW="469800" imgH="39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1670050"/>
                        <a:ext cx="838200" cy="692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9747" name="Text Box 3"/>
          <p:cNvSpPr txBox="1">
            <a:spLocks noChangeArrowheads="1"/>
          </p:cNvSpPr>
          <p:nvPr/>
        </p:nvSpPr>
        <p:spPr bwMode="auto">
          <a:xfrm>
            <a:off x="2286000" y="2346326"/>
            <a:ext cx="7391400" cy="12464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If the directivity of the </a:t>
            </a:r>
            <a:r>
              <a:rPr kumimoji="1" lang="en-US" altLang="zh-CN" sz="2000">
                <a:solidFill>
                  <a:srgbClr val="FF0000"/>
                </a:solidFill>
                <a:latin typeface="Times New Roman" panose="02020603050405020304" pitchFamily="18" charset="0"/>
              </a:rPr>
              <a:t>elemental</a:t>
            </a:r>
            <a:r>
              <a:rPr kumimoji="1" lang="en-US" altLang="zh-CN" sz="2000">
                <a:solidFill>
                  <a:srgbClr val="3333FF"/>
                </a:solidFill>
                <a:latin typeface="Times New Roman" panose="02020603050405020304" pitchFamily="18" charset="0"/>
              </a:rPr>
              <a:t> antennas is not considered, then the direction of maximum radiation for a unison-phased array is perpendicular to the axis of the array, and it is called a </a:t>
            </a:r>
            <a:r>
              <a:rPr kumimoji="1" lang="en-US" altLang="zh-CN" sz="2000">
                <a:solidFill>
                  <a:srgbClr val="FF0000"/>
                </a:solidFill>
                <a:latin typeface="Times New Roman" panose="02020603050405020304" pitchFamily="18" charset="0"/>
              </a:rPr>
              <a:t>broadside array</a:t>
            </a:r>
            <a:r>
              <a:rPr kumimoji="1" lang="en-US" altLang="zh-CN" sz="2000">
                <a:solidFill>
                  <a:srgbClr val="3333FF"/>
                </a:solidFill>
                <a:latin typeface="Times New Roman" panose="02020603050405020304" pitchFamily="18" charset="0"/>
              </a:rPr>
              <a:t>.</a:t>
            </a:r>
            <a:r>
              <a:rPr kumimoji="1" lang="en-US" altLang="zh-CN" sz="2000">
                <a:solidFill>
                  <a:srgbClr val="3333FF"/>
                </a:solidFill>
                <a:latin typeface="Times New Roman" panose="02020603050405020304" pitchFamily="18" charset="0"/>
                <a:ea typeface="楷体_GB2312" pitchFamily="49" charset="-122"/>
              </a:rPr>
              <a:t> </a:t>
            </a:r>
          </a:p>
        </p:txBody>
      </p:sp>
      <p:grpSp>
        <p:nvGrpSpPr>
          <p:cNvPr id="159748" name="Group 4"/>
          <p:cNvGrpSpPr>
            <a:grpSpLocks/>
          </p:cNvGrpSpPr>
          <p:nvPr/>
        </p:nvGrpSpPr>
        <p:grpSpPr bwMode="auto">
          <a:xfrm>
            <a:off x="2286000" y="593726"/>
            <a:ext cx="7315200" cy="1006475"/>
            <a:chOff x="624" y="374"/>
            <a:chExt cx="4608" cy="634"/>
          </a:xfrm>
        </p:grpSpPr>
        <p:sp>
          <p:nvSpPr>
            <p:cNvPr id="159749" name="Text Box 5"/>
            <p:cNvSpPr txBox="1">
              <a:spLocks noChangeArrowheads="1"/>
            </p:cNvSpPr>
            <p:nvPr/>
          </p:nvSpPr>
          <p:spPr bwMode="auto">
            <a:xfrm>
              <a:off x="624" y="374"/>
              <a:ext cx="4608" cy="6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The array with all the currents in phase (         ) is called a </a:t>
              </a:r>
              <a:r>
                <a:rPr kumimoji="1" lang="en-US" altLang="zh-CN" sz="2000">
                  <a:solidFill>
                    <a:srgbClr val="FF0000"/>
                  </a:solidFill>
                  <a:latin typeface="Times New Roman" panose="02020603050405020304" pitchFamily="18" charset="0"/>
                </a:rPr>
                <a:t>unison-phased</a:t>
              </a:r>
              <a:r>
                <a:rPr kumimoji="1" lang="en-US" altLang="zh-CN" sz="2000">
                  <a:solidFill>
                    <a:srgbClr val="3333FF"/>
                  </a:solidFill>
                  <a:latin typeface="Times New Roman" panose="02020603050405020304" pitchFamily="18" charset="0"/>
                </a:rPr>
                <a:t> array, and we find</a:t>
              </a:r>
              <a:r>
                <a:rPr kumimoji="1" lang="en-US" altLang="zh-CN" sz="2000">
                  <a:solidFill>
                    <a:srgbClr val="3333FF"/>
                  </a:solidFill>
                  <a:latin typeface="楷体_GB2312" pitchFamily="49" charset="-122"/>
                  <a:ea typeface="楷体_GB2312" pitchFamily="49" charset="-122"/>
                </a:rPr>
                <a:t>   </a:t>
              </a:r>
            </a:p>
          </p:txBody>
        </p:sp>
        <p:graphicFrame>
          <p:nvGraphicFramePr>
            <p:cNvPr id="159750" name="Object 6"/>
            <p:cNvGraphicFramePr>
              <a:graphicFrameLocks noChangeAspect="1"/>
            </p:cNvGraphicFramePr>
            <p:nvPr/>
          </p:nvGraphicFramePr>
          <p:xfrm>
            <a:off x="3997" y="493"/>
            <a:ext cx="367" cy="179"/>
          </p:xfrm>
          <a:graphic>
            <a:graphicData uri="http://schemas.openxmlformats.org/presentationml/2006/ole">
              <mc:AlternateContent xmlns:mc="http://schemas.openxmlformats.org/markup-compatibility/2006">
                <mc:Choice xmlns:v="urn:schemas-microsoft-com:vml" Requires="v">
                  <p:oleObj spid="_x0000_s392307" r:id="rId5" imgW="368140" imgH="177723" progId="Equation.3">
                    <p:embed/>
                  </p:oleObj>
                </mc:Choice>
                <mc:Fallback>
                  <p:oleObj r:id="rId5" imgW="368140" imgH="177723"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7" y="493"/>
                          <a:ext cx="367" cy="1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59751" name="Group 7"/>
          <p:cNvGrpSpPr>
            <a:grpSpLocks/>
          </p:cNvGrpSpPr>
          <p:nvPr/>
        </p:nvGrpSpPr>
        <p:grpSpPr bwMode="auto">
          <a:xfrm>
            <a:off x="2895601" y="4022726"/>
            <a:ext cx="2797175" cy="549275"/>
            <a:chOff x="864" y="2380"/>
            <a:chExt cx="1762" cy="346"/>
          </a:xfrm>
        </p:grpSpPr>
        <p:sp>
          <p:nvSpPr>
            <p:cNvPr id="159752" name="Text Box 8"/>
            <p:cNvSpPr txBox="1">
              <a:spLocks noChangeArrowheads="1"/>
            </p:cNvSpPr>
            <p:nvPr/>
          </p:nvSpPr>
          <p:spPr bwMode="auto">
            <a:xfrm>
              <a:off x="864" y="2380"/>
              <a:ext cx="1536"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solidFill>
                    <a:srgbClr val="3333FF"/>
                  </a:solidFill>
                  <a:latin typeface="Times New Roman" panose="02020603050405020304" pitchFamily="18" charset="0"/>
                  <a:ea typeface="楷体_GB2312" pitchFamily="49" charset="-122"/>
                </a:rPr>
                <a:t>If             , we have</a:t>
              </a:r>
            </a:p>
          </p:txBody>
        </p:sp>
        <p:graphicFrame>
          <p:nvGraphicFramePr>
            <p:cNvPr id="159753" name="Object 9"/>
            <p:cNvGraphicFramePr>
              <a:graphicFrameLocks noChangeAspect="1"/>
            </p:cNvGraphicFramePr>
            <p:nvPr/>
          </p:nvGraphicFramePr>
          <p:xfrm>
            <a:off x="1063" y="2506"/>
            <a:ext cx="480" cy="186"/>
          </p:xfrm>
          <a:graphic>
            <a:graphicData uri="http://schemas.openxmlformats.org/presentationml/2006/ole">
              <mc:AlternateContent xmlns:mc="http://schemas.openxmlformats.org/markup-compatibility/2006">
                <mc:Choice xmlns:v="urn:schemas-microsoft-com:vml" Requires="v">
                  <p:oleObj spid="_x0000_s392308" r:id="rId7" imgW="418918" imgH="165028" progId="Equation.3">
                    <p:embed/>
                  </p:oleObj>
                </mc:Choice>
                <mc:Fallback>
                  <p:oleObj r:id="rId7" imgW="418918" imgH="165028"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3" y="2506"/>
                          <a:ext cx="480" cy="1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9754" name="Object 10"/>
            <p:cNvGraphicFramePr>
              <a:graphicFrameLocks noChangeAspect="1"/>
            </p:cNvGraphicFramePr>
            <p:nvPr>
              <p:extLst>
                <p:ext uri="{D42A27DB-BD31-4B8C-83A1-F6EECF244321}">
                  <p14:modId xmlns:p14="http://schemas.microsoft.com/office/powerpoint/2010/main" val="306229929"/>
                </p:ext>
              </p:extLst>
            </p:nvPr>
          </p:nvGraphicFramePr>
          <p:xfrm>
            <a:off x="2173" y="2485"/>
            <a:ext cx="453" cy="227"/>
          </p:xfrm>
          <a:graphic>
            <a:graphicData uri="http://schemas.openxmlformats.org/presentationml/2006/ole">
              <mc:AlternateContent xmlns:mc="http://schemas.openxmlformats.org/markup-compatibility/2006">
                <mc:Choice xmlns:v="urn:schemas-microsoft-com:vml" Requires="v">
                  <p:oleObj spid="_x0000_s392309" name="Equation" r:id="rId9" imgW="431640" imgH="215640" progId="Equation.3">
                    <p:embed/>
                  </p:oleObj>
                </mc:Choice>
                <mc:Fallback>
                  <p:oleObj name="Equation" r:id="rId9" imgW="431640" imgH="215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73" y="2485"/>
                          <a:ext cx="453" cy="2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59755" name="Text Box 11"/>
          <p:cNvSpPr txBox="1">
            <a:spLocks noChangeArrowheads="1"/>
          </p:cNvSpPr>
          <p:nvPr/>
        </p:nvSpPr>
        <p:spPr bwMode="auto">
          <a:xfrm>
            <a:off x="2286000" y="4724401"/>
            <a:ext cx="7467600" cy="1235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If the directivity of the elemental antennas is neglected, then the direction of maximum radiation for the array is pointing to the end with the delayed phase, and it is called an </a:t>
            </a:r>
            <a:r>
              <a:rPr kumimoji="1" lang="en-US" altLang="zh-CN" sz="2000">
                <a:solidFill>
                  <a:srgbClr val="FF0000"/>
                </a:solidFill>
                <a:latin typeface="Times New Roman" panose="02020603050405020304" pitchFamily="18" charset="0"/>
              </a:rPr>
              <a:t>end fire array</a:t>
            </a:r>
            <a:r>
              <a:rPr kumimoji="1" lang="en-US" altLang="zh-CN" sz="2000">
                <a:solidFill>
                  <a:srgbClr val="3333FF"/>
                </a:solidFill>
                <a:latin typeface="Times New Roman" panose="02020603050405020304" pitchFamily="18" charset="0"/>
              </a:rPr>
              <a:t>.</a:t>
            </a:r>
            <a:endParaRPr kumimoji="1" lang="en-US" altLang="zh-CN" sz="2000">
              <a:solidFill>
                <a:srgbClr val="3333FF"/>
              </a:solidFill>
              <a:latin typeface="楷体_GB2312" pitchFamily="49" charset="-122"/>
              <a:ea typeface="楷体_GB2312" pitchFamily="49" charset="-122"/>
            </a:endParaRPr>
          </a:p>
        </p:txBody>
      </p:sp>
      <p:sp>
        <p:nvSpPr>
          <p:cNvPr id="159756" name="AutoShape 12">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59757" name="AutoShape 13">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Tree>
    <p:extLst>
      <p:ext uri="{BB962C8B-B14F-4D97-AF65-F5344CB8AC3E}">
        <p14:creationId xmlns:p14="http://schemas.microsoft.com/office/powerpoint/2010/main" val="7608504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159748"/>
                                        </p:tgtEl>
                                        <p:attrNameLst>
                                          <p:attrName>style.visibility</p:attrName>
                                        </p:attrNameLst>
                                      </p:cBhvr>
                                      <p:to>
                                        <p:strVal val="visible"/>
                                      </p:to>
                                    </p:set>
                                    <p:anim calcmode="lin" valueType="num">
                                      <p:cBhvr additive="base">
                                        <p:cTn id="7" dur="500" fill="hold"/>
                                        <p:tgtEl>
                                          <p:spTgt spid="159748"/>
                                        </p:tgtEl>
                                        <p:attrNameLst>
                                          <p:attrName>ppt_x</p:attrName>
                                        </p:attrNameLst>
                                      </p:cBhvr>
                                      <p:tavLst>
                                        <p:tav tm="0">
                                          <p:val>
                                            <p:strVal val="#ppt_x"/>
                                          </p:val>
                                        </p:tav>
                                        <p:tav tm="100000">
                                          <p:val>
                                            <p:strVal val="#ppt_x"/>
                                          </p:val>
                                        </p:tav>
                                      </p:tavLst>
                                    </p:anim>
                                    <p:anim calcmode="lin" valueType="num">
                                      <p:cBhvr additive="base">
                                        <p:cTn id="8" dur="500" fill="hold"/>
                                        <p:tgtEl>
                                          <p:spTgt spid="159748"/>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59746"/>
                                        </p:tgtEl>
                                        <p:attrNameLst>
                                          <p:attrName>style.visibility</p:attrName>
                                        </p:attrNameLst>
                                      </p:cBhvr>
                                      <p:to>
                                        <p:strVal val="visible"/>
                                      </p:to>
                                    </p:set>
                                    <p:anim calcmode="lin" valueType="num">
                                      <p:cBhvr additive="base">
                                        <p:cTn id="13" dur="500" fill="hold"/>
                                        <p:tgtEl>
                                          <p:spTgt spid="159746"/>
                                        </p:tgtEl>
                                        <p:attrNameLst>
                                          <p:attrName>ppt_x</p:attrName>
                                        </p:attrNameLst>
                                      </p:cBhvr>
                                      <p:tavLst>
                                        <p:tav tm="0">
                                          <p:val>
                                            <p:strVal val="#ppt_x"/>
                                          </p:val>
                                        </p:tav>
                                        <p:tav tm="100000">
                                          <p:val>
                                            <p:strVal val="#ppt_x"/>
                                          </p:val>
                                        </p:tav>
                                      </p:tavLst>
                                    </p:anim>
                                    <p:anim calcmode="lin" valueType="num">
                                      <p:cBhvr additive="base">
                                        <p:cTn id="14" dur="500" fill="hold"/>
                                        <p:tgtEl>
                                          <p:spTgt spid="15974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9747"/>
                                        </p:tgtEl>
                                        <p:attrNameLst>
                                          <p:attrName>style.visibility</p:attrName>
                                        </p:attrNameLst>
                                      </p:cBhvr>
                                      <p:to>
                                        <p:strVal val="visible"/>
                                      </p:to>
                                    </p:set>
                                    <p:anim calcmode="lin" valueType="num">
                                      <p:cBhvr additive="base">
                                        <p:cTn id="19" dur="500" fill="hold"/>
                                        <p:tgtEl>
                                          <p:spTgt spid="159747"/>
                                        </p:tgtEl>
                                        <p:attrNameLst>
                                          <p:attrName>ppt_x</p:attrName>
                                        </p:attrNameLst>
                                      </p:cBhvr>
                                      <p:tavLst>
                                        <p:tav tm="0">
                                          <p:val>
                                            <p:strVal val="#ppt_x"/>
                                          </p:val>
                                        </p:tav>
                                        <p:tav tm="100000">
                                          <p:val>
                                            <p:strVal val="#ppt_x"/>
                                          </p:val>
                                        </p:tav>
                                      </p:tavLst>
                                    </p:anim>
                                    <p:anim calcmode="lin" valueType="num">
                                      <p:cBhvr additive="base">
                                        <p:cTn id="20" dur="500" fill="hold"/>
                                        <p:tgtEl>
                                          <p:spTgt spid="159747"/>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59751"/>
                                        </p:tgtEl>
                                        <p:attrNameLst>
                                          <p:attrName>style.visibility</p:attrName>
                                        </p:attrNameLst>
                                      </p:cBhvr>
                                      <p:to>
                                        <p:strVal val="visible"/>
                                      </p:to>
                                    </p:set>
                                    <p:anim calcmode="lin" valueType="num">
                                      <p:cBhvr additive="base">
                                        <p:cTn id="25" dur="500" fill="hold"/>
                                        <p:tgtEl>
                                          <p:spTgt spid="159751"/>
                                        </p:tgtEl>
                                        <p:attrNameLst>
                                          <p:attrName>ppt_x</p:attrName>
                                        </p:attrNameLst>
                                      </p:cBhvr>
                                      <p:tavLst>
                                        <p:tav tm="0">
                                          <p:val>
                                            <p:strVal val="#ppt_x"/>
                                          </p:val>
                                        </p:tav>
                                        <p:tav tm="100000">
                                          <p:val>
                                            <p:strVal val="#ppt_x"/>
                                          </p:val>
                                        </p:tav>
                                      </p:tavLst>
                                    </p:anim>
                                    <p:anim calcmode="lin" valueType="num">
                                      <p:cBhvr additive="base">
                                        <p:cTn id="26" dur="500" fill="hold"/>
                                        <p:tgtEl>
                                          <p:spTgt spid="159751"/>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9755"/>
                                        </p:tgtEl>
                                        <p:attrNameLst>
                                          <p:attrName>style.visibility</p:attrName>
                                        </p:attrNameLst>
                                      </p:cBhvr>
                                      <p:to>
                                        <p:strVal val="visible"/>
                                      </p:to>
                                    </p:set>
                                    <p:anim calcmode="lin" valueType="num">
                                      <p:cBhvr additive="base">
                                        <p:cTn id="31" dur="500" fill="hold"/>
                                        <p:tgtEl>
                                          <p:spTgt spid="159755"/>
                                        </p:tgtEl>
                                        <p:attrNameLst>
                                          <p:attrName>ppt_x</p:attrName>
                                        </p:attrNameLst>
                                      </p:cBhvr>
                                      <p:tavLst>
                                        <p:tav tm="0">
                                          <p:val>
                                            <p:strVal val="#ppt_x"/>
                                          </p:val>
                                        </p:tav>
                                        <p:tav tm="100000">
                                          <p:val>
                                            <p:strVal val="#ppt_x"/>
                                          </p:val>
                                        </p:tav>
                                      </p:tavLst>
                                    </p:anim>
                                    <p:anim calcmode="lin" valueType="num">
                                      <p:cBhvr additive="base">
                                        <p:cTn id="32" dur="500" fill="hold"/>
                                        <p:tgtEl>
                                          <p:spTgt spid="1597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47" grpId="0" autoUpdateAnimBg="0"/>
      <p:bldP spid="159755"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ChangeArrowheads="1"/>
          </p:cNvSpPr>
          <p:nvPr/>
        </p:nvSpPr>
        <p:spPr bwMode="auto">
          <a:xfrm>
            <a:off x="2503489" y="3625334"/>
            <a:ext cx="184731" cy="3693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60771" name="Object 3"/>
          <p:cNvGraphicFramePr>
            <a:graphicFrameLocks noChangeAspect="1"/>
          </p:cNvGraphicFramePr>
          <p:nvPr/>
        </p:nvGraphicFramePr>
        <p:xfrm>
          <a:off x="5562600" y="2997201"/>
          <a:ext cx="1828800" cy="1465263"/>
        </p:xfrm>
        <a:graphic>
          <a:graphicData uri="http://schemas.openxmlformats.org/presentationml/2006/ole">
            <mc:AlternateContent xmlns:mc="http://schemas.openxmlformats.org/markup-compatibility/2006">
              <mc:Choice xmlns:v="urn:schemas-microsoft-com:vml" Requires="v">
                <p:oleObj spid="_x0000_s393299" name="位图图像" r:id="rId3" imgW="2448267" imgH="1961905" progId="Paint.Picture">
                  <p:embed/>
                </p:oleObj>
              </mc:Choice>
              <mc:Fallback>
                <p:oleObj name="位图图像" r:id="rId3" imgW="2448267" imgH="1961905"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2997201"/>
                        <a:ext cx="1828800" cy="1465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0772" name="Object 4"/>
          <p:cNvGraphicFramePr>
            <a:graphicFrameLocks noChangeAspect="1"/>
          </p:cNvGraphicFramePr>
          <p:nvPr/>
        </p:nvGraphicFramePr>
        <p:xfrm>
          <a:off x="8169276" y="3251201"/>
          <a:ext cx="1203325" cy="919163"/>
        </p:xfrm>
        <a:graphic>
          <a:graphicData uri="http://schemas.openxmlformats.org/presentationml/2006/ole">
            <mc:AlternateContent xmlns:mc="http://schemas.openxmlformats.org/markup-compatibility/2006">
              <mc:Choice xmlns:v="urn:schemas-microsoft-com:vml" Requires="v">
                <p:oleObj spid="_x0000_s393300" name="位图图像" r:id="rId5" imgW="1609524" imgH="1228571" progId="Paint.Picture">
                  <p:embed/>
                </p:oleObj>
              </mc:Choice>
              <mc:Fallback>
                <p:oleObj name="位图图像" r:id="rId5" imgW="1609524" imgH="1228571"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9276" y="3251201"/>
                        <a:ext cx="1203325" cy="919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0773" name="Object 5"/>
          <p:cNvGraphicFramePr>
            <a:graphicFrameLocks noChangeAspect="1"/>
          </p:cNvGraphicFramePr>
          <p:nvPr/>
        </p:nvGraphicFramePr>
        <p:xfrm>
          <a:off x="2819400" y="3263901"/>
          <a:ext cx="2141538" cy="917575"/>
        </p:xfrm>
        <a:graphic>
          <a:graphicData uri="http://schemas.openxmlformats.org/presentationml/2006/ole">
            <mc:AlternateContent xmlns:mc="http://schemas.openxmlformats.org/markup-compatibility/2006">
              <mc:Choice xmlns:v="urn:schemas-microsoft-com:vml" Requires="v">
                <p:oleObj spid="_x0000_s393301" name="位图图像" r:id="rId7" imgW="2866667" imgH="1228571" progId="Paint.Picture">
                  <p:embed/>
                </p:oleObj>
              </mc:Choice>
              <mc:Fallback>
                <p:oleObj name="位图图像" r:id="rId7" imgW="2866667" imgH="1228571" progId="Paint.Picture">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19400" y="3263901"/>
                        <a:ext cx="2141538" cy="917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0774" name="Text Box 6"/>
          <p:cNvSpPr txBox="1">
            <a:spLocks noChangeArrowheads="1"/>
          </p:cNvSpPr>
          <p:nvPr/>
        </p:nvSpPr>
        <p:spPr bwMode="auto">
          <a:xfrm>
            <a:off x="2514600" y="685801"/>
            <a:ext cx="6934200" cy="1463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The directivity patterns of several two-element arrays consisting of two </a:t>
            </a:r>
            <a:r>
              <a:rPr kumimoji="1" lang="en-US" altLang="zh-CN" sz="2000">
                <a:solidFill>
                  <a:srgbClr val="FF0000"/>
                </a:solidFill>
                <a:latin typeface="Times New Roman" panose="02020603050405020304" pitchFamily="18" charset="0"/>
              </a:rPr>
              <a:t>half-wave</a:t>
            </a:r>
            <a:r>
              <a:rPr kumimoji="1" lang="en-US" altLang="zh-CN" sz="2000">
                <a:solidFill>
                  <a:srgbClr val="3333FF"/>
                </a:solidFill>
                <a:latin typeface="Times New Roman" panose="02020603050405020304" pitchFamily="18" charset="0"/>
              </a:rPr>
              <a:t> dipoles, with the separations and the phase difference of the currents are follows:</a:t>
            </a:r>
            <a:endParaRPr kumimoji="1" lang="en-US" altLang="zh-CN" sz="2000">
              <a:solidFill>
                <a:srgbClr val="3333FF"/>
              </a:solidFill>
              <a:latin typeface="Times New Roman" panose="02020603050405020304" pitchFamily="18" charset="0"/>
              <a:ea typeface="楷体_GB2312" pitchFamily="49" charset="-122"/>
            </a:endParaRPr>
          </a:p>
        </p:txBody>
      </p:sp>
      <p:grpSp>
        <p:nvGrpSpPr>
          <p:cNvPr id="160775" name="Group 7"/>
          <p:cNvGrpSpPr>
            <a:grpSpLocks/>
          </p:cNvGrpSpPr>
          <p:nvPr/>
        </p:nvGrpSpPr>
        <p:grpSpPr bwMode="auto">
          <a:xfrm>
            <a:off x="3502026" y="3516314"/>
            <a:ext cx="1046163" cy="1360487"/>
            <a:chOff x="1150" y="2311"/>
            <a:chExt cx="659" cy="857"/>
          </a:xfrm>
        </p:grpSpPr>
        <p:grpSp>
          <p:nvGrpSpPr>
            <p:cNvPr id="160776" name="Group 8"/>
            <p:cNvGrpSpPr>
              <a:grpSpLocks/>
            </p:cNvGrpSpPr>
            <p:nvPr/>
          </p:nvGrpSpPr>
          <p:grpSpPr bwMode="auto">
            <a:xfrm flipH="1">
              <a:off x="1176" y="2311"/>
              <a:ext cx="71" cy="244"/>
              <a:chOff x="2332" y="4392"/>
              <a:chExt cx="180" cy="644"/>
            </a:xfrm>
          </p:grpSpPr>
          <p:sp>
            <p:nvSpPr>
              <p:cNvPr id="160777" name="Line 9"/>
              <p:cNvSpPr>
                <a:spLocks noChangeShapeType="1"/>
              </p:cNvSpPr>
              <p:nvPr/>
            </p:nvSpPr>
            <p:spPr bwMode="auto">
              <a:xfrm>
                <a:off x="2340" y="4392"/>
                <a:ext cx="0" cy="64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778" name="Arc 10"/>
              <p:cNvSpPr>
                <a:spLocks/>
              </p:cNvSpPr>
              <p:nvPr/>
            </p:nvSpPr>
            <p:spPr bwMode="auto">
              <a:xfrm>
                <a:off x="2332" y="4404"/>
                <a:ext cx="180" cy="3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0779" name="Arc 11"/>
              <p:cNvSpPr>
                <a:spLocks/>
              </p:cNvSpPr>
              <p:nvPr/>
            </p:nvSpPr>
            <p:spPr bwMode="auto">
              <a:xfrm flipV="1">
                <a:off x="2332" y="4716"/>
                <a:ext cx="180" cy="3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60780" name="Group 12"/>
            <p:cNvGrpSpPr>
              <a:grpSpLocks/>
            </p:cNvGrpSpPr>
            <p:nvPr/>
          </p:nvGrpSpPr>
          <p:grpSpPr bwMode="auto">
            <a:xfrm>
              <a:off x="1536" y="2311"/>
              <a:ext cx="71" cy="244"/>
              <a:chOff x="2332" y="4392"/>
              <a:chExt cx="180" cy="644"/>
            </a:xfrm>
          </p:grpSpPr>
          <p:sp>
            <p:nvSpPr>
              <p:cNvPr id="160781" name="Line 13"/>
              <p:cNvSpPr>
                <a:spLocks noChangeShapeType="1"/>
              </p:cNvSpPr>
              <p:nvPr/>
            </p:nvSpPr>
            <p:spPr bwMode="auto">
              <a:xfrm>
                <a:off x="2340" y="4392"/>
                <a:ext cx="0" cy="64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782" name="Arc 14"/>
              <p:cNvSpPr>
                <a:spLocks/>
              </p:cNvSpPr>
              <p:nvPr/>
            </p:nvSpPr>
            <p:spPr bwMode="auto">
              <a:xfrm>
                <a:off x="2332" y="4404"/>
                <a:ext cx="180" cy="3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0783" name="Arc 15"/>
              <p:cNvSpPr>
                <a:spLocks/>
              </p:cNvSpPr>
              <p:nvPr/>
            </p:nvSpPr>
            <p:spPr bwMode="auto">
              <a:xfrm flipV="1">
                <a:off x="2332" y="4716"/>
                <a:ext cx="180" cy="3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0784" name="Text Box 16"/>
            <p:cNvSpPr txBox="1">
              <a:spLocks noChangeArrowheads="1"/>
            </p:cNvSpPr>
            <p:nvPr/>
          </p:nvSpPr>
          <p:spPr bwMode="auto">
            <a:xfrm>
              <a:off x="1150" y="2484"/>
              <a:ext cx="21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1600">
                  <a:latin typeface="Times New Roman" panose="02020603050405020304" pitchFamily="18" charset="0"/>
                </a:rPr>
                <a:t>0</a:t>
              </a:r>
            </a:p>
          </p:txBody>
        </p:sp>
        <p:sp>
          <p:nvSpPr>
            <p:cNvPr id="160785" name="Text Box 17"/>
            <p:cNvSpPr txBox="1">
              <a:spLocks noChangeArrowheads="1"/>
            </p:cNvSpPr>
            <p:nvPr/>
          </p:nvSpPr>
          <p:spPr bwMode="auto">
            <a:xfrm>
              <a:off x="1420" y="2466"/>
              <a:ext cx="38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1600">
                  <a:latin typeface="Times New Roman" panose="02020603050405020304" pitchFamily="18" charset="0"/>
                  <a:sym typeface="Symbol" panose="05050102010706020507" pitchFamily="18" charset="2"/>
                </a:rPr>
                <a:t></a:t>
              </a:r>
              <a:endParaRPr lang="zh-CN" altLang="en-US" sz="1600">
                <a:latin typeface="Times New Roman" panose="02020603050405020304" pitchFamily="18" charset="0"/>
              </a:endParaRPr>
            </a:p>
          </p:txBody>
        </p:sp>
        <p:sp>
          <p:nvSpPr>
            <p:cNvPr id="160786" name="Text Box 18"/>
            <p:cNvSpPr txBox="1">
              <a:spLocks noChangeArrowheads="1"/>
            </p:cNvSpPr>
            <p:nvPr/>
          </p:nvSpPr>
          <p:spPr bwMode="auto">
            <a:xfrm>
              <a:off x="1168" y="2907"/>
              <a:ext cx="586"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1600" i="1">
                  <a:latin typeface="Times New Roman" panose="02020603050405020304" pitchFamily="18" charset="0"/>
                </a:rPr>
                <a:t>d</a:t>
              </a:r>
              <a:r>
                <a:rPr lang="en-US" altLang="zh-CN" sz="1600">
                  <a:latin typeface="Times New Roman" panose="02020603050405020304" pitchFamily="18" charset="0"/>
                </a:rPr>
                <a:t> = </a:t>
              </a:r>
              <a:r>
                <a:rPr lang="en-US" altLang="zh-CN" sz="1600">
                  <a:latin typeface="Times New Roman" panose="02020603050405020304" pitchFamily="18" charset="0"/>
                  <a:sym typeface="Symbol" panose="05050102010706020507" pitchFamily="18" charset="2"/>
                </a:rPr>
                <a:t></a:t>
              </a:r>
              <a:r>
                <a:rPr lang="en-US" altLang="zh-CN" sz="1600">
                  <a:latin typeface="Times New Roman" panose="02020603050405020304" pitchFamily="18" charset="0"/>
                </a:rPr>
                <a:t>/2</a:t>
              </a:r>
            </a:p>
          </p:txBody>
        </p:sp>
      </p:grpSp>
      <p:grpSp>
        <p:nvGrpSpPr>
          <p:cNvPr id="160787" name="Group 19"/>
          <p:cNvGrpSpPr>
            <a:grpSpLocks/>
          </p:cNvGrpSpPr>
          <p:nvPr/>
        </p:nvGrpSpPr>
        <p:grpSpPr bwMode="auto">
          <a:xfrm>
            <a:off x="6078538" y="3509964"/>
            <a:ext cx="855662" cy="1343025"/>
            <a:chOff x="2773" y="2307"/>
            <a:chExt cx="539" cy="846"/>
          </a:xfrm>
        </p:grpSpPr>
        <p:grpSp>
          <p:nvGrpSpPr>
            <p:cNvPr id="160788" name="Group 20"/>
            <p:cNvGrpSpPr>
              <a:grpSpLocks/>
            </p:cNvGrpSpPr>
            <p:nvPr/>
          </p:nvGrpSpPr>
          <p:grpSpPr bwMode="auto">
            <a:xfrm flipH="1">
              <a:off x="2806" y="2311"/>
              <a:ext cx="72" cy="244"/>
              <a:chOff x="2332" y="4392"/>
              <a:chExt cx="180" cy="644"/>
            </a:xfrm>
          </p:grpSpPr>
          <p:sp>
            <p:nvSpPr>
              <p:cNvPr id="160789" name="Line 21"/>
              <p:cNvSpPr>
                <a:spLocks noChangeShapeType="1"/>
              </p:cNvSpPr>
              <p:nvPr/>
            </p:nvSpPr>
            <p:spPr bwMode="auto">
              <a:xfrm>
                <a:off x="2340" y="4392"/>
                <a:ext cx="0" cy="64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790" name="Arc 22"/>
              <p:cNvSpPr>
                <a:spLocks/>
              </p:cNvSpPr>
              <p:nvPr/>
            </p:nvSpPr>
            <p:spPr bwMode="auto">
              <a:xfrm>
                <a:off x="2332" y="4404"/>
                <a:ext cx="180" cy="3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0791" name="Arc 23"/>
              <p:cNvSpPr>
                <a:spLocks/>
              </p:cNvSpPr>
              <p:nvPr/>
            </p:nvSpPr>
            <p:spPr bwMode="auto">
              <a:xfrm flipV="1">
                <a:off x="2332" y="4716"/>
                <a:ext cx="180" cy="3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60792" name="Group 24"/>
            <p:cNvGrpSpPr>
              <a:grpSpLocks/>
            </p:cNvGrpSpPr>
            <p:nvPr/>
          </p:nvGrpSpPr>
          <p:grpSpPr bwMode="auto">
            <a:xfrm flipH="1">
              <a:off x="3094" y="2307"/>
              <a:ext cx="72" cy="245"/>
              <a:chOff x="2332" y="4392"/>
              <a:chExt cx="180" cy="644"/>
            </a:xfrm>
          </p:grpSpPr>
          <p:sp>
            <p:nvSpPr>
              <p:cNvPr id="160793" name="Line 25"/>
              <p:cNvSpPr>
                <a:spLocks noChangeShapeType="1"/>
              </p:cNvSpPr>
              <p:nvPr/>
            </p:nvSpPr>
            <p:spPr bwMode="auto">
              <a:xfrm>
                <a:off x="2340" y="4392"/>
                <a:ext cx="0" cy="64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794" name="Arc 26"/>
              <p:cNvSpPr>
                <a:spLocks/>
              </p:cNvSpPr>
              <p:nvPr/>
            </p:nvSpPr>
            <p:spPr bwMode="auto">
              <a:xfrm>
                <a:off x="2332" y="4404"/>
                <a:ext cx="180" cy="3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0795" name="Arc 27"/>
              <p:cNvSpPr>
                <a:spLocks/>
              </p:cNvSpPr>
              <p:nvPr/>
            </p:nvSpPr>
            <p:spPr bwMode="auto">
              <a:xfrm flipV="1">
                <a:off x="2332" y="4716"/>
                <a:ext cx="180" cy="3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0796" name="Text Box 28"/>
            <p:cNvSpPr txBox="1">
              <a:spLocks noChangeArrowheads="1"/>
            </p:cNvSpPr>
            <p:nvPr/>
          </p:nvSpPr>
          <p:spPr bwMode="auto">
            <a:xfrm>
              <a:off x="3072" y="2492"/>
              <a:ext cx="21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1600">
                  <a:latin typeface="Times New Roman" panose="02020603050405020304" pitchFamily="18" charset="0"/>
                </a:rPr>
                <a:t>0</a:t>
              </a:r>
            </a:p>
          </p:txBody>
        </p:sp>
        <p:sp>
          <p:nvSpPr>
            <p:cNvPr id="160797" name="Text Box 29"/>
            <p:cNvSpPr txBox="1">
              <a:spLocks noChangeArrowheads="1"/>
            </p:cNvSpPr>
            <p:nvPr/>
          </p:nvSpPr>
          <p:spPr bwMode="auto">
            <a:xfrm>
              <a:off x="2777" y="2484"/>
              <a:ext cx="216"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1600">
                  <a:latin typeface="Times New Roman" panose="02020603050405020304" pitchFamily="18" charset="0"/>
                </a:rPr>
                <a:t>0</a:t>
              </a:r>
            </a:p>
          </p:txBody>
        </p:sp>
        <p:sp>
          <p:nvSpPr>
            <p:cNvPr id="160798" name="Text Box 30"/>
            <p:cNvSpPr txBox="1">
              <a:spLocks noChangeArrowheads="1"/>
            </p:cNvSpPr>
            <p:nvPr/>
          </p:nvSpPr>
          <p:spPr bwMode="auto">
            <a:xfrm>
              <a:off x="2773" y="2903"/>
              <a:ext cx="53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1600" i="1">
                  <a:latin typeface="Times New Roman" panose="02020603050405020304" pitchFamily="18" charset="0"/>
                </a:rPr>
                <a:t>d</a:t>
              </a:r>
              <a:r>
                <a:rPr lang="en-US" altLang="zh-CN" sz="1600">
                  <a:latin typeface="Times New Roman" panose="02020603050405020304" pitchFamily="18" charset="0"/>
                </a:rPr>
                <a:t> = </a:t>
              </a:r>
              <a:r>
                <a:rPr lang="en-US" altLang="zh-CN" sz="1600">
                  <a:latin typeface="Times New Roman" panose="02020603050405020304" pitchFamily="18" charset="0"/>
                  <a:sym typeface="Symbol" panose="05050102010706020507" pitchFamily="18" charset="2"/>
                </a:rPr>
                <a:t></a:t>
              </a:r>
              <a:r>
                <a:rPr lang="en-US" altLang="zh-CN" sz="1600">
                  <a:latin typeface="Times New Roman" panose="02020603050405020304" pitchFamily="18" charset="0"/>
                </a:rPr>
                <a:t>/2</a:t>
              </a:r>
            </a:p>
          </p:txBody>
        </p:sp>
      </p:grpSp>
      <p:grpSp>
        <p:nvGrpSpPr>
          <p:cNvPr id="160799" name="Group 31"/>
          <p:cNvGrpSpPr>
            <a:grpSpLocks/>
          </p:cNvGrpSpPr>
          <p:nvPr/>
        </p:nvGrpSpPr>
        <p:grpSpPr bwMode="auto">
          <a:xfrm>
            <a:off x="8015289" y="3511550"/>
            <a:ext cx="903287" cy="1341438"/>
            <a:chOff x="3993" y="2308"/>
            <a:chExt cx="569" cy="845"/>
          </a:xfrm>
        </p:grpSpPr>
        <p:grpSp>
          <p:nvGrpSpPr>
            <p:cNvPr id="160800" name="Group 32"/>
            <p:cNvGrpSpPr>
              <a:grpSpLocks/>
            </p:cNvGrpSpPr>
            <p:nvPr/>
          </p:nvGrpSpPr>
          <p:grpSpPr bwMode="auto">
            <a:xfrm flipH="1">
              <a:off x="4018" y="2311"/>
              <a:ext cx="73" cy="244"/>
              <a:chOff x="2332" y="4392"/>
              <a:chExt cx="180" cy="644"/>
            </a:xfrm>
          </p:grpSpPr>
          <p:sp>
            <p:nvSpPr>
              <p:cNvPr id="160801" name="Line 33"/>
              <p:cNvSpPr>
                <a:spLocks noChangeShapeType="1"/>
              </p:cNvSpPr>
              <p:nvPr/>
            </p:nvSpPr>
            <p:spPr bwMode="auto">
              <a:xfrm>
                <a:off x="2340" y="4392"/>
                <a:ext cx="0" cy="64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802" name="Arc 34"/>
              <p:cNvSpPr>
                <a:spLocks/>
              </p:cNvSpPr>
              <p:nvPr/>
            </p:nvSpPr>
            <p:spPr bwMode="auto">
              <a:xfrm>
                <a:off x="2332" y="4404"/>
                <a:ext cx="180" cy="3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0803" name="Arc 35"/>
              <p:cNvSpPr>
                <a:spLocks/>
              </p:cNvSpPr>
              <p:nvPr/>
            </p:nvSpPr>
            <p:spPr bwMode="auto">
              <a:xfrm flipV="1">
                <a:off x="2332" y="4716"/>
                <a:ext cx="180" cy="3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0804" name="Text Box 36"/>
            <p:cNvSpPr txBox="1">
              <a:spLocks noChangeArrowheads="1"/>
            </p:cNvSpPr>
            <p:nvPr/>
          </p:nvSpPr>
          <p:spPr bwMode="auto">
            <a:xfrm>
              <a:off x="3993" y="2559"/>
              <a:ext cx="216"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1600">
                  <a:latin typeface="Times New Roman" panose="02020603050405020304" pitchFamily="18" charset="0"/>
                </a:rPr>
                <a:t>0</a:t>
              </a:r>
            </a:p>
          </p:txBody>
        </p:sp>
        <p:sp>
          <p:nvSpPr>
            <p:cNvPr id="160805" name="Text Box 37"/>
            <p:cNvSpPr txBox="1">
              <a:spLocks noChangeArrowheads="1"/>
            </p:cNvSpPr>
            <p:nvPr/>
          </p:nvSpPr>
          <p:spPr bwMode="auto">
            <a:xfrm>
              <a:off x="4115" y="2549"/>
              <a:ext cx="447"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1600">
                  <a:latin typeface="Times New Roman" panose="02020603050405020304" pitchFamily="18" charset="0"/>
                  <a:cs typeface="Times New Roman" panose="02020603050405020304" pitchFamily="18" charset="0"/>
                  <a:sym typeface="Symbol" panose="05050102010706020507" pitchFamily="18" charset="2"/>
                </a:rPr>
                <a:t>–</a:t>
              </a:r>
              <a:r>
                <a:rPr lang="en-US" altLang="zh-CN" sz="1600">
                  <a:latin typeface="Times New Roman" panose="02020603050405020304" pitchFamily="18" charset="0"/>
                  <a:sym typeface="Symbol" panose="05050102010706020507" pitchFamily="18" charset="2"/>
                </a:rPr>
                <a:t></a:t>
              </a:r>
              <a:r>
                <a:rPr lang="en-US" altLang="zh-CN" sz="1600">
                  <a:latin typeface="Times New Roman" panose="02020603050405020304" pitchFamily="18" charset="0"/>
                </a:rPr>
                <a:t>2</a:t>
              </a:r>
            </a:p>
          </p:txBody>
        </p:sp>
        <p:grpSp>
          <p:nvGrpSpPr>
            <p:cNvPr id="160806" name="Group 38"/>
            <p:cNvGrpSpPr>
              <a:grpSpLocks/>
            </p:cNvGrpSpPr>
            <p:nvPr/>
          </p:nvGrpSpPr>
          <p:grpSpPr bwMode="auto">
            <a:xfrm>
              <a:off x="4235" y="2308"/>
              <a:ext cx="15" cy="245"/>
              <a:chOff x="9690" y="2844"/>
              <a:chExt cx="38" cy="644"/>
            </a:xfrm>
          </p:grpSpPr>
          <p:sp>
            <p:nvSpPr>
              <p:cNvPr id="160807" name="Line 39"/>
              <p:cNvSpPr>
                <a:spLocks noChangeShapeType="1"/>
              </p:cNvSpPr>
              <p:nvPr/>
            </p:nvSpPr>
            <p:spPr bwMode="auto">
              <a:xfrm>
                <a:off x="9728" y="2844"/>
                <a:ext cx="0" cy="64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808" name="Line 40"/>
              <p:cNvSpPr>
                <a:spLocks noChangeShapeType="1"/>
              </p:cNvSpPr>
              <p:nvPr/>
            </p:nvSpPr>
            <p:spPr bwMode="auto">
              <a:xfrm>
                <a:off x="9690" y="2859"/>
                <a:ext cx="0" cy="624"/>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60809" name="Text Box 41"/>
            <p:cNvSpPr txBox="1">
              <a:spLocks noChangeArrowheads="1"/>
            </p:cNvSpPr>
            <p:nvPr/>
          </p:nvSpPr>
          <p:spPr bwMode="auto">
            <a:xfrm>
              <a:off x="3998" y="2898"/>
              <a:ext cx="514"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1600" i="1">
                  <a:latin typeface="Times New Roman" panose="02020603050405020304" pitchFamily="18" charset="0"/>
                </a:rPr>
                <a:t>d</a:t>
              </a:r>
              <a:r>
                <a:rPr lang="en-US" altLang="zh-CN" sz="1600">
                  <a:latin typeface="Times New Roman" panose="02020603050405020304" pitchFamily="18" charset="0"/>
                </a:rPr>
                <a:t> = </a:t>
              </a:r>
              <a:r>
                <a:rPr lang="en-US" altLang="zh-CN" sz="1600">
                  <a:latin typeface="Times New Roman" panose="02020603050405020304" pitchFamily="18" charset="0"/>
                  <a:sym typeface="Symbol" panose="05050102010706020507" pitchFamily="18" charset="2"/>
                </a:rPr>
                <a:t></a:t>
              </a:r>
              <a:r>
                <a:rPr lang="en-US" altLang="zh-CN" sz="1600">
                  <a:latin typeface="Times New Roman" panose="02020603050405020304" pitchFamily="18" charset="0"/>
                </a:rPr>
                <a:t>/4</a:t>
              </a:r>
            </a:p>
          </p:txBody>
        </p:sp>
      </p:grpSp>
      <p:sp>
        <p:nvSpPr>
          <p:cNvPr id="160810" name="AutoShape 42">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60811" name="AutoShape 43">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Tree>
    <p:extLst>
      <p:ext uri="{BB962C8B-B14F-4D97-AF65-F5344CB8AC3E}">
        <p14:creationId xmlns:p14="http://schemas.microsoft.com/office/powerpoint/2010/main" val="23706628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60774"/>
                                        </p:tgtEl>
                                        <p:attrNameLst>
                                          <p:attrName>style.visibility</p:attrName>
                                        </p:attrNameLst>
                                      </p:cBhvr>
                                      <p:to>
                                        <p:strVal val="visible"/>
                                      </p:to>
                                    </p:set>
                                    <p:anim calcmode="lin" valueType="num">
                                      <p:cBhvr additive="base">
                                        <p:cTn id="7" dur="500" fill="hold"/>
                                        <p:tgtEl>
                                          <p:spTgt spid="160774"/>
                                        </p:tgtEl>
                                        <p:attrNameLst>
                                          <p:attrName>ppt_x</p:attrName>
                                        </p:attrNameLst>
                                      </p:cBhvr>
                                      <p:tavLst>
                                        <p:tav tm="0">
                                          <p:val>
                                            <p:strVal val="#ppt_x"/>
                                          </p:val>
                                        </p:tav>
                                        <p:tav tm="100000">
                                          <p:val>
                                            <p:strVal val="#ppt_x"/>
                                          </p:val>
                                        </p:tav>
                                      </p:tavLst>
                                    </p:anim>
                                    <p:anim calcmode="lin" valueType="num">
                                      <p:cBhvr additive="base">
                                        <p:cTn id="8" dur="500" fill="hold"/>
                                        <p:tgtEl>
                                          <p:spTgt spid="160774"/>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60770"/>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16077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499"/>
                                          </p:stCondLst>
                                        </p:cTn>
                                        <p:tgtEl>
                                          <p:spTgt spid="16077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499"/>
                                          </p:stCondLst>
                                        </p:cTn>
                                        <p:tgtEl>
                                          <p:spTgt spid="160787"/>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499"/>
                                          </p:stCondLst>
                                        </p:cTn>
                                        <p:tgtEl>
                                          <p:spTgt spid="160771"/>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499"/>
                                          </p:stCondLst>
                                        </p:cTn>
                                        <p:tgtEl>
                                          <p:spTgt spid="160799"/>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499"/>
                                          </p:stCondLst>
                                        </p:cTn>
                                        <p:tgtEl>
                                          <p:spTgt spid="1607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70" grpId="0" animBg="1"/>
      <p:bldP spid="160774"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1794" name="Group 2"/>
          <p:cNvGrpSpPr>
            <a:grpSpLocks/>
          </p:cNvGrpSpPr>
          <p:nvPr/>
        </p:nvGrpSpPr>
        <p:grpSpPr bwMode="auto">
          <a:xfrm>
            <a:off x="2057400" y="2209801"/>
            <a:ext cx="2120900" cy="2436813"/>
            <a:chOff x="336" y="1392"/>
            <a:chExt cx="1336" cy="1535"/>
          </a:xfrm>
        </p:grpSpPr>
        <p:sp>
          <p:nvSpPr>
            <p:cNvPr id="161795" name="Rectangle 3"/>
            <p:cNvSpPr>
              <a:spLocks noChangeArrowheads="1"/>
            </p:cNvSpPr>
            <p:nvPr/>
          </p:nvSpPr>
          <p:spPr bwMode="auto">
            <a:xfrm>
              <a:off x="336" y="2092"/>
              <a:ext cx="116" cy="23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161796" name="Group 4"/>
            <p:cNvGrpSpPr>
              <a:grpSpLocks/>
            </p:cNvGrpSpPr>
            <p:nvPr/>
          </p:nvGrpSpPr>
          <p:grpSpPr bwMode="auto">
            <a:xfrm>
              <a:off x="384" y="1392"/>
              <a:ext cx="1288" cy="1535"/>
              <a:chOff x="488" y="1681"/>
              <a:chExt cx="1288" cy="1535"/>
            </a:xfrm>
          </p:grpSpPr>
          <p:sp>
            <p:nvSpPr>
              <p:cNvPr id="161797" name="Line 5"/>
              <p:cNvSpPr>
                <a:spLocks noChangeShapeType="1"/>
              </p:cNvSpPr>
              <p:nvPr/>
            </p:nvSpPr>
            <p:spPr bwMode="auto">
              <a:xfrm flipV="1">
                <a:off x="1134" y="1782"/>
                <a:ext cx="0" cy="1434"/>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1798" name="Line 6"/>
              <p:cNvSpPr>
                <a:spLocks noChangeShapeType="1"/>
              </p:cNvSpPr>
              <p:nvPr/>
            </p:nvSpPr>
            <p:spPr bwMode="auto">
              <a:xfrm flipH="1">
                <a:off x="639" y="2513"/>
                <a:ext cx="495" cy="221"/>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161799" name="Group 7"/>
              <p:cNvGrpSpPr>
                <a:grpSpLocks/>
              </p:cNvGrpSpPr>
              <p:nvPr/>
            </p:nvGrpSpPr>
            <p:grpSpPr bwMode="auto">
              <a:xfrm>
                <a:off x="851" y="1951"/>
                <a:ext cx="573" cy="110"/>
                <a:chOff x="835" y="1959"/>
                <a:chExt cx="573" cy="110"/>
              </a:xfrm>
            </p:grpSpPr>
            <p:sp>
              <p:nvSpPr>
                <p:cNvPr id="161800" name="Line 8"/>
                <p:cNvSpPr>
                  <a:spLocks noChangeShapeType="1"/>
                </p:cNvSpPr>
                <p:nvPr/>
              </p:nvSpPr>
              <p:spPr bwMode="auto">
                <a:xfrm rot="-1433005">
                  <a:off x="865" y="2062"/>
                  <a:ext cx="543" cy="0"/>
                </a:xfrm>
                <a:prstGeom prst="line">
                  <a:avLst/>
                </a:prstGeom>
                <a:noFill/>
                <a:ln w="28575">
                  <a:solidFill>
                    <a:srgbClr val="FF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161801" name="Group 9"/>
                <p:cNvGrpSpPr>
                  <a:grpSpLocks/>
                </p:cNvGrpSpPr>
                <p:nvPr/>
              </p:nvGrpSpPr>
              <p:grpSpPr bwMode="auto">
                <a:xfrm rot="-1433005">
                  <a:off x="835" y="1959"/>
                  <a:ext cx="552" cy="110"/>
                  <a:chOff x="5198" y="2114"/>
                  <a:chExt cx="1280" cy="300"/>
                </a:xfrm>
              </p:grpSpPr>
              <p:sp>
                <p:nvSpPr>
                  <p:cNvPr id="161802" name="Freeform 10"/>
                  <p:cNvSpPr>
                    <a:spLocks/>
                  </p:cNvSpPr>
                  <p:nvPr/>
                </p:nvSpPr>
                <p:spPr bwMode="auto">
                  <a:xfrm>
                    <a:off x="5198" y="2114"/>
                    <a:ext cx="640" cy="300"/>
                  </a:xfrm>
                  <a:custGeom>
                    <a:avLst/>
                    <a:gdLst>
                      <a:gd name="T0" fmla="*/ 0 w 560"/>
                      <a:gd name="T1" fmla="*/ 320 h 320"/>
                      <a:gd name="T2" fmla="*/ 120 w 560"/>
                      <a:gd name="T3" fmla="*/ 180 h 320"/>
                      <a:gd name="T4" fmla="*/ 300 w 560"/>
                      <a:gd name="T5" fmla="*/ 80 h 320"/>
                      <a:gd name="T6" fmla="*/ 460 w 560"/>
                      <a:gd name="T7" fmla="*/ 20 h 320"/>
                      <a:gd name="T8" fmla="*/ 560 w 560"/>
                      <a:gd name="T9" fmla="*/ 0 h 320"/>
                    </a:gdLst>
                    <a:ahLst/>
                    <a:cxnLst>
                      <a:cxn ang="0">
                        <a:pos x="T0" y="T1"/>
                      </a:cxn>
                      <a:cxn ang="0">
                        <a:pos x="T2" y="T3"/>
                      </a:cxn>
                      <a:cxn ang="0">
                        <a:pos x="T4" y="T5"/>
                      </a:cxn>
                      <a:cxn ang="0">
                        <a:pos x="T6" y="T7"/>
                      </a:cxn>
                      <a:cxn ang="0">
                        <a:pos x="T8" y="T9"/>
                      </a:cxn>
                    </a:cxnLst>
                    <a:rect l="0" t="0" r="r" b="b"/>
                    <a:pathLst>
                      <a:path w="560" h="320">
                        <a:moveTo>
                          <a:pt x="0" y="320"/>
                        </a:moveTo>
                        <a:cubicBezTo>
                          <a:pt x="35" y="270"/>
                          <a:pt x="70" y="220"/>
                          <a:pt x="120" y="180"/>
                        </a:cubicBezTo>
                        <a:cubicBezTo>
                          <a:pt x="170" y="140"/>
                          <a:pt x="243" y="107"/>
                          <a:pt x="300" y="80"/>
                        </a:cubicBezTo>
                        <a:cubicBezTo>
                          <a:pt x="357" y="53"/>
                          <a:pt x="417" y="33"/>
                          <a:pt x="460" y="20"/>
                        </a:cubicBezTo>
                        <a:cubicBezTo>
                          <a:pt x="503" y="7"/>
                          <a:pt x="531" y="3"/>
                          <a:pt x="560" y="0"/>
                        </a:cubicBezTo>
                      </a:path>
                    </a:pathLst>
                  </a:custGeom>
                  <a:noFill/>
                  <a:ln w="28575" cap="flat" cmpd="sng">
                    <a:solidFill>
                      <a:srgbClr val="3333FF"/>
                    </a:solidFill>
                    <a:prstDash val="dash"/>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1803" name="Freeform 11"/>
                  <p:cNvSpPr>
                    <a:spLocks/>
                  </p:cNvSpPr>
                  <p:nvPr/>
                </p:nvSpPr>
                <p:spPr bwMode="auto">
                  <a:xfrm flipH="1">
                    <a:off x="5838" y="2114"/>
                    <a:ext cx="640" cy="300"/>
                  </a:xfrm>
                  <a:custGeom>
                    <a:avLst/>
                    <a:gdLst>
                      <a:gd name="T0" fmla="*/ 0 w 560"/>
                      <a:gd name="T1" fmla="*/ 320 h 320"/>
                      <a:gd name="T2" fmla="*/ 120 w 560"/>
                      <a:gd name="T3" fmla="*/ 180 h 320"/>
                      <a:gd name="T4" fmla="*/ 300 w 560"/>
                      <a:gd name="T5" fmla="*/ 80 h 320"/>
                      <a:gd name="T6" fmla="*/ 460 w 560"/>
                      <a:gd name="T7" fmla="*/ 20 h 320"/>
                      <a:gd name="T8" fmla="*/ 560 w 560"/>
                      <a:gd name="T9" fmla="*/ 0 h 320"/>
                    </a:gdLst>
                    <a:ahLst/>
                    <a:cxnLst>
                      <a:cxn ang="0">
                        <a:pos x="T0" y="T1"/>
                      </a:cxn>
                      <a:cxn ang="0">
                        <a:pos x="T2" y="T3"/>
                      </a:cxn>
                      <a:cxn ang="0">
                        <a:pos x="T4" y="T5"/>
                      </a:cxn>
                      <a:cxn ang="0">
                        <a:pos x="T6" y="T7"/>
                      </a:cxn>
                      <a:cxn ang="0">
                        <a:pos x="T8" y="T9"/>
                      </a:cxn>
                    </a:cxnLst>
                    <a:rect l="0" t="0" r="r" b="b"/>
                    <a:pathLst>
                      <a:path w="560" h="320">
                        <a:moveTo>
                          <a:pt x="0" y="320"/>
                        </a:moveTo>
                        <a:cubicBezTo>
                          <a:pt x="35" y="270"/>
                          <a:pt x="70" y="220"/>
                          <a:pt x="120" y="180"/>
                        </a:cubicBezTo>
                        <a:cubicBezTo>
                          <a:pt x="170" y="140"/>
                          <a:pt x="243" y="107"/>
                          <a:pt x="300" y="80"/>
                        </a:cubicBezTo>
                        <a:cubicBezTo>
                          <a:pt x="357" y="53"/>
                          <a:pt x="417" y="33"/>
                          <a:pt x="460" y="20"/>
                        </a:cubicBezTo>
                        <a:cubicBezTo>
                          <a:pt x="503" y="7"/>
                          <a:pt x="531" y="3"/>
                          <a:pt x="560" y="0"/>
                        </a:cubicBezTo>
                      </a:path>
                    </a:pathLst>
                  </a:custGeom>
                  <a:noFill/>
                  <a:ln w="28575" cap="flat" cmpd="sng">
                    <a:solidFill>
                      <a:srgbClr val="3333FF"/>
                    </a:solidFill>
                    <a:prstDash val="dash"/>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161804" name="Line 12"/>
              <p:cNvSpPr>
                <a:spLocks noChangeShapeType="1"/>
              </p:cNvSpPr>
              <p:nvPr/>
            </p:nvSpPr>
            <p:spPr bwMode="auto">
              <a:xfrm>
                <a:off x="1134" y="2513"/>
                <a:ext cx="483"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1805" name="Text Box 13"/>
              <p:cNvSpPr txBox="1">
                <a:spLocks noChangeArrowheads="1"/>
              </p:cNvSpPr>
              <p:nvPr/>
            </p:nvSpPr>
            <p:spPr bwMode="auto">
              <a:xfrm>
                <a:off x="966" y="1681"/>
                <a:ext cx="234" cy="2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z</a:t>
                </a:r>
              </a:p>
            </p:txBody>
          </p:sp>
          <p:sp>
            <p:nvSpPr>
              <p:cNvPr id="161806" name="Text Box 14"/>
              <p:cNvSpPr txBox="1">
                <a:spLocks noChangeArrowheads="1"/>
              </p:cNvSpPr>
              <p:nvPr/>
            </p:nvSpPr>
            <p:spPr bwMode="auto">
              <a:xfrm>
                <a:off x="1572" y="2411"/>
                <a:ext cx="204" cy="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y</a:t>
                </a:r>
              </a:p>
            </p:txBody>
          </p:sp>
          <p:sp>
            <p:nvSpPr>
              <p:cNvPr id="161807" name="Text Box 15"/>
              <p:cNvSpPr txBox="1">
                <a:spLocks noChangeArrowheads="1"/>
              </p:cNvSpPr>
              <p:nvPr/>
            </p:nvSpPr>
            <p:spPr bwMode="auto">
              <a:xfrm>
                <a:off x="488" y="2608"/>
                <a:ext cx="280"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x</a:t>
                </a:r>
              </a:p>
            </p:txBody>
          </p:sp>
          <p:sp>
            <p:nvSpPr>
              <p:cNvPr id="161808" name="Text Box 16"/>
              <p:cNvSpPr txBox="1">
                <a:spLocks noChangeArrowheads="1"/>
              </p:cNvSpPr>
              <p:nvPr/>
            </p:nvSpPr>
            <p:spPr bwMode="auto">
              <a:xfrm>
                <a:off x="1090" y="2008"/>
                <a:ext cx="334"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a:latin typeface="Times New Roman" panose="02020603050405020304" pitchFamily="18" charset="0"/>
                  </a:rPr>
                  <a:t>1</a:t>
                </a:r>
              </a:p>
            </p:txBody>
          </p:sp>
          <p:sp>
            <p:nvSpPr>
              <p:cNvPr id="161809" name="Text Box 17"/>
              <p:cNvSpPr txBox="1">
                <a:spLocks noChangeArrowheads="1"/>
              </p:cNvSpPr>
              <p:nvPr/>
            </p:nvSpPr>
            <p:spPr bwMode="auto">
              <a:xfrm>
                <a:off x="1100" y="2312"/>
                <a:ext cx="334"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a:latin typeface="Times New Roman" panose="02020603050405020304" pitchFamily="18" charset="0"/>
                  </a:rPr>
                  <a:t>2</a:t>
                </a:r>
              </a:p>
            </p:txBody>
          </p:sp>
          <p:sp>
            <p:nvSpPr>
              <p:cNvPr id="161810" name="Text Box 18"/>
              <p:cNvSpPr txBox="1">
                <a:spLocks noChangeArrowheads="1"/>
              </p:cNvSpPr>
              <p:nvPr/>
            </p:nvSpPr>
            <p:spPr bwMode="auto">
              <a:xfrm>
                <a:off x="1100" y="2609"/>
                <a:ext cx="334"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a:latin typeface="Times New Roman" panose="02020603050405020304" pitchFamily="18" charset="0"/>
                  </a:rPr>
                  <a:t>3</a:t>
                </a:r>
              </a:p>
            </p:txBody>
          </p:sp>
          <p:sp>
            <p:nvSpPr>
              <p:cNvPr id="161811" name="Text Box 19"/>
              <p:cNvSpPr txBox="1">
                <a:spLocks noChangeArrowheads="1"/>
              </p:cNvSpPr>
              <p:nvPr/>
            </p:nvSpPr>
            <p:spPr bwMode="auto">
              <a:xfrm>
                <a:off x="1104" y="2885"/>
                <a:ext cx="334"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a:latin typeface="Times New Roman" panose="02020603050405020304" pitchFamily="18" charset="0"/>
                  </a:rPr>
                  <a:t>4</a:t>
                </a:r>
              </a:p>
            </p:txBody>
          </p:sp>
          <p:grpSp>
            <p:nvGrpSpPr>
              <p:cNvPr id="161812" name="Group 20"/>
              <p:cNvGrpSpPr>
                <a:grpSpLocks/>
              </p:cNvGrpSpPr>
              <p:nvPr/>
            </p:nvGrpSpPr>
            <p:grpSpPr bwMode="auto">
              <a:xfrm>
                <a:off x="848" y="2250"/>
                <a:ext cx="573" cy="110"/>
                <a:chOff x="835" y="1959"/>
                <a:chExt cx="573" cy="110"/>
              </a:xfrm>
            </p:grpSpPr>
            <p:sp>
              <p:nvSpPr>
                <p:cNvPr id="161813" name="Line 21"/>
                <p:cNvSpPr>
                  <a:spLocks noChangeShapeType="1"/>
                </p:cNvSpPr>
                <p:nvPr/>
              </p:nvSpPr>
              <p:spPr bwMode="auto">
                <a:xfrm rot="-1433005">
                  <a:off x="865" y="2062"/>
                  <a:ext cx="543" cy="0"/>
                </a:xfrm>
                <a:prstGeom prst="line">
                  <a:avLst/>
                </a:prstGeom>
                <a:noFill/>
                <a:ln w="28575">
                  <a:solidFill>
                    <a:srgbClr val="FF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161814" name="Group 22"/>
                <p:cNvGrpSpPr>
                  <a:grpSpLocks/>
                </p:cNvGrpSpPr>
                <p:nvPr/>
              </p:nvGrpSpPr>
              <p:grpSpPr bwMode="auto">
                <a:xfrm rot="-1433005">
                  <a:off x="835" y="1959"/>
                  <a:ext cx="552" cy="110"/>
                  <a:chOff x="5198" y="2114"/>
                  <a:chExt cx="1280" cy="300"/>
                </a:xfrm>
              </p:grpSpPr>
              <p:sp>
                <p:nvSpPr>
                  <p:cNvPr id="161815" name="Freeform 23"/>
                  <p:cNvSpPr>
                    <a:spLocks/>
                  </p:cNvSpPr>
                  <p:nvPr/>
                </p:nvSpPr>
                <p:spPr bwMode="auto">
                  <a:xfrm>
                    <a:off x="5198" y="2114"/>
                    <a:ext cx="640" cy="300"/>
                  </a:xfrm>
                  <a:custGeom>
                    <a:avLst/>
                    <a:gdLst>
                      <a:gd name="T0" fmla="*/ 0 w 560"/>
                      <a:gd name="T1" fmla="*/ 320 h 320"/>
                      <a:gd name="T2" fmla="*/ 120 w 560"/>
                      <a:gd name="T3" fmla="*/ 180 h 320"/>
                      <a:gd name="T4" fmla="*/ 300 w 560"/>
                      <a:gd name="T5" fmla="*/ 80 h 320"/>
                      <a:gd name="T6" fmla="*/ 460 w 560"/>
                      <a:gd name="T7" fmla="*/ 20 h 320"/>
                      <a:gd name="T8" fmla="*/ 560 w 560"/>
                      <a:gd name="T9" fmla="*/ 0 h 320"/>
                    </a:gdLst>
                    <a:ahLst/>
                    <a:cxnLst>
                      <a:cxn ang="0">
                        <a:pos x="T0" y="T1"/>
                      </a:cxn>
                      <a:cxn ang="0">
                        <a:pos x="T2" y="T3"/>
                      </a:cxn>
                      <a:cxn ang="0">
                        <a:pos x="T4" y="T5"/>
                      </a:cxn>
                      <a:cxn ang="0">
                        <a:pos x="T6" y="T7"/>
                      </a:cxn>
                      <a:cxn ang="0">
                        <a:pos x="T8" y="T9"/>
                      </a:cxn>
                    </a:cxnLst>
                    <a:rect l="0" t="0" r="r" b="b"/>
                    <a:pathLst>
                      <a:path w="560" h="320">
                        <a:moveTo>
                          <a:pt x="0" y="320"/>
                        </a:moveTo>
                        <a:cubicBezTo>
                          <a:pt x="35" y="270"/>
                          <a:pt x="70" y="220"/>
                          <a:pt x="120" y="180"/>
                        </a:cubicBezTo>
                        <a:cubicBezTo>
                          <a:pt x="170" y="140"/>
                          <a:pt x="243" y="107"/>
                          <a:pt x="300" y="80"/>
                        </a:cubicBezTo>
                        <a:cubicBezTo>
                          <a:pt x="357" y="53"/>
                          <a:pt x="417" y="33"/>
                          <a:pt x="460" y="20"/>
                        </a:cubicBezTo>
                        <a:cubicBezTo>
                          <a:pt x="503" y="7"/>
                          <a:pt x="531" y="3"/>
                          <a:pt x="560" y="0"/>
                        </a:cubicBezTo>
                      </a:path>
                    </a:pathLst>
                  </a:custGeom>
                  <a:noFill/>
                  <a:ln w="28575" cap="flat" cmpd="sng">
                    <a:solidFill>
                      <a:srgbClr val="3333FF"/>
                    </a:solidFill>
                    <a:prstDash val="dash"/>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1816" name="Freeform 24"/>
                  <p:cNvSpPr>
                    <a:spLocks/>
                  </p:cNvSpPr>
                  <p:nvPr/>
                </p:nvSpPr>
                <p:spPr bwMode="auto">
                  <a:xfrm flipH="1">
                    <a:off x="5838" y="2114"/>
                    <a:ext cx="640" cy="300"/>
                  </a:xfrm>
                  <a:custGeom>
                    <a:avLst/>
                    <a:gdLst>
                      <a:gd name="T0" fmla="*/ 0 w 560"/>
                      <a:gd name="T1" fmla="*/ 320 h 320"/>
                      <a:gd name="T2" fmla="*/ 120 w 560"/>
                      <a:gd name="T3" fmla="*/ 180 h 320"/>
                      <a:gd name="T4" fmla="*/ 300 w 560"/>
                      <a:gd name="T5" fmla="*/ 80 h 320"/>
                      <a:gd name="T6" fmla="*/ 460 w 560"/>
                      <a:gd name="T7" fmla="*/ 20 h 320"/>
                      <a:gd name="T8" fmla="*/ 560 w 560"/>
                      <a:gd name="T9" fmla="*/ 0 h 320"/>
                    </a:gdLst>
                    <a:ahLst/>
                    <a:cxnLst>
                      <a:cxn ang="0">
                        <a:pos x="T0" y="T1"/>
                      </a:cxn>
                      <a:cxn ang="0">
                        <a:pos x="T2" y="T3"/>
                      </a:cxn>
                      <a:cxn ang="0">
                        <a:pos x="T4" y="T5"/>
                      </a:cxn>
                      <a:cxn ang="0">
                        <a:pos x="T6" y="T7"/>
                      </a:cxn>
                      <a:cxn ang="0">
                        <a:pos x="T8" y="T9"/>
                      </a:cxn>
                    </a:cxnLst>
                    <a:rect l="0" t="0" r="r" b="b"/>
                    <a:pathLst>
                      <a:path w="560" h="320">
                        <a:moveTo>
                          <a:pt x="0" y="320"/>
                        </a:moveTo>
                        <a:cubicBezTo>
                          <a:pt x="35" y="270"/>
                          <a:pt x="70" y="220"/>
                          <a:pt x="120" y="180"/>
                        </a:cubicBezTo>
                        <a:cubicBezTo>
                          <a:pt x="170" y="140"/>
                          <a:pt x="243" y="107"/>
                          <a:pt x="300" y="80"/>
                        </a:cubicBezTo>
                        <a:cubicBezTo>
                          <a:pt x="357" y="53"/>
                          <a:pt x="417" y="33"/>
                          <a:pt x="460" y="20"/>
                        </a:cubicBezTo>
                        <a:cubicBezTo>
                          <a:pt x="503" y="7"/>
                          <a:pt x="531" y="3"/>
                          <a:pt x="560" y="0"/>
                        </a:cubicBezTo>
                      </a:path>
                    </a:pathLst>
                  </a:custGeom>
                  <a:noFill/>
                  <a:ln w="28575" cap="flat" cmpd="sng">
                    <a:solidFill>
                      <a:srgbClr val="3333FF"/>
                    </a:solidFill>
                    <a:prstDash val="dash"/>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161817" name="Group 25"/>
              <p:cNvGrpSpPr>
                <a:grpSpLocks/>
              </p:cNvGrpSpPr>
              <p:nvPr/>
            </p:nvGrpSpPr>
            <p:grpSpPr bwMode="auto">
              <a:xfrm>
                <a:off x="848" y="2546"/>
                <a:ext cx="573" cy="110"/>
                <a:chOff x="835" y="1959"/>
                <a:chExt cx="573" cy="110"/>
              </a:xfrm>
            </p:grpSpPr>
            <p:sp>
              <p:nvSpPr>
                <p:cNvPr id="161818" name="Line 26"/>
                <p:cNvSpPr>
                  <a:spLocks noChangeShapeType="1"/>
                </p:cNvSpPr>
                <p:nvPr/>
              </p:nvSpPr>
              <p:spPr bwMode="auto">
                <a:xfrm rot="-1433005">
                  <a:off x="865" y="2062"/>
                  <a:ext cx="543" cy="0"/>
                </a:xfrm>
                <a:prstGeom prst="line">
                  <a:avLst/>
                </a:prstGeom>
                <a:noFill/>
                <a:ln w="28575">
                  <a:solidFill>
                    <a:srgbClr val="FF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161819" name="Group 27"/>
                <p:cNvGrpSpPr>
                  <a:grpSpLocks/>
                </p:cNvGrpSpPr>
                <p:nvPr/>
              </p:nvGrpSpPr>
              <p:grpSpPr bwMode="auto">
                <a:xfrm rot="-1433005">
                  <a:off x="835" y="1959"/>
                  <a:ext cx="552" cy="110"/>
                  <a:chOff x="5198" y="2114"/>
                  <a:chExt cx="1280" cy="300"/>
                </a:xfrm>
              </p:grpSpPr>
              <p:sp>
                <p:nvSpPr>
                  <p:cNvPr id="161820" name="Freeform 28"/>
                  <p:cNvSpPr>
                    <a:spLocks/>
                  </p:cNvSpPr>
                  <p:nvPr/>
                </p:nvSpPr>
                <p:spPr bwMode="auto">
                  <a:xfrm>
                    <a:off x="5198" y="2114"/>
                    <a:ext cx="640" cy="300"/>
                  </a:xfrm>
                  <a:custGeom>
                    <a:avLst/>
                    <a:gdLst>
                      <a:gd name="T0" fmla="*/ 0 w 560"/>
                      <a:gd name="T1" fmla="*/ 320 h 320"/>
                      <a:gd name="T2" fmla="*/ 120 w 560"/>
                      <a:gd name="T3" fmla="*/ 180 h 320"/>
                      <a:gd name="T4" fmla="*/ 300 w 560"/>
                      <a:gd name="T5" fmla="*/ 80 h 320"/>
                      <a:gd name="T6" fmla="*/ 460 w 560"/>
                      <a:gd name="T7" fmla="*/ 20 h 320"/>
                      <a:gd name="T8" fmla="*/ 560 w 560"/>
                      <a:gd name="T9" fmla="*/ 0 h 320"/>
                    </a:gdLst>
                    <a:ahLst/>
                    <a:cxnLst>
                      <a:cxn ang="0">
                        <a:pos x="T0" y="T1"/>
                      </a:cxn>
                      <a:cxn ang="0">
                        <a:pos x="T2" y="T3"/>
                      </a:cxn>
                      <a:cxn ang="0">
                        <a:pos x="T4" y="T5"/>
                      </a:cxn>
                      <a:cxn ang="0">
                        <a:pos x="T6" y="T7"/>
                      </a:cxn>
                      <a:cxn ang="0">
                        <a:pos x="T8" y="T9"/>
                      </a:cxn>
                    </a:cxnLst>
                    <a:rect l="0" t="0" r="r" b="b"/>
                    <a:pathLst>
                      <a:path w="560" h="320">
                        <a:moveTo>
                          <a:pt x="0" y="320"/>
                        </a:moveTo>
                        <a:cubicBezTo>
                          <a:pt x="35" y="270"/>
                          <a:pt x="70" y="220"/>
                          <a:pt x="120" y="180"/>
                        </a:cubicBezTo>
                        <a:cubicBezTo>
                          <a:pt x="170" y="140"/>
                          <a:pt x="243" y="107"/>
                          <a:pt x="300" y="80"/>
                        </a:cubicBezTo>
                        <a:cubicBezTo>
                          <a:pt x="357" y="53"/>
                          <a:pt x="417" y="33"/>
                          <a:pt x="460" y="20"/>
                        </a:cubicBezTo>
                        <a:cubicBezTo>
                          <a:pt x="503" y="7"/>
                          <a:pt x="531" y="3"/>
                          <a:pt x="560" y="0"/>
                        </a:cubicBezTo>
                      </a:path>
                    </a:pathLst>
                  </a:custGeom>
                  <a:noFill/>
                  <a:ln w="28575" cap="flat" cmpd="sng">
                    <a:solidFill>
                      <a:srgbClr val="3333FF"/>
                    </a:solidFill>
                    <a:prstDash val="dash"/>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1821" name="Freeform 29"/>
                  <p:cNvSpPr>
                    <a:spLocks/>
                  </p:cNvSpPr>
                  <p:nvPr/>
                </p:nvSpPr>
                <p:spPr bwMode="auto">
                  <a:xfrm flipH="1">
                    <a:off x="5838" y="2114"/>
                    <a:ext cx="640" cy="300"/>
                  </a:xfrm>
                  <a:custGeom>
                    <a:avLst/>
                    <a:gdLst>
                      <a:gd name="T0" fmla="*/ 0 w 560"/>
                      <a:gd name="T1" fmla="*/ 320 h 320"/>
                      <a:gd name="T2" fmla="*/ 120 w 560"/>
                      <a:gd name="T3" fmla="*/ 180 h 320"/>
                      <a:gd name="T4" fmla="*/ 300 w 560"/>
                      <a:gd name="T5" fmla="*/ 80 h 320"/>
                      <a:gd name="T6" fmla="*/ 460 w 560"/>
                      <a:gd name="T7" fmla="*/ 20 h 320"/>
                      <a:gd name="T8" fmla="*/ 560 w 560"/>
                      <a:gd name="T9" fmla="*/ 0 h 320"/>
                    </a:gdLst>
                    <a:ahLst/>
                    <a:cxnLst>
                      <a:cxn ang="0">
                        <a:pos x="T0" y="T1"/>
                      </a:cxn>
                      <a:cxn ang="0">
                        <a:pos x="T2" y="T3"/>
                      </a:cxn>
                      <a:cxn ang="0">
                        <a:pos x="T4" y="T5"/>
                      </a:cxn>
                      <a:cxn ang="0">
                        <a:pos x="T6" y="T7"/>
                      </a:cxn>
                      <a:cxn ang="0">
                        <a:pos x="T8" y="T9"/>
                      </a:cxn>
                    </a:cxnLst>
                    <a:rect l="0" t="0" r="r" b="b"/>
                    <a:pathLst>
                      <a:path w="560" h="320">
                        <a:moveTo>
                          <a:pt x="0" y="320"/>
                        </a:moveTo>
                        <a:cubicBezTo>
                          <a:pt x="35" y="270"/>
                          <a:pt x="70" y="220"/>
                          <a:pt x="120" y="180"/>
                        </a:cubicBezTo>
                        <a:cubicBezTo>
                          <a:pt x="170" y="140"/>
                          <a:pt x="243" y="107"/>
                          <a:pt x="300" y="80"/>
                        </a:cubicBezTo>
                        <a:cubicBezTo>
                          <a:pt x="357" y="53"/>
                          <a:pt x="417" y="33"/>
                          <a:pt x="460" y="20"/>
                        </a:cubicBezTo>
                        <a:cubicBezTo>
                          <a:pt x="503" y="7"/>
                          <a:pt x="531" y="3"/>
                          <a:pt x="560" y="0"/>
                        </a:cubicBezTo>
                      </a:path>
                    </a:pathLst>
                  </a:custGeom>
                  <a:noFill/>
                  <a:ln w="28575" cap="flat" cmpd="sng">
                    <a:solidFill>
                      <a:srgbClr val="3333FF"/>
                    </a:solidFill>
                    <a:prstDash val="dash"/>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161822" name="Group 30"/>
              <p:cNvGrpSpPr>
                <a:grpSpLocks/>
              </p:cNvGrpSpPr>
              <p:nvPr/>
            </p:nvGrpSpPr>
            <p:grpSpPr bwMode="auto">
              <a:xfrm>
                <a:off x="851" y="2842"/>
                <a:ext cx="573" cy="110"/>
                <a:chOff x="835" y="1959"/>
                <a:chExt cx="573" cy="110"/>
              </a:xfrm>
            </p:grpSpPr>
            <p:sp>
              <p:nvSpPr>
                <p:cNvPr id="161823" name="Line 31"/>
                <p:cNvSpPr>
                  <a:spLocks noChangeShapeType="1"/>
                </p:cNvSpPr>
                <p:nvPr/>
              </p:nvSpPr>
              <p:spPr bwMode="auto">
                <a:xfrm rot="-1433005">
                  <a:off x="865" y="2062"/>
                  <a:ext cx="543" cy="0"/>
                </a:xfrm>
                <a:prstGeom prst="line">
                  <a:avLst/>
                </a:prstGeom>
                <a:noFill/>
                <a:ln w="28575">
                  <a:solidFill>
                    <a:srgbClr val="FF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161824" name="Group 32"/>
                <p:cNvGrpSpPr>
                  <a:grpSpLocks/>
                </p:cNvGrpSpPr>
                <p:nvPr/>
              </p:nvGrpSpPr>
              <p:grpSpPr bwMode="auto">
                <a:xfrm rot="-1433005">
                  <a:off x="835" y="1959"/>
                  <a:ext cx="552" cy="110"/>
                  <a:chOff x="5198" y="2114"/>
                  <a:chExt cx="1280" cy="300"/>
                </a:xfrm>
              </p:grpSpPr>
              <p:sp>
                <p:nvSpPr>
                  <p:cNvPr id="161825" name="Freeform 33"/>
                  <p:cNvSpPr>
                    <a:spLocks/>
                  </p:cNvSpPr>
                  <p:nvPr/>
                </p:nvSpPr>
                <p:spPr bwMode="auto">
                  <a:xfrm>
                    <a:off x="5198" y="2114"/>
                    <a:ext cx="640" cy="300"/>
                  </a:xfrm>
                  <a:custGeom>
                    <a:avLst/>
                    <a:gdLst>
                      <a:gd name="T0" fmla="*/ 0 w 560"/>
                      <a:gd name="T1" fmla="*/ 320 h 320"/>
                      <a:gd name="T2" fmla="*/ 120 w 560"/>
                      <a:gd name="T3" fmla="*/ 180 h 320"/>
                      <a:gd name="T4" fmla="*/ 300 w 560"/>
                      <a:gd name="T5" fmla="*/ 80 h 320"/>
                      <a:gd name="T6" fmla="*/ 460 w 560"/>
                      <a:gd name="T7" fmla="*/ 20 h 320"/>
                      <a:gd name="T8" fmla="*/ 560 w 560"/>
                      <a:gd name="T9" fmla="*/ 0 h 320"/>
                    </a:gdLst>
                    <a:ahLst/>
                    <a:cxnLst>
                      <a:cxn ang="0">
                        <a:pos x="T0" y="T1"/>
                      </a:cxn>
                      <a:cxn ang="0">
                        <a:pos x="T2" y="T3"/>
                      </a:cxn>
                      <a:cxn ang="0">
                        <a:pos x="T4" y="T5"/>
                      </a:cxn>
                      <a:cxn ang="0">
                        <a:pos x="T6" y="T7"/>
                      </a:cxn>
                      <a:cxn ang="0">
                        <a:pos x="T8" y="T9"/>
                      </a:cxn>
                    </a:cxnLst>
                    <a:rect l="0" t="0" r="r" b="b"/>
                    <a:pathLst>
                      <a:path w="560" h="320">
                        <a:moveTo>
                          <a:pt x="0" y="320"/>
                        </a:moveTo>
                        <a:cubicBezTo>
                          <a:pt x="35" y="270"/>
                          <a:pt x="70" y="220"/>
                          <a:pt x="120" y="180"/>
                        </a:cubicBezTo>
                        <a:cubicBezTo>
                          <a:pt x="170" y="140"/>
                          <a:pt x="243" y="107"/>
                          <a:pt x="300" y="80"/>
                        </a:cubicBezTo>
                        <a:cubicBezTo>
                          <a:pt x="357" y="53"/>
                          <a:pt x="417" y="33"/>
                          <a:pt x="460" y="20"/>
                        </a:cubicBezTo>
                        <a:cubicBezTo>
                          <a:pt x="503" y="7"/>
                          <a:pt x="531" y="3"/>
                          <a:pt x="560" y="0"/>
                        </a:cubicBezTo>
                      </a:path>
                    </a:pathLst>
                  </a:custGeom>
                  <a:noFill/>
                  <a:ln w="28575" cap="flat" cmpd="sng">
                    <a:solidFill>
                      <a:srgbClr val="3333FF"/>
                    </a:solidFill>
                    <a:prstDash val="dash"/>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1826" name="Freeform 34"/>
                  <p:cNvSpPr>
                    <a:spLocks/>
                  </p:cNvSpPr>
                  <p:nvPr/>
                </p:nvSpPr>
                <p:spPr bwMode="auto">
                  <a:xfrm flipH="1">
                    <a:off x="5838" y="2114"/>
                    <a:ext cx="640" cy="300"/>
                  </a:xfrm>
                  <a:custGeom>
                    <a:avLst/>
                    <a:gdLst>
                      <a:gd name="T0" fmla="*/ 0 w 560"/>
                      <a:gd name="T1" fmla="*/ 320 h 320"/>
                      <a:gd name="T2" fmla="*/ 120 w 560"/>
                      <a:gd name="T3" fmla="*/ 180 h 320"/>
                      <a:gd name="T4" fmla="*/ 300 w 560"/>
                      <a:gd name="T5" fmla="*/ 80 h 320"/>
                      <a:gd name="T6" fmla="*/ 460 w 560"/>
                      <a:gd name="T7" fmla="*/ 20 h 320"/>
                      <a:gd name="T8" fmla="*/ 560 w 560"/>
                      <a:gd name="T9" fmla="*/ 0 h 320"/>
                    </a:gdLst>
                    <a:ahLst/>
                    <a:cxnLst>
                      <a:cxn ang="0">
                        <a:pos x="T0" y="T1"/>
                      </a:cxn>
                      <a:cxn ang="0">
                        <a:pos x="T2" y="T3"/>
                      </a:cxn>
                      <a:cxn ang="0">
                        <a:pos x="T4" y="T5"/>
                      </a:cxn>
                      <a:cxn ang="0">
                        <a:pos x="T6" y="T7"/>
                      </a:cxn>
                      <a:cxn ang="0">
                        <a:pos x="T8" y="T9"/>
                      </a:cxn>
                    </a:cxnLst>
                    <a:rect l="0" t="0" r="r" b="b"/>
                    <a:pathLst>
                      <a:path w="560" h="320">
                        <a:moveTo>
                          <a:pt x="0" y="320"/>
                        </a:moveTo>
                        <a:cubicBezTo>
                          <a:pt x="35" y="270"/>
                          <a:pt x="70" y="220"/>
                          <a:pt x="120" y="180"/>
                        </a:cubicBezTo>
                        <a:cubicBezTo>
                          <a:pt x="170" y="140"/>
                          <a:pt x="243" y="107"/>
                          <a:pt x="300" y="80"/>
                        </a:cubicBezTo>
                        <a:cubicBezTo>
                          <a:pt x="357" y="53"/>
                          <a:pt x="417" y="33"/>
                          <a:pt x="460" y="20"/>
                        </a:cubicBezTo>
                        <a:cubicBezTo>
                          <a:pt x="503" y="7"/>
                          <a:pt x="531" y="3"/>
                          <a:pt x="560" y="0"/>
                        </a:cubicBezTo>
                      </a:path>
                    </a:pathLst>
                  </a:custGeom>
                  <a:noFill/>
                  <a:ln w="28575" cap="flat" cmpd="sng">
                    <a:solidFill>
                      <a:srgbClr val="3333FF"/>
                    </a:solidFill>
                    <a:prstDash val="dash"/>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grpSp>
      <p:grpSp>
        <p:nvGrpSpPr>
          <p:cNvPr id="161827" name="Group 35"/>
          <p:cNvGrpSpPr>
            <a:grpSpLocks/>
          </p:cNvGrpSpPr>
          <p:nvPr/>
        </p:nvGrpSpPr>
        <p:grpSpPr bwMode="auto">
          <a:xfrm>
            <a:off x="2133600" y="152401"/>
            <a:ext cx="8001000" cy="1997075"/>
            <a:chOff x="384" y="240"/>
            <a:chExt cx="5040" cy="1258"/>
          </a:xfrm>
        </p:grpSpPr>
        <p:sp>
          <p:nvSpPr>
            <p:cNvPr id="161828" name="Text Box 36"/>
            <p:cNvSpPr txBox="1">
              <a:spLocks noChangeArrowheads="1"/>
            </p:cNvSpPr>
            <p:nvPr/>
          </p:nvSpPr>
          <p:spPr bwMode="auto">
            <a:xfrm>
              <a:off x="384" y="240"/>
              <a:ext cx="5040" cy="1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000000"/>
                  </a:solidFill>
                  <a:latin typeface="Times New Roman" panose="02020603050405020304" pitchFamily="18" charset="0"/>
                </a:rPr>
                <a:t>        </a:t>
              </a:r>
              <a:r>
                <a:rPr kumimoji="1" lang="en-US" altLang="zh-CN" sz="2000">
                  <a:solidFill>
                    <a:srgbClr val="FF0000"/>
                  </a:solidFill>
                  <a:latin typeface="Times New Roman" panose="02020603050405020304" pitchFamily="18" charset="0"/>
                </a:rPr>
                <a:t>Example.</a:t>
              </a:r>
              <a:r>
                <a:rPr kumimoji="1" lang="en-US" altLang="zh-CN" sz="2000">
                  <a:solidFill>
                    <a:srgbClr val="3333FF"/>
                  </a:solidFill>
                  <a:latin typeface="Times New Roman" panose="02020603050405020304" pitchFamily="18" charset="0"/>
                </a:rPr>
                <a:t> A linear four-element array consists of four parallel half-wave dipoles, as shown in figure. The separation between adjacent elements is half-wavelength, and the currents are in phase, but the amplitudes are                  ,                  . Find the directivity factor in the plane         being perpendicular to the elemental antennas.</a:t>
              </a:r>
              <a:r>
                <a:rPr kumimoji="1" lang="en-US" altLang="zh-CN" sz="2000">
                  <a:solidFill>
                    <a:srgbClr val="3333FF"/>
                  </a:solidFill>
                  <a:latin typeface="楷体_GB2312" pitchFamily="49" charset="-122"/>
                  <a:ea typeface="楷体_GB2312" pitchFamily="49" charset="-122"/>
                </a:rPr>
                <a:t> </a:t>
              </a:r>
            </a:p>
          </p:txBody>
        </p:sp>
        <p:graphicFrame>
          <p:nvGraphicFramePr>
            <p:cNvPr id="161829" name="Object 37"/>
            <p:cNvGraphicFramePr>
              <a:graphicFrameLocks noChangeAspect="1"/>
            </p:cNvGraphicFramePr>
            <p:nvPr/>
          </p:nvGraphicFramePr>
          <p:xfrm>
            <a:off x="1543" y="1049"/>
            <a:ext cx="632" cy="198"/>
          </p:xfrm>
          <a:graphic>
            <a:graphicData uri="http://schemas.openxmlformats.org/presentationml/2006/ole">
              <mc:AlternateContent xmlns:mc="http://schemas.openxmlformats.org/markup-compatibility/2006">
                <mc:Choice xmlns:v="urn:schemas-microsoft-com:vml" Requires="v">
                  <p:oleObj spid="_x0000_s394326" r:id="rId3" imgW="634725" imgH="203112" progId="Equation.3">
                    <p:embed/>
                  </p:oleObj>
                </mc:Choice>
                <mc:Fallback>
                  <p:oleObj r:id="rId3" imgW="634725" imgH="20311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 y="1049"/>
                          <a:ext cx="632" cy="1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1830" name="Object 38"/>
            <p:cNvGraphicFramePr>
              <a:graphicFrameLocks noChangeAspect="1"/>
            </p:cNvGraphicFramePr>
            <p:nvPr/>
          </p:nvGraphicFramePr>
          <p:xfrm>
            <a:off x="2352" y="1049"/>
            <a:ext cx="720" cy="198"/>
          </p:xfrm>
          <a:graphic>
            <a:graphicData uri="http://schemas.openxmlformats.org/presentationml/2006/ole">
              <mc:AlternateContent xmlns:mc="http://schemas.openxmlformats.org/markup-compatibility/2006">
                <mc:Choice xmlns:v="urn:schemas-microsoft-com:vml" Requires="v">
                  <p:oleObj spid="_x0000_s394327" r:id="rId5" imgW="723586" imgH="203112" progId="Equation.3">
                    <p:embed/>
                  </p:oleObj>
                </mc:Choice>
                <mc:Fallback>
                  <p:oleObj r:id="rId5" imgW="723586" imgH="20311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2" y="1049"/>
                          <a:ext cx="720" cy="1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1831" name="Object 39"/>
            <p:cNvGraphicFramePr>
              <a:graphicFrameLocks noChangeAspect="1"/>
            </p:cNvGraphicFramePr>
            <p:nvPr/>
          </p:nvGraphicFramePr>
          <p:xfrm>
            <a:off x="850" y="1296"/>
            <a:ext cx="329" cy="160"/>
          </p:xfrm>
          <a:graphic>
            <a:graphicData uri="http://schemas.openxmlformats.org/presentationml/2006/ole">
              <mc:AlternateContent xmlns:mc="http://schemas.openxmlformats.org/markup-compatibility/2006">
                <mc:Choice xmlns:v="urn:schemas-microsoft-com:vml" Requires="v">
                  <p:oleObj spid="_x0000_s394328" r:id="rId7" imgW="330057" imgH="165028" progId="Equation.3">
                    <p:embed/>
                  </p:oleObj>
                </mc:Choice>
                <mc:Fallback>
                  <p:oleObj r:id="rId7" imgW="330057" imgH="165028"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0" y="1296"/>
                          <a:ext cx="329" cy="1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61832" name="Group 40"/>
          <p:cNvGrpSpPr>
            <a:grpSpLocks/>
          </p:cNvGrpSpPr>
          <p:nvPr/>
        </p:nvGrpSpPr>
        <p:grpSpPr bwMode="auto">
          <a:xfrm>
            <a:off x="4406900" y="2284414"/>
            <a:ext cx="1760538" cy="2359025"/>
            <a:chOff x="1899" y="1712"/>
            <a:chExt cx="1109" cy="1486"/>
          </a:xfrm>
        </p:grpSpPr>
        <p:sp>
          <p:nvSpPr>
            <p:cNvPr id="161833" name="Line 41"/>
            <p:cNvSpPr>
              <a:spLocks noChangeShapeType="1"/>
            </p:cNvSpPr>
            <p:nvPr/>
          </p:nvSpPr>
          <p:spPr bwMode="auto">
            <a:xfrm flipV="1">
              <a:off x="2129" y="1797"/>
              <a:ext cx="0" cy="1401"/>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1834" name="Line 42"/>
            <p:cNvSpPr>
              <a:spLocks noChangeShapeType="1"/>
            </p:cNvSpPr>
            <p:nvPr/>
          </p:nvSpPr>
          <p:spPr bwMode="auto">
            <a:xfrm>
              <a:off x="2129" y="2514"/>
              <a:ext cx="690"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1835" name="Oval 43"/>
            <p:cNvSpPr>
              <a:spLocks noChangeArrowheads="1"/>
            </p:cNvSpPr>
            <p:nvPr/>
          </p:nvSpPr>
          <p:spPr bwMode="auto">
            <a:xfrm>
              <a:off x="2071" y="2635"/>
              <a:ext cx="46" cy="45"/>
            </a:xfrm>
            <a:prstGeom prst="ellipse">
              <a:avLst/>
            </a:prstGeom>
            <a:solidFill>
              <a:srgbClr val="FF0000"/>
            </a:solidFill>
            <a:ln w="9525">
              <a:solidFill>
                <a:srgbClr val="FF0000"/>
              </a:solidFill>
              <a:round/>
              <a:headEn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1836" name="Oval 44"/>
            <p:cNvSpPr>
              <a:spLocks noChangeArrowheads="1"/>
            </p:cNvSpPr>
            <p:nvPr/>
          </p:nvSpPr>
          <p:spPr bwMode="auto">
            <a:xfrm>
              <a:off x="2140" y="2338"/>
              <a:ext cx="46" cy="44"/>
            </a:xfrm>
            <a:prstGeom prst="ellipse">
              <a:avLst/>
            </a:prstGeom>
            <a:solidFill>
              <a:srgbClr val="FF0000"/>
            </a:solidFill>
            <a:ln w="9525">
              <a:solidFill>
                <a:srgbClr val="FF0000"/>
              </a:solidFill>
              <a:round/>
              <a:headEn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1837" name="Oval 45"/>
            <p:cNvSpPr>
              <a:spLocks noChangeArrowheads="1"/>
            </p:cNvSpPr>
            <p:nvPr/>
          </p:nvSpPr>
          <p:spPr bwMode="auto">
            <a:xfrm>
              <a:off x="2071" y="2338"/>
              <a:ext cx="46" cy="44"/>
            </a:xfrm>
            <a:prstGeom prst="ellipse">
              <a:avLst/>
            </a:prstGeom>
            <a:solidFill>
              <a:srgbClr val="FF0000"/>
            </a:solidFill>
            <a:ln w="9525">
              <a:solidFill>
                <a:srgbClr val="FF0000"/>
              </a:solidFill>
              <a:round/>
              <a:headEn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1838" name="Oval 46"/>
            <p:cNvSpPr>
              <a:spLocks noChangeArrowheads="1"/>
            </p:cNvSpPr>
            <p:nvPr/>
          </p:nvSpPr>
          <p:spPr bwMode="auto">
            <a:xfrm>
              <a:off x="2106" y="2040"/>
              <a:ext cx="46" cy="44"/>
            </a:xfrm>
            <a:prstGeom prst="ellipse">
              <a:avLst/>
            </a:prstGeom>
            <a:solidFill>
              <a:srgbClr val="FF0000"/>
            </a:solidFill>
            <a:ln w="9525">
              <a:solidFill>
                <a:srgbClr val="FF0000"/>
              </a:solidFill>
              <a:round/>
              <a:headEn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1839" name="Oval 47"/>
            <p:cNvSpPr>
              <a:spLocks noChangeArrowheads="1"/>
            </p:cNvSpPr>
            <p:nvPr/>
          </p:nvSpPr>
          <p:spPr bwMode="auto">
            <a:xfrm>
              <a:off x="2106" y="2933"/>
              <a:ext cx="46" cy="44"/>
            </a:xfrm>
            <a:prstGeom prst="ellipse">
              <a:avLst/>
            </a:prstGeom>
            <a:solidFill>
              <a:srgbClr val="FF0000"/>
            </a:solidFill>
            <a:ln w="9525">
              <a:solidFill>
                <a:srgbClr val="FF0000"/>
              </a:solidFill>
              <a:round/>
              <a:headEn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1840" name="Oval 48"/>
            <p:cNvSpPr>
              <a:spLocks noChangeArrowheads="1"/>
            </p:cNvSpPr>
            <p:nvPr/>
          </p:nvSpPr>
          <p:spPr bwMode="auto">
            <a:xfrm>
              <a:off x="2140" y="2635"/>
              <a:ext cx="46" cy="45"/>
            </a:xfrm>
            <a:prstGeom prst="ellipse">
              <a:avLst/>
            </a:prstGeom>
            <a:solidFill>
              <a:srgbClr val="FF0000"/>
            </a:solidFill>
            <a:ln w="9525">
              <a:solidFill>
                <a:srgbClr val="FF0000"/>
              </a:solidFill>
              <a:round/>
              <a:headEn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1841" name="Line 49"/>
            <p:cNvSpPr>
              <a:spLocks noChangeShapeType="1"/>
            </p:cNvSpPr>
            <p:nvPr/>
          </p:nvSpPr>
          <p:spPr bwMode="auto">
            <a:xfrm flipV="1">
              <a:off x="2129" y="2051"/>
              <a:ext cx="483" cy="463"/>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1842" name="Text Box 50"/>
            <p:cNvSpPr txBox="1">
              <a:spLocks noChangeArrowheads="1"/>
            </p:cNvSpPr>
            <p:nvPr/>
          </p:nvSpPr>
          <p:spPr bwMode="auto">
            <a:xfrm>
              <a:off x="2770" y="2409"/>
              <a:ext cx="238" cy="2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y</a:t>
              </a:r>
            </a:p>
          </p:txBody>
        </p:sp>
        <p:sp>
          <p:nvSpPr>
            <p:cNvPr id="161843" name="Text Box 51"/>
            <p:cNvSpPr txBox="1">
              <a:spLocks noChangeArrowheads="1"/>
            </p:cNvSpPr>
            <p:nvPr/>
          </p:nvSpPr>
          <p:spPr bwMode="auto">
            <a:xfrm>
              <a:off x="1952" y="1712"/>
              <a:ext cx="192" cy="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z</a:t>
              </a:r>
            </a:p>
          </p:txBody>
        </p:sp>
        <p:sp>
          <p:nvSpPr>
            <p:cNvPr id="161844" name="Text Box 52"/>
            <p:cNvSpPr txBox="1">
              <a:spLocks noChangeArrowheads="1"/>
            </p:cNvSpPr>
            <p:nvPr/>
          </p:nvSpPr>
          <p:spPr bwMode="auto">
            <a:xfrm>
              <a:off x="1945" y="1957"/>
              <a:ext cx="333"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a:latin typeface="Times New Roman" panose="02020603050405020304" pitchFamily="18" charset="0"/>
                </a:rPr>
                <a:t>1</a:t>
              </a:r>
            </a:p>
          </p:txBody>
        </p:sp>
        <p:sp>
          <p:nvSpPr>
            <p:cNvPr id="161845" name="Text Box 53"/>
            <p:cNvSpPr txBox="1">
              <a:spLocks noChangeArrowheads="1"/>
            </p:cNvSpPr>
            <p:nvPr/>
          </p:nvSpPr>
          <p:spPr bwMode="auto">
            <a:xfrm>
              <a:off x="1899" y="2254"/>
              <a:ext cx="333"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a:latin typeface="Times New Roman" panose="02020603050405020304" pitchFamily="18" charset="0"/>
                </a:rPr>
                <a:t>2</a:t>
              </a:r>
            </a:p>
          </p:txBody>
        </p:sp>
        <p:sp>
          <p:nvSpPr>
            <p:cNvPr id="161846" name="Text Box 54"/>
            <p:cNvSpPr txBox="1">
              <a:spLocks noChangeArrowheads="1"/>
            </p:cNvSpPr>
            <p:nvPr/>
          </p:nvSpPr>
          <p:spPr bwMode="auto">
            <a:xfrm>
              <a:off x="1899" y="2541"/>
              <a:ext cx="333"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a:latin typeface="Times New Roman" panose="02020603050405020304" pitchFamily="18" charset="0"/>
                </a:rPr>
                <a:t>3</a:t>
              </a:r>
            </a:p>
          </p:txBody>
        </p:sp>
        <p:sp>
          <p:nvSpPr>
            <p:cNvPr id="161847" name="Text Box 55"/>
            <p:cNvSpPr txBox="1">
              <a:spLocks noChangeArrowheads="1"/>
            </p:cNvSpPr>
            <p:nvPr/>
          </p:nvSpPr>
          <p:spPr bwMode="auto">
            <a:xfrm>
              <a:off x="1945" y="2850"/>
              <a:ext cx="333"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a:latin typeface="Times New Roman" panose="02020603050405020304" pitchFamily="18" charset="0"/>
                </a:rPr>
                <a:t>4</a:t>
              </a:r>
            </a:p>
          </p:txBody>
        </p:sp>
        <p:sp>
          <p:nvSpPr>
            <p:cNvPr id="161848" name="Freeform 56"/>
            <p:cNvSpPr>
              <a:spLocks/>
            </p:cNvSpPr>
            <p:nvPr/>
          </p:nvSpPr>
          <p:spPr bwMode="auto">
            <a:xfrm>
              <a:off x="2129" y="2217"/>
              <a:ext cx="195" cy="100"/>
            </a:xfrm>
            <a:custGeom>
              <a:avLst/>
              <a:gdLst>
                <a:gd name="T0" fmla="*/ 0 w 280"/>
                <a:gd name="T1" fmla="*/ 0 h 120"/>
                <a:gd name="T2" fmla="*/ 160 w 280"/>
                <a:gd name="T3" fmla="*/ 40 h 120"/>
                <a:gd name="T4" fmla="*/ 280 w 280"/>
                <a:gd name="T5" fmla="*/ 120 h 120"/>
              </a:gdLst>
              <a:ahLst/>
              <a:cxnLst>
                <a:cxn ang="0">
                  <a:pos x="T0" y="T1"/>
                </a:cxn>
                <a:cxn ang="0">
                  <a:pos x="T2" y="T3"/>
                </a:cxn>
                <a:cxn ang="0">
                  <a:pos x="T4" y="T5"/>
                </a:cxn>
              </a:cxnLst>
              <a:rect l="0" t="0" r="r" b="b"/>
              <a:pathLst>
                <a:path w="280" h="120">
                  <a:moveTo>
                    <a:pt x="0" y="0"/>
                  </a:moveTo>
                  <a:cubicBezTo>
                    <a:pt x="56" y="10"/>
                    <a:pt x="113" y="20"/>
                    <a:pt x="160" y="40"/>
                  </a:cubicBezTo>
                  <a:cubicBezTo>
                    <a:pt x="207" y="60"/>
                    <a:pt x="250" y="97"/>
                    <a:pt x="280" y="120"/>
                  </a:cubicBezTo>
                </a:path>
              </a:pathLst>
            </a:custGeom>
            <a:noFill/>
            <a:ln w="9525" cap="flat" cmpd="sng">
              <a:solidFill>
                <a:srgbClr val="000000"/>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1849" name="Text Box 57"/>
            <p:cNvSpPr txBox="1">
              <a:spLocks noChangeArrowheads="1"/>
            </p:cNvSpPr>
            <p:nvPr/>
          </p:nvSpPr>
          <p:spPr bwMode="auto">
            <a:xfrm>
              <a:off x="2160" y="2084"/>
              <a:ext cx="237"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i="1">
                  <a:latin typeface="Times New Roman" panose="02020603050405020304" pitchFamily="18" charset="0"/>
                  <a:sym typeface="Symbol" panose="05050102010706020507" pitchFamily="18" charset="2"/>
                </a:rPr>
                <a:t></a:t>
              </a:r>
              <a:endParaRPr lang="zh-CN" altLang="en-US" sz="1600" i="1">
                <a:latin typeface="Times New Roman" panose="02020603050405020304" pitchFamily="18" charset="0"/>
              </a:endParaRPr>
            </a:p>
          </p:txBody>
        </p:sp>
      </p:grpSp>
      <p:sp>
        <p:nvSpPr>
          <p:cNvPr id="161850" name="Text Box 58"/>
          <p:cNvSpPr txBox="1">
            <a:spLocks noChangeArrowheads="1"/>
          </p:cNvSpPr>
          <p:nvPr/>
        </p:nvSpPr>
        <p:spPr bwMode="auto">
          <a:xfrm>
            <a:off x="6096000" y="2133601"/>
            <a:ext cx="38862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FF0000"/>
                </a:solidFill>
                <a:latin typeface="Times New Roman" panose="02020603050405020304" pitchFamily="18" charset="0"/>
                <a:ea typeface="楷体_GB2312" pitchFamily="49" charset="-122"/>
              </a:rPr>
              <a:t>      </a:t>
            </a:r>
            <a:r>
              <a:rPr kumimoji="1" lang="en-US" altLang="zh-CN" sz="2000">
                <a:solidFill>
                  <a:srgbClr val="FF0000"/>
                </a:solidFill>
                <a:latin typeface="Times New Roman" panose="02020603050405020304" pitchFamily="18" charset="0"/>
                <a:ea typeface="楷体_GB2312" pitchFamily="49" charset="-122"/>
              </a:rPr>
              <a:t>Solution: </a:t>
            </a:r>
            <a:r>
              <a:rPr kumimoji="1" lang="en-US" altLang="zh-CN" sz="2000">
                <a:solidFill>
                  <a:srgbClr val="3333FF"/>
                </a:solidFill>
                <a:latin typeface="Times New Roman" panose="02020603050405020304" pitchFamily="18" charset="0"/>
                <a:ea typeface="楷体_GB2312" pitchFamily="49" charset="-122"/>
              </a:rPr>
              <a:t>This is a </a:t>
            </a:r>
            <a:r>
              <a:rPr kumimoji="1" lang="en-US" altLang="zh-CN" sz="2000">
                <a:solidFill>
                  <a:srgbClr val="FF0000"/>
                </a:solidFill>
                <a:latin typeface="Times New Roman" panose="02020603050405020304" pitchFamily="18" charset="0"/>
                <a:ea typeface="楷体_GB2312" pitchFamily="49" charset="-122"/>
              </a:rPr>
              <a:t>non-</a:t>
            </a:r>
            <a:r>
              <a:rPr kumimoji="1" lang="en-US" altLang="zh-CN" sz="2000">
                <a:solidFill>
                  <a:srgbClr val="FF0000"/>
                </a:solidFill>
                <a:latin typeface="Times New Roman" panose="02020603050405020304" pitchFamily="18" charset="0"/>
              </a:rPr>
              <a:t>uniform</a:t>
            </a:r>
            <a:r>
              <a:rPr kumimoji="1" lang="en-US" altLang="zh-CN" sz="2000">
                <a:solidFill>
                  <a:srgbClr val="3333FF"/>
                </a:solidFill>
                <a:latin typeface="Times New Roman" panose="02020603050405020304" pitchFamily="18" charset="0"/>
              </a:rPr>
              <a:t> linear antenna array.</a:t>
            </a:r>
            <a:endParaRPr kumimoji="1" lang="en-US" altLang="zh-CN" sz="2000">
              <a:solidFill>
                <a:srgbClr val="3333FF"/>
              </a:solidFill>
              <a:latin typeface="楷体_GB2312" pitchFamily="49" charset="-122"/>
            </a:endParaRPr>
          </a:p>
        </p:txBody>
      </p:sp>
      <p:sp>
        <p:nvSpPr>
          <p:cNvPr id="161851" name="Text Box 59"/>
          <p:cNvSpPr txBox="1">
            <a:spLocks noChangeArrowheads="1"/>
          </p:cNvSpPr>
          <p:nvPr/>
        </p:nvSpPr>
        <p:spPr bwMode="auto">
          <a:xfrm>
            <a:off x="2286000" y="4953001"/>
            <a:ext cx="74676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This four-element array can be divided into </a:t>
            </a:r>
            <a:r>
              <a:rPr kumimoji="1" lang="en-US" altLang="zh-CN" sz="2000">
                <a:solidFill>
                  <a:srgbClr val="FF0000"/>
                </a:solidFill>
                <a:latin typeface="Times New Roman" panose="02020603050405020304" pitchFamily="18" charset="0"/>
              </a:rPr>
              <a:t>two </a:t>
            </a:r>
            <a:r>
              <a:rPr kumimoji="1" lang="en-US" altLang="zh-CN" sz="2000">
                <a:solidFill>
                  <a:srgbClr val="3333FF"/>
                </a:solidFill>
                <a:latin typeface="Times New Roman" panose="02020603050405020304" pitchFamily="18" charset="0"/>
              </a:rPr>
              <a:t>uniform linear three-element arrays.</a:t>
            </a:r>
            <a:endParaRPr kumimoji="1" lang="en-US" altLang="zh-CN" sz="2000">
              <a:solidFill>
                <a:srgbClr val="3333FF"/>
              </a:solidFill>
              <a:latin typeface="Times New Roman" panose="02020603050405020304" pitchFamily="18" charset="0"/>
              <a:ea typeface="楷体_GB2312" pitchFamily="49" charset="-122"/>
            </a:endParaRPr>
          </a:p>
        </p:txBody>
      </p:sp>
      <p:sp>
        <p:nvSpPr>
          <p:cNvPr id="161852" name="Text Box 60"/>
          <p:cNvSpPr txBox="1">
            <a:spLocks noChangeArrowheads="1"/>
          </p:cNvSpPr>
          <p:nvPr/>
        </p:nvSpPr>
        <p:spPr bwMode="auto">
          <a:xfrm>
            <a:off x="6096000" y="2971801"/>
            <a:ext cx="3962400" cy="1997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3333FF"/>
                </a:solidFill>
                <a:latin typeface="Times New Roman" panose="02020603050405020304" pitchFamily="18" charset="0"/>
                <a:ea typeface="楷体_GB2312" pitchFamily="49" charset="-122"/>
              </a:rPr>
              <a:t>        </a:t>
            </a:r>
            <a:r>
              <a:rPr kumimoji="1" lang="en-US" altLang="zh-CN" sz="2000">
                <a:solidFill>
                  <a:srgbClr val="3333FF"/>
                </a:solidFill>
                <a:latin typeface="Times New Roman" panose="02020603050405020304" pitchFamily="18" charset="0"/>
              </a:rPr>
              <a:t>However, elemental antennas </a:t>
            </a:r>
            <a:r>
              <a:rPr kumimoji="1" lang="en-US" altLang="zh-CN" sz="2000">
                <a:solidFill>
                  <a:srgbClr val="FF0000"/>
                </a:solidFill>
                <a:latin typeface="Times New Roman" panose="02020603050405020304" pitchFamily="18" charset="0"/>
                <a:ea typeface="仿宋_GB2312" pitchFamily="49" charset="-122"/>
              </a:rPr>
              <a:t>②</a:t>
            </a:r>
            <a:r>
              <a:rPr kumimoji="1" lang="en-US" altLang="zh-CN" sz="2000">
                <a:solidFill>
                  <a:srgbClr val="3333FF"/>
                </a:solidFill>
                <a:latin typeface="Times New Roman" panose="02020603050405020304" pitchFamily="18" charset="0"/>
                <a:ea typeface="仿宋_GB2312" pitchFamily="49" charset="-122"/>
              </a:rPr>
              <a:t>and </a:t>
            </a:r>
            <a:r>
              <a:rPr kumimoji="1" lang="en-US" altLang="zh-CN" sz="2000">
                <a:solidFill>
                  <a:srgbClr val="FF0000"/>
                </a:solidFill>
                <a:latin typeface="Times New Roman" panose="02020603050405020304" pitchFamily="18" charset="0"/>
                <a:ea typeface="仿宋_GB2312" pitchFamily="49" charset="-122"/>
              </a:rPr>
              <a:t>③</a:t>
            </a:r>
            <a:r>
              <a:rPr kumimoji="1" lang="en-US" altLang="zh-CN" sz="2000">
                <a:solidFill>
                  <a:srgbClr val="3333FF"/>
                </a:solidFill>
                <a:latin typeface="Times New Roman" panose="02020603050405020304" pitchFamily="18" charset="0"/>
              </a:rPr>
              <a:t> can be considered as </a:t>
            </a:r>
            <a:r>
              <a:rPr kumimoji="1" lang="en-US" altLang="zh-CN" sz="2000">
                <a:solidFill>
                  <a:srgbClr val="FF0000"/>
                </a:solidFill>
                <a:latin typeface="Times New Roman" panose="02020603050405020304" pitchFamily="18" charset="0"/>
              </a:rPr>
              <a:t>two half-wave dipoles</a:t>
            </a:r>
            <a:r>
              <a:rPr kumimoji="1" lang="en-US" altLang="zh-CN" sz="2000">
                <a:solidFill>
                  <a:srgbClr val="3333FF"/>
                </a:solidFill>
                <a:latin typeface="Times New Roman" panose="02020603050405020304" pitchFamily="18" charset="0"/>
              </a:rPr>
              <a:t> with the same amplitude and phase for the electric currents.</a:t>
            </a:r>
            <a:r>
              <a:rPr kumimoji="1" lang="en-US" altLang="zh-CN" sz="2000">
                <a:solidFill>
                  <a:srgbClr val="3333FF"/>
                </a:solidFill>
                <a:latin typeface="Times New Roman" panose="02020603050405020304" pitchFamily="18" charset="0"/>
                <a:ea typeface="楷体_GB2312" pitchFamily="49" charset="-122"/>
              </a:rPr>
              <a:t>        </a:t>
            </a:r>
          </a:p>
        </p:txBody>
      </p:sp>
      <p:sp>
        <p:nvSpPr>
          <p:cNvPr id="161853" name="Text Box 61"/>
          <p:cNvSpPr txBox="1">
            <a:spLocks noChangeArrowheads="1"/>
          </p:cNvSpPr>
          <p:nvPr/>
        </p:nvSpPr>
        <p:spPr bwMode="auto">
          <a:xfrm>
            <a:off x="2295525" y="5715001"/>
            <a:ext cx="75438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The two three-element arrays consist of a uniform linear </a:t>
            </a:r>
            <a:r>
              <a:rPr kumimoji="1" lang="en-US" altLang="zh-CN" sz="2000">
                <a:solidFill>
                  <a:srgbClr val="FF0000"/>
                </a:solidFill>
                <a:latin typeface="Times New Roman" panose="02020603050405020304" pitchFamily="18" charset="0"/>
              </a:rPr>
              <a:t>two</a:t>
            </a:r>
            <a:r>
              <a:rPr kumimoji="1" lang="en-US" altLang="zh-CN" sz="2000">
                <a:solidFill>
                  <a:srgbClr val="3333FF"/>
                </a:solidFill>
                <a:latin typeface="Times New Roman" panose="02020603050405020304" pitchFamily="18" charset="0"/>
              </a:rPr>
              <a:t>-element array.</a:t>
            </a:r>
            <a:r>
              <a:rPr kumimoji="1" lang="en-US" altLang="zh-CN" sz="2000">
                <a:solidFill>
                  <a:srgbClr val="3333FF"/>
                </a:solidFill>
                <a:latin typeface="Times New Roman" panose="02020603050405020304" pitchFamily="18" charset="0"/>
                <a:ea typeface="楷体_GB2312" pitchFamily="49" charset="-122"/>
              </a:rPr>
              <a:t>        </a:t>
            </a:r>
          </a:p>
        </p:txBody>
      </p:sp>
      <p:sp>
        <p:nvSpPr>
          <p:cNvPr id="161854" name="AutoShape 62">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61855" name="AutoShape 63">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4" name="文本框 63"/>
          <p:cNvSpPr txBox="1"/>
          <p:nvPr/>
        </p:nvSpPr>
        <p:spPr>
          <a:xfrm>
            <a:off x="83130" y="733426"/>
            <a:ext cx="1655764" cy="461665"/>
          </a:xfrm>
          <a:prstGeom prst="rect">
            <a:avLst/>
          </a:prstGeom>
          <a:noFill/>
        </p:spPr>
        <p:txBody>
          <a:bodyPr wrap="square" rtlCol="0">
            <a:spAutoFit/>
          </a:bodyPr>
          <a:lstStyle/>
          <a:p>
            <a:r>
              <a:rPr lang="en-US" altLang="zh-CN" sz="2400" b="1" i="1" dirty="0" smtClean="0">
                <a:solidFill>
                  <a:schemeClr val="bg1"/>
                </a:solidFill>
              </a:rPr>
              <a:t>Example</a:t>
            </a:r>
            <a:endParaRPr lang="zh-CN" altLang="en-US" sz="2400" b="1" i="1" dirty="0">
              <a:solidFill>
                <a:schemeClr val="bg1"/>
              </a:solidFill>
            </a:endParaRPr>
          </a:p>
        </p:txBody>
      </p:sp>
    </p:spTree>
    <p:extLst>
      <p:ext uri="{BB962C8B-B14F-4D97-AF65-F5344CB8AC3E}">
        <p14:creationId xmlns:p14="http://schemas.microsoft.com/office/powerpoint/2010/main" val="27383168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161827"/>
                                        </p:tgtEl>
                                        <p:attrNameLst>
                                          <p:attrName>style.visibility</p:attrName>
                                        </p:attrNameLst>
                                      </p:cBhvr>
                                      <p:to>
                                        <p:strVal val="visible"/>
                                      </p:to>
                                    </p:set>
                                    <p:anim calcmode="lin" valueType="num">
                                      <p:cBhvr additive="base">
                                        <p:cTn id="7" dur="500" fill="hold"/>
                                        <p:tgtEl>
                                          <p:spTgt spid="161827"/>
                                        </p:tgtEl>
                                        <p:attrNameLst>
                                          <p:attrName>ppt_x</p:attrName>
                                        </p:attrNameLst>
                                      </p:cBhvr>
                                      <p:tavLst>
                                        <p:tav tm="0">
                                          <p:val>
                                            <p:strVal val="#ppt_x"/>
                                          </p:val>
                                        </p:tav>
                                        <p:tav tm="100000">
                                          <p:val>
                                            <p:strVal val="#ppt_x"/>
                                          </p:val>
                                        </p:tav>
                                      </p:tavLst>
                                    </p:anim>
                                    <p:anim calcmode="lin" valueType="num">
                                      <p:cBhvr additive="base">
                                        <p:cTn id="8" dur="500" fill="hold"/>
                                        <p:tgtEl>
                                          <p:spTgt spid="161827"/>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1850"/>
                                        </p:tgtEl>
                                        <p:attrNameLst>
                                          <p:attrName>style.visibility</p:attrName>
                                        </p:attrNameLst>
                                      </p:cBhvr>
                                      <p:to>
                                        <p:strVal val="visible"/>
                                      </p:to>
                                    </p:set>
                                    <p:anim calcmode="lin" valueType="num">
                                      <p:cBhvr additive="base">
                                        <p:cTn id="13" dur="500" fill="hold"/>
                                        <p:tgtEl>
                                          <p:spTgt spid="161850"/>
                                        </p:tgtEl>
                                        <p:attrNameLst>
                                          <p:attrName>ppt_x</p:attrName>
                                        </p:attrNameLst>
                                      </p:cBhvr>
                                      <p:tavLst>
                                        <p:tav tm="0">
                                          <p:val>
                                            <p:strVal val="#ppt_x"/>
                                          </p:val>
                                        </p:tav>
                                        <p:tav tm="100000">
                                          <p:val>
                                            <p:strVal val="#ppt_x"/>
                                          </p:val>
                                        </p:tav>
                                      </p:tavLst>
                                    </p:anim>
                                    <p:anim calcmode="lin" valueType="num">
                                      <p:cBhvr additive="base">
                                        <p:cTn id="14" dur="500" fill="hold"/>
                                        <p:tgtEl>
                                          <p:spTgt spid="161850"/>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6179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61852"/>
                                        </p:tgtEl>
                                        <p:attrNameLst>
                                          <p:attrName>style.visibility</p:attrName>
                                        </p:attrNameLst>
                                      </p:cBhvr>
                                      <p:to>
                                        <p:strVal val="visible"/>
                                      </p:to>
                                    </p:set>
                                    <p:anim calcmode="lin" valueType="num">
                                      <p:cBhvr additive="base">
                                        <p:cTn id="23" dur="500" fill="hold"/>
                                        <p:tgtEl>
                                          <p:spTgt spid="161852"/>
                                        </p:tgtEl>
                                        <p:attrNameLst>
                                          <p:attrName>ppt_x</p:attrName>
                                        </p:attrNameLst>
                                      </p:cBhvr>
                                      <p:tavLst>
                                        <p:tav tm="0">
                                          <p:val>
                                            <p:strVal val="#ppt_x"/>
                                          </p:val>
                                        </p:tav>
                                        <p:tav tm="100000">
                                          <p:val>
                                            <p:strVal val="#ppt_x"/>
                                          </p:val>
                                        </p:tav>
                                      </p:tavLst>
                                    </p:anim>
                                    <p:anim calcmode="lin" valueType="num">
                                      <p:cBhvr additive="base">
                                        <p:cTn id="24" dur="500" fill="hold"/>
                                        <p:tgtEl>
                                          <p:spTgt spid="161852"/>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499"/>
                                          </p:stCondLst>
                                        </p:cTn>
                                        <p:tgtEl>
                                          <p:spTgt spid="161832"/>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61851"/>
                                        </p:tgtEl>
                                        <p:attrNameLst>
                                          <p:attrName>style.visibility</p:attrName>
                                        </p:attrNameLst>
                                      </p:cBhvr>
                                      <p:to>
                                        <p:strVal val="visible"/>
                                      </p:to>
                                    </p:set>
                                    <p:anim calcmode="lin" valueType="num">
                                      <p:cBhvr additive="base">
                                        <p:cTn id="33" dur="500" fill="hold"/>
                                        <p:tgtEl>
                                          <p:spTgt spid="161851"/>
                                        </p:tgtEl>
                                        <p:attrNameLst>
                                          <p:attrName>ppt_x</p:attrName>
                                        </p:attrNameLst>
                                      </p:cBhvr>
                                      <p:tavLst>
                                        <p:tav tm="0">
                                          <p:val>
                                            <p:strVal val="#ppt_x"/>
                                          </p:val>
                                        </p:tav>
                                        <p:tav tm="100000">
                                          <p:val>
                                            <p:strVal val="#ppt_x"/>
                                          </p:val>
                                        </p:tav>
                                      </p:tavLst>
                                    </p:anim>
                                    <p:anim calcmode="lin" valueType="num">
                                      <p:cBhvr additive="base">
                                        <p:cTn id="34" dur="500" fill="hold"/>
                                        <p:tgtEl>
                                          <p:spTgt spid="161851"/>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61853"/>
                                        </p:tgtEl>
                                        <p:attrNameLst>
                                          <p:attrName>style.visibility</p:attrName>
                                        </p:attrNameLst>
                                      </p:cBhvr>
                                      <p:to>
                                        <p:strVal val="visible"/>
                                      </p:to>
                                    </p:set>
                                    <p:anim calcmode="lin" valueType="num">
                                      <p:cBhvr additive="base">
                                        <p:cTn id="39" dur="500" fill="hold"/>
                                        <p:tgtEl>
                                          <p:spTgt spid="161853"/>
                                        </p:tgtEl>
                                        <p:attrNameLst>
                                          <p:attrName>ppt_x</p:attrName>
                                        </p:attrNameLst>
                                      </p:cBhvr>
                                      <p:tavLst>
                                        <p:tav tm="0">
                                          <p:val>
                                            <p:strVal val="#ppt_x"/>
                                          </p:val>
                                        </p:tav>
                                        <p:tav tm="100000">
                                          <p:val>
                                            <p:strVal val="#ppt_x"/>
                                          </p:val>
                                        </p:tav>
                                      </p:tavLst>
                                    </p:anim>
                                    <p:anim calcmode="lin" valueType="num">
                                      <p:cBhvr additive="base">
                                        <p:cTn id="40" dur="500" fill="hold"/>
                                        <p:tgtEl>
                                          <p:spTgt spid="1618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850" grpId="0" autoUpdateAnimBg="0"/>
      <p:bldP spid="161851" grpId="0" autoUpdateAnimBg="0"/>
      <p:bldP spid="161852" grpId="0" autoUpdateAnimBg="0"/>
      <p:bldP spid="161853"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ext Box 2"/>
          <p:cNvSpPr txBox="1">
            <a:spLocks noChangeArrowheads="1"/>
          </p:cNvSpPr>
          <p:nvPr/>
        </p:nvSpPr>
        <p:spPr bwMode="auto">
          <a:xfrm>
            <a:off x="2438400" y="533401"/>
            <a:ext cx="7315200" cy="1920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zh-CN" altLang="en-US" sz="2000">
                <a:solidFill>
                  <a:srgbClr val="3333FF"/>
                </a:solidFill>
                <a:latin typeface="Times New Roman" panose="02020603050405020304" pitchFamily="18" charset="0"/>
                <a:ea typeface="楷体_GB2312" pitchFamily="49" charset="-122"/>
              </a:rPr>
              <a:t>        </a:t>
            </a:r>
            <a:r>
              <a:rPr kumimoji="1" lang="en-US" altLang="zh-CN" sz="2000">
                <a:solidFill>
                  <a:srgbClr val="3333FF"/>
                </a:solidFill>
                <a:latin typeface="Times New Roman" panose="02020603050405020304" pitchFamily="18" charset="0"/>
              </a:rPr>
              <a:t>According to the principle of the </a:t>
            </a:r>
            <a:r>
              <a:rPr kumimoji="1" lang="en-US" altLang="zh-CN" sz="2000">
                <a:solidFill>
                  <a:srgbClr val="FF0000"/>
                </a:solidFill>
                <a:latin typeface="Times New Roman" panose="02020603050405020304" pitchFamily="18" charset="0"/>
              </a:rPr>
              <a:t>pattern multiplication</a:t>
            </a:r>
            <a:r>
              <a:rPr kumimoji="1" lang="en-US" altLang="zh-CN" sz="2000">
                <a:solidFill>
                  <a:srgbClr val="3333FF"/>
                </a:solidFill>
                <a:latin typeface="Times New Roman" panose="02020603050405020304" pitchFamily="18" charset="0"/>
              </a:rPr>
              <a:t>, the directivity factor of the four-element array should be equal to the </a:t>
            </a:r>
            <a:r>
              <a:rPr kumimoji="1" lang="en-US" altLang="zh-CN" sz="2000">
                <a:solidFill>
                  <a:srgbClr val="FF0000"/>
                </a:solidFill>
                <a:latin typeface="Times New Roman" panose="02020603050405020304" pitchFamily="18" charset="0"/>
              </a:rPr>
              <a:t>product</a:t>
            </a:r>
            <a:r>
              <a:rPr kumimoji="1" lang="en-US" altLang="zh-CN" sz="2000">
                <a:solidFill>
                  <a:srgbClr val="3333FF"/>
                </a:solidFill>
                <a:latin typeface="Times New Roman" panose="02020603050405020304" pitchFamily="18" charset="0"/>
              </a:rPr>
              <a:t> of the directivity factor of the </a:t>
            </a:r>
            <a:r>
              <a:rPr kumimoji="1" lang="en-US" altLang="zh-CN" sz="2000">
                <a:solidFill>
                  <a:srgbClr val="FF0000"/>
                </a:solidFill>
                <a:latin typeface="Times New Roman" panose="02020603050405020304" pitchFamily="18" charset="0"/>
              </a:rPr>
              <a:t>three-element</a:t>
            </a:r>
            <a:r>
              <a:rPr kumimoji="1" lang="en-US" altLang="zh-CN" sz="2000">
                <a:solidFill>
                  <a:srgbClr val="3333FF"/>
                </a:solidFill>
                <a:latin typeface="Times New Roman" panose="02020603050405020304" pitchFamily="18" charset="0"/>
              </a:rPr>
              <a:t> array by that of the </a:t>
            </a:r>
            <a:r>
              <a:rPr kumimoji="1" lang="en-US" altLang="zh-CN" sz="2000">
                <a:solidFill>
                  <a:srgbClr val="FF0000"/>
                </a:solidFill>
                <a:latin typeface="Times New Roman" panose="02020603050405020304" pitchFamily="18" charset="0"/>
              </a:rPr>
              <a:t>two-element</a:t>
            </a:r>
            <a:r>
              <a:rPr kumimoji="1" lang="en-US" altLang="zh-CN" sz="2000">
                <a:solidFill>
                  <a:srgbClr val="3333FF"/>
                </a:solidFill>
                <a:latin typeface="Times New Roman" panose="02020603050405020304" pitchFamily="18" charset="0"/>
              </a:rPr>
              <a:t> array, so that</a:t>
            </a:r>
            <a:endParaRPr kumimoji="1" lang="en-US" altLang="zh-CN" sz="2000">
              <a:solidFill>
                <a:srgbClr val="3333FF"/>
              </a:solidFill>
              <a:latin typeface="Times New Roman" panose="02020603050405020304" pitchFamily="18" charset="0"/>
              <a:ea typeface="楷体_GB2312" pitchFamily="49" charset="-122"/>
            </a:endParaRPr>
          </a:p>
        </p:txBody>
      </p:sp>
      <p:graphicFrame>
        <p:nvGraphicFramePr>
          <p:cNvPr id="162819" name="Object 3"/>
          <p:cNvGraphicFramePr>
            <a:graphicFrameLocks noChangeAspect="1"/>
          </p:cNvGraphicFramePr>
          <p:nvPr/>
        </p:nvGraphicFramePr>
        <p:xfrm>
          <a:off x="4800600" y="2743200"/>
          <a:ext cx="2743200" cy="400050"/>
        </p:xfrm>
        <a:graphic>
          <a:graphicData uri="http://schemas.openxmlformats.org/presentationml/2006/ole">
            <mc:AlternateContent xmlns:mc="http://schemas.openxmlformats.org/markup-compatibility/2006">
              <mc:Choice xmlns:v="urn:schemas-microsoft-com:vml" Requires="v">
                <p:oleObj spid="_x0000_s395350" name="Equation" r:id="rId3" imgW="1574640" imgH="228600" progId="Equation.3">
                  <p:embed/>
                </p:oleObj>
              </mc:Choice>
              <mc:Fallback>
                <p:oleObj name="Equation" r:id="rId3" imgW="157464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2743200"/>
                        <a:ext cx="2743200" cy="400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62820" name="Group 4"/>
          <p:cNvGrpSpPr>
            <a:grpSpLocks/>
          </p:cNvGrpSpPr>
          <p:nvPr/>
        </p:nvGrpSpPr>
        <p:grpSpPr bwMode="auto">
          <a:xfrm>
            <a:off x="2476500" y="3429000"/>
            <a:ext cx="4921250" cy="2268538"/>
            <a:chOff x="600" y="2160"/>
            <a:chExt cx="3100" cy="1429"/>
          </a:xfrm>
        </p:grpSpPr>
        <p:sp>
          <p:nvSpPr>
            <p:cNvPr id="162821" name="Text Box 5"/>
            <p:cNvSpPr txBox="1">
              <a:spLocks noChangeArrowheads="1"/>
            </p:cNvSpPr>
            <p:nvPr/>
          </p:nvSpPr>
          <p:spPr bwMode="auto">
            <a:xfrm>
              <a:off x="600" y="2174"/>
              <a:ext cx="936"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solidFill>
                    <a:srgbClr val="3333FF"/>
                  </a:solidFill>
                  <a:latin typeface="Times New Roman" panose="02020603050405020304" pitchFamily="18" charset="0"/>
                  <a:ea typeface="楷体_GB2312" pitchFamily="49" charset="-122"/>
                </a:rPr>
                <a:t>where</a:t>
              </a:r>
              <a:endParaRPr kumimoji="1" lang="en-US" altLang="zh-CN" sz="2000">
                <a:solidFill>
                  <a:srgbClr val="3333FF"/>
                </a:solidFill>
                <a:latin typeface="楷体_GB2312" pitchFamily="49" charset="-122"/>
                <a:ea typeface="楷体_GB2312" pitchFamily="49" charset="-122"/>
              </a:endParaRPr>
            </a:p>
          </p:txBody>
        </p:sp>
        <p:graphicFrame>
          <p:nvGraphicFramePr>
            <p:cNvPr id="162822" name="Object 6"/>
            <p:cNvGraphicFramePr>
              <a:graphicFrameLocks noChangeAspect="1"/>
            </p:cNvGraphicFramePr>
            <p:nvPr/>
          </p:nvGraphicFramePr>
          <p:xfrm>
            <a:off x="2064" y="2688"/>
            <a:ext cx="1636" cy="901"/>
          </p:xfrm>
          <a:graphic>
            <a:graphicData uri="http://schemas.openxmlformats.org/presentationml/2006/ole">
              <mc:AlternateContent xmlns:mc="http://schemas.openxmlformats.org/markup-compatibility/2006">
                <mc:Choice xmlns:v="urn:schemas-microsoft-com:vml" Requires="v">
                  <p:oleObj spid="_x0000_s395351" name="Equation" r:id="rId5" imgW="1523880" imgH="838080" progId="Equation.3">
                    <p:embed/>
                  </p:oleObj>
                </mc:Choice>
                <mc:Fallback>
                  <p:oleObj name="Equation" r:id="rId5" imgW="1523880" imgH="8380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4" y="2688"/>
                          <a:ext cx="1636" cy="9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2823" name="Object 7"/>
            <p:cNvGraphicFramePr>
              <a:graphicFrameLocks noChangeAspect="1"/>
            </p:cNvGraphicFramePr>
            <p:nvPr/>
          </p:nvGraphicFramePr>
          <p:xfrm>
            <a:off x="2064" y="2160"/>
            <a:ext cx="1631" cy="450"/>
          </p:xfrm>
          <a:graphic>
            <a:graphicData uri="http://schemas.openxmlformats.org/presentationml/2006/ole">
              <mc:AlternateContent xmlns:mc="http://schemas.openxmlformats.org/markup-compatibility/2006">
                <mc:Choice xmlns:v="urn:schemas-microsoft-com:vml" Requires="v">
                  <p:oleObj spid="_x0000_s395352" name="Equation" r:id="rId7" imgW="1549080" imgH="431640" progId="Equation.3">
                    <p:embed/>
                  </p:oleObj>
                </mc:Choice>
                <mc:Fallback>
                  <p:oleObj name="Equation" r:id="rId7" imgW="1549080" imgH="431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64" y="2160"/>
                          <a:ext cx="1631" cy="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62824" name="AutoShape 8">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62825" name="AutoShape 9">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0" name="文本框 9"/>
          <p:cNvSpPr txBox="1"/>
          <p:nvPr/>
        </p:nvSpPr>
        <p:spPr>
          <a:xfrm>
            <a:off x="83130" y="733426"/>
            <a:ext cx="1655764" cy="461665"/>
          </a:xfrm>
          <a:prstGeom prst="rect">
            <a:avLst/>
          </a:prstGeom>
          <a:noFill/>
        </p:spPr>
        <p:txBody>
          <a:bodyPr wrap="square" rtlCol="0">
            <a:spAutoFit/>
          </a:bodyPr>
          <a:lstStyle/>
          <a:p>
            <a:r>
              <a:rPr lang="en-US" altLang="zh-CN" sz="2400" b="1" i="1" dirty="0" smtClean="0">
                <a:solidFill>
                  <a:schemeClr val="bg1"/>
                </a:solidFill>
              </a:rPr>
              <a:t>Example</a:t>
            </a:r>
            <a:endParaRPr lang="zh-CN" altLang="en-US" sz="2400" b="1" i="1" dirty="0">
              <a:solidFill>
                <a:schemeClr val="bg1"/>
              </a:solidFill>
            </a:endParaRPr>
          </a:p>
        </p:txBody>
      </p:sp>
    </p:spTree>
    <p:extLst>
      <p:ext uri="{BB962C8B-B14F-4D97-AF65-F5344CB8AC3E}">
        <p14:creationId xmlns:p14="http://schemas.microsoft.com/office/powerpoint/2010/main" val="32250220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62818"/>
                                        </p:tgtEl>
                                        <p:attrNameLst>
                                          <p:attrName>style.visibility</p:attrName>
                                        </p:attrNameLst>
                                      </p:cBhvr>
                                      <p:to>
                                        <p:strVal val="visible"/>
                                      </p:to>
                                    </p:set>
                                    <p:anim calcmode="lin" valueType="num">
                                      <p:cBhvr additive="base">
                                        <p:cTn id="7" dur="500" fill="hold"/>
                                        <p:tgtEl>
                                          <p:spTgt spid="162818"/>
                                        </p:tgtEl>
                                        <p:attrNameLst>
                                          <p:attrName>ppt_x</p:attrName>
                                        </p:attrNameLst>
                                      </p:cBhvr>
                                      <p:tavLst>
                                        <p:tav tm="0">
                                          <p:val>
                                            <p:strVal val="#ppt_x"/>
                                          </p:val>
                                        </p:tav>
                                        <p:tav tm="100000">
                                          <p:val>
                                            <p:strVal val="#ppt_x"/>
                                          </p:val>
                                        </p:tav>
                                      </p:tavLst>
                                    </p:anim>
                                    <p:anim calcmode="lin" valueType="num">
                                      <p:cBhvr additive="base">
                                        <p:cTn id="8" dur="500" fill="hold"/>
                                        <p:tgtEl>
                                          <p:spTgt spid="162818"/>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62819"/>
                                        </p:tgtEl>
                                        <p:attrNameLst>
                                          <p:attrName>style.visibility</p:attrName>
                                        </p:attrNameLst>
                                      </p:cBhvr>
                                      <p:to>
                                        <p:strVal val="visible"/>
                                      </p:to>
                                    </p:set>
                                    <p:anim calcmode="lin" valueType="num">
                                      <p:cBhvr additive="base">
                                        <p:cTn id="13" dur="500" fill="hold"/>
                                        <p:tgtEl>
                                          <p:spTgt spid="162819"/>
                                        </p:tgtEl>
                                        <p:attrNameLst>
                                          <p:attrName>ppt_x</p:attrName>
                                        </p:attrNameLst>
                                      </p:cBhvr>
                                      <p:tavLst>
                                        <p:tav tm="0">
                                          <p:val>
                                            <p:strVal val="#ppt_x"/>
                                          </p:val>
                                        </p:tav>
                                        <p:tav tm="100000">
                                          <p:val>
                                            <p:strVal val="#ppt_x"/>
                                          </p:val>
                                        </p:tav>
                                      </p:tavLst>
                                    </p:anim>
                                    <p:anim calcmode="lin" valueType="num">
                                      <p:cBhvr additive="base">
                                        <p:cTn id="14" dur="500" fill="hold"/>
                                        <p:tgtEl>
                                          <p:spTgt spid="16281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62820"/>
                                        </p:tgtEl>
                                        <p:attrNameLst>
                                          <p:attrName>style.visibility</p:attrName>
                                        </p:attrNameLst>
                                      </p:cBhvr>
                                      <p:to>
                                        <p:strVal val="visible"/>
                                      </p:to>
                                    </p:set>
                                    <p:anim calcmode="lin" valueType="num">
                                      <p:cBhvr additive="base">
                                        <p:cTn id="19" dur="500" fill="hold"/>
                                        <p:tgtEl>
                                          <p:spTgt spid="162820"/>
                                        </p:tgtEl>
                                        <p:attrNameLst>
                                          <p:attrName>ppt_x</p:attrName>
                                        </p:attrNameLst>
                                      </p:cBhvr>
                                      <p:tavLst>
                                        <p:tav tm="0">
                                          <p:val>
                                            <p:strVal val="#ppt_x"/>
                                          </p:val>
                                        </p:tav>
                                        <p:tav tm="100000">
                                          <p:val>
                                            <p:strVal val="#ppt_x"/>
                                          </p:val>
                                        </p:tav>
                                      </p:tavLst>
                                    </p:anim>
                                    <p:anim calcmode="lin" valueType="num">
                                      <p:cBhvr additive="base">
                                        <p:cTn id="20" dur="500" fill="hold"/>
                                        <p:tgtEl>
                                          <p:spTgt spid="1628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18"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ext Box 2"/>
          <p:cNvSpPr txBox="1">
            <a:spLocks noChangeArrowheads="1"/>
          </p:cNvSpPr>
          <p:nvPr/>
        </p:nvSpPr>
        <p:spPr bwMode="auto">
          <a:xfrm>
            <a:off x="2286000" y="533401"/>
            <a:ext cx="502920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solidFill>
                  <a:srgbClr val="FF0000"/>
                </a:solidFill>
                <a:ea typeface="楷体_GB2312" pitchFamily="49" charset="-122"/>
              </a:rPr>
              <a:t>5.   </a:t>
            </a:r>
            <a:r>
              <a:rPr kumimoji="1" lang="en-US" altLang="zh-CN" sz="2000">
                <a:solidFill>
                  <a:srgbClr val="FF0000"/>
                </a:solidFill>
              </a:rPr>
              <a:t>Radiation by Electric Current Loop</a:t>
            </a:r>
            <a:r>
              <a:rPr kumimoji="1" lang="en-US" altLang="zh-CN" sz="2000">
                <a:solidFill>
                  <a:srgbClr val="FF0000"/>
                </a:solidFill>
                <a:ea typeface="楷体_GB2312" pitchFamily="49" charset="-122"/>
              </a:rPr>
              <a:t> </a:t>
            </a:r>
          </a:p>
        </p:txBody>
      </p:sp>
      <p:sp>
        <p:nvSpPr>
          <p:cNvPr id="163843" name="Text Box 3"/>
          <p:cNvSpPr txBox="1">
            <a:spLocks noChangeArrowheads="1"/>
          </p:cNvSpPr>
          <p:nvPr/>
        </p:nvSpPr>
        <p:spPr bwMode="auto">
          <a:xfrm>
            <a:off x="2514600" y="1279526"/>
            <a:ext cx="7010400"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An electric current loop is formed by a wire loop carrying a </a:t>
            </a:r>
            <a:r>
              <a:rPr kumimoji="1" lang="en-US" altLang="zh-CN" sz="2000">
                <a:solidFill>
                  <a:srgbClr val="FF0000"/>
                </a:solidFill>
                <a:latin typeface="Times New Roman" panose="02020603050405020304" pitchFamily="18" charset="0"/>
              </a:rPr>
              <a:t>uniform</a:t>
            </a:r>
            <a:r>
              <a:rPr kumimoji="1" lang="en-US" altLang="zh-CN" sz="2000">
                <a:solidFill>
                  <a:srgbClr val="3333FF"/>
                </a:solidFill>
                <a:latin typeface="Times New Roman" panose="02020603050405020304" pitchFamily="18" charset="0"/>
              </a:rPr>
              <a:t> current, and </a:t>
            </a:r>
            <a:r>
              <a:rPr kumimoji="1" lang="en-US" altLang="zh-CN" sz="2000" i="1">
                <a:solidFill>
                  <a:schemeClr val="tx2"/>
                </a:solidFill>
                <a:latin typeface="Times New Roman" panose="02020603050405020304" pitchFamily="18" charset="0"/>
                <a:ea typeface="楷体_GB2312" pitchFamily="49" charset="-122"/>
              </a:rPr>
              <a:t>a </a:t>
            </a:r>
            <a:r>
              <a:rPr kumimoji="1" lang="en-US" altLang="zh-CN" sz="2000">
                <a:latin typeface="Times New Roman" panose="02020603050405020304" pitchFamily="18" charset="0"/>
                <a:ea typeface="楷体_GB2312" pitchFamily="49" charset="-122"/>
              </a:rPr>
              <a:t>&lt;&lt;</a:t>
            </a:r>
            <a:r>
              <a:rPr kumimoji="1" lang="en-US" altLang="zh-CN" sz="2000">
                <a:solidFill>
                  <a:srgbClr val="3333FF"/>
                </a:solidFill>
                <a:latin typeface="Times New Roman" panose="02020603050405020304" pitchFamily="18" charset="0"/>
                <a:ea typeface="楷体_GB2312" pitchFamily="49" charset="-122"/>
              </a:rPr>
              <a:t> </a:t>
            </a:r>
            <a:r>
              <a:rPr kumimoji="1" lang="en-US" altLang="zh-CN" sz="2000" i="1">
                <a:solidFill>
                  <a:schemeClr val="tx2"/>
                </a:solidFill>
                <a:latin typeface="Times New Roman" panose="02020603050405020304" pitchFamily="18" charset="0"/>
                <a:ea typeface="楷体_GB2312" pitchFamily="49" charset="-122"/>
                <a:sym typeface="Symbol" panose="05050102010706020507" pitchFamily="18" charset="2"/>
              </a:rPr>
              <a:t></a:t>
            </a:r>
            <a:r>
              <a:rPr kumimoji="1" lang="en-US" altLang="zh-CN" sz="2000" i="1">
                <a:solidFill>
                  <a:srgbClr val="3333FF"/>
                </a:solidFill>
                <a:latin typeface="Times New Roman" panose="02020603050405020304" pitchFamily="18" charset="0"/>
                <a:ea typeface="楷体_GB2312" pitchFamily="49" charset="-122"/>
                <a:sym typeface="Symbol" panose="05050102010706020507" pitchFamily="18" charset="2"/>
              </a:rPr>
              <a:t> </a:t>
            </a:r>
            <a:r>
              <a:rPr kumimoji="1" lang="en-US" altLang="zh-CN" sz="2000">
                <a:solidFill>
                  <a:srgbClr val="3333FF"/>
                </a:solidFill>
                <a:latin typeface="Times New Roman" panose="02020603050405020304" pitchFamily="18" charset="0"/>
                <a:ea typeface="楷体_GB2312" pitchFamily="49" charset="-122"/>
              </a:rPr>
              <a:t>,  </a:t>
            </a:r>
            <a:r>
              <a:rPr kumimoji="1" lang="en-US" altLang="zh-CN" sz="2000" i="1">
                <a:solidFill>
                  <a:schemeClr val="tx2"/>
                </a:solidFill>
                <a:latin typeface="Times New Roman" panose="02020603050405020304" pitchFamily="18" charset="0"/>
                <a:ea typeface="楷体_GB2312" pitchFamily="49" charset="-122"/>
              </a:rPr>
              <a:t>a </a:t>
            </a:r>
            <a:r>
              <a:rPr kumimoji="1" lang="en-US" altLang="zh-CN" sz="2000">
                <a:latin typeface="Times New Roman" panose="02020603050405020304" pitchFamily="18" charset="0"/>
                <a:ea typeface="楷体_GB2312" pitchFamily="49" charset="-122"/>
              </a:rPr>
              <a:t>&lt;&lt;</a:t>
            </a:r>
            <a:r>
              <a:rPr kumimoji="1" lang="en-US" altLang="zh-CN" sz="2000">
                <a:solidFill>
                  <a:srgbClr val="3333FF"/>
                </a:solidFill>
                <a:latin typeface="Times New Roman" panose="02020603050405020304" pitchFamily="18" charset="0"/>
                <a:ea typeface="楷体_GB2312" pitchFamily="49" charset="-122"/>
              </a:rPr>
              <a:t> </a:t>
            </a:r>
            <a:r>
              <a:rPr kumimoji="1" lang="en-US" altLang="zh-CN" sz="2000" i="1">
                <a:solidFill>
                  <a:schemeClr val="tx2"/>
                </a:solidFill>
                <a:latin typeface="Times New Roman" panose="02020603050405020304" pitchFamily="18" charset="0"/>
                <a:ea typeface="楷体_GB2312" pitchFamily="49" charset="-122"/>
              </a:rPr>
              <a:t>r </a:t>
            </a:r>
            <a:r>
              <a:rPr kumimoji="1" lang="en-US" altLang="zh-CN" sz="2000">
                <a:solidFill>
                  <a:srgbClr val="3333FF"/>
                </a:solidFill>
                <a:latin typeface="Times New Roman" panose="02020603050405020304" pitchFamily="18" charset="0"/>
                <a:ea typeface="楷体_GB2312" pitchFamily="49" charset="-122"/>
              </a:rPr>
              <a:t>.</a:t>
            </a:r>
          </a:p>
        </p:txBody>
      </p:sp>
      <p:sp>
        <p:nvSpPr>
          <p:cNvPr id="163844" name="Text Box 4"/>
          <p:cNvSpPr txBox="1">
            <a:spLocks noChangeArrowheads="1"/>
          </p:cNvSpPr>
          <p:nvPr/>
        </p:nvSpPr>
        <p:spPr bwMode="auto">
          <a:xfrm>
            <a:off x="5257800" y="2498726"/>
            <a:ext cx="4343400" cy="3292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zh-CN" altLang="en-US" sz="2000">
                <a:solidFill>
                  <a:srgbClr val="3333FF"/>
                </a:solidFill>
                <a:latin typeface="Times New Roman" panose="02020603050405020304" pitchFamily="18" charset="0"/>
                <a:ea typeface="楷体_GB2312" pitchFamily="49" charset="-122"/>
              </a:rPr>
              <a:t>      </a:t>
            </a:r>
            <a:r>
              <a:rPr kumimoji="1" lang="en-US" altLang="zh-CN" sz="2000">
                <a:solidFill>
                  <a:srgbClr val="3333FF"/>
                </a:solidFill>
                <a:latin typeface="Times New Roman" panose="02020603050405020304" pitchFamily="18" charset="0"/>
                <a:ea typeface="楷体_GB2312" pitchFamily="49" charset="-122"/>
              </a:rPr>
              <a:t>Suppose the electric current is placed in </a:t>
            </a:r>
            <a:r>
              <a:rPr kumimoji="1" lang="en-US" altLang="zh-CN" sz="2000">
                <a:solidFill>
                  <a:srgbClr val="FF0000"/>
                </a:solidFill>
                <a:latin typeface="Times New Roman" panose="02020603050405020304" pitchFamily="18" charset="0"/>
                <a:ea typeface="楷体_GB2312" pitchFamily="49" charset="-122"/>
              </a:rPr>
              <a:t>infinite</a:t>
            </a:r>
            <a:r>
              <a:rPr kumimoji="1" lang="en-US" altLang="zh-CN" sz="2000">
                <a:solidFill>
                  <a:srgbClr val="3333FF"/>
                </a:solidFill>
                <a:latin typeface="Times New Roman" panose="02020603050405020304" pitchFamily="18" charset="0"/>
                <a:ea typeface="楷体_GB2312" pitchFamily="49" charset="-122"/>
              </a:rPr>
              <a:t> space with </a:t>
            </a:r>
            <a:r>
              <a:rPr kumimoji="1" lang="en-US" altLang="zh-CN" sz="2000">
                <a:solidFill>
                  <a:srgbClr val="FF0000"/>
                </a:solidFill>
                <a:latin typeface="Times New Roman" panose="02020603050405020304" pitchFamily="18" charset="0"/>
                <a:ea typeface="楷体_GB2312" pitchFamily="49" charset="-122"/>
              </a:rPr>
              <a:t>homogeneous</a:t>
            </a:r>
            <a:r>
              <a:rPr kumimoji="1" lang="en-US" altLang="zh-CN" sz="2000">
                <a:solidFill>
                  <a:srgbClr val="3333FF"/>
                </a:solidFill>
                <a:latin typeface="Times New Roman" panose="02020603050405020304" pitchFamily="18" charset="0"/>
                <a:ea typeface="楷体_GB2312" pitchFamily="49" charset="-122"/>
              </a:rPr>
              <a:t>, </a:t>
            </a:r>
            <a:r>
              <a:rPr kumimoji="1" lang="en-US" altLang="zh-CN" sz="2000">
                <a:solidFill>
                  <a:srgbClr val="FF0000"/>
                </a:solidFill>
                <a:latin typeface="Times New Roman" panose="02020603050405020304" pitchFamily="18" charset="0"/>
                <a:ea typeface="楷体_GB2312" pitchFamily="49" charset="-122"/>
              </a:rPr>
              <a:t>linear</a:t>
            </a:r>
            <a:r>
              <a:rPr kumimoji="1" lang="en-US" altLang="zh-CN" sz="2000">
                <a:solidFill>
                  <a:srgbClr val="3333FF"/>
                </a:solidFill>
                <a:latin typeface="Times New Roman" panose="02020603050405020304" pitchFamily="18" charset="0"/>
                <a:ea typeface="楷体_GB2312" pitchFamily="49" charset="-122"/>
              </a:rPr>
              <a:t>, and </a:t>
            </a:r>
            <a:r>
              <a:rPr kumimoji="1" lang="en-US" altLang="zh-CN" sz="2000">
                <a:solidFill>
                  <a:srgbClr val="FF0000"/>
                </a:solidFill>
                <a:latin typeface="Times New Roman" panose="02020603050405020304" pitchFamily="18" charset="0"/>
                <a:ea typeface="楷体_GB2312" pitchFamily="49" charset="-122"/>
              </a:rPr>
              <a:t>isotropic</a:t>
            </a:r>
            <a:r>
              <a:rPr kumimoji="1" lang="en-US" altLang="zh-CN" sz="2000">
                <a:solidFill>
                  <a:srgbClr val="3333FF"/>
                </a:solidFill>
                <a:latin typeface="Times New Roman" panose="02020603050405020304" pitchFamily="18" charset="0"/>
                <a:ea typeface="楷体_GB2312" pitchFamily="49" charset="-122"/>
              </a:rPr>
              <a:t> medium. </a:t>
            </a:r>
            <a:r>
              <a:rPr kumimoji="1" lang="en-US" altLang="zh-CN" sz="2000">
                <a:solidFill>
                  <a:srgbClr val="3333FF"/>
                </a:solidFill>
                <a:latin typeface="Times New Roman" panose="02020603050405020304" pitchFamily="18" charset="0"/>
              </a:rPr>
              <a:t>It is convenient to choose a coordinate system so that the center of the current loop is at the </a:t>
            </a:r>
            <a:r>
              <a:rPr kumimoji="1" lang="en-US" altLang="zh-CN" sz="2000">
                <a:solidFill>
                  <a:srgbClr val="FF0000"/>
                </a:solidFill>
                <a:latin typeface="Times New Roman" panose="02020603050405020304" pitchFamily="18" charset="0"/>
              </a:rPr>
              <a:t>origin</a:t>
            </a:r>
            <a:r>
              <a:rPr kumimoji="1" lang="en-US" altLang="zh-CN" sz="2000">
                <a:solidFill>
                  <a:srgbClr val="3333FF"/>
                </a:solidFill>
                <a:latin typeface="Times New Roman" panose="02020603050405020304" pitchFamily="18" charset="0"/>
              </a:rPr>
              <a:t> and the loop is in </a:t>
            </a:r>
            <a:r>
              <a:rPr kumimoji="1" lang="en-US" altLang="zh-CN" sz="2000">
                <a:solidFill>
                  <a:srgbClr val="FF0000"/>
                </a:solidFill>
                <a:latin typeface="Times New Roman" panose="02020603050405020304" pitchFamily="18" charset="0"/>
              </a:rPr>
              <a:t>the</a:t>
            </a:r>
            <a:r>
              <a:rPr kumimoji="1" lang="en-US" altLang="zh-CN" sz="2000" i="1">
                <a:solidFill>
                  <a:srgbClr val="FF0000"/>
                </a:solidFill>
                <a:latin typeface="Times New Roman" panose="02020603050405020304" pitchFamily="18" charset="0"/>
              </a:rPr>
              <a:t> </a:t>
            </a:r>
            <a:r>
              <a:rPr kumimoji="1" lang="en-US" altLang="zh-CN" sz="2000">
                <a:solidFill>
                  <a:srgbClr val="FF0000"/>
                </a:solidFill>
                <a:latin typeface="Times New Roman" panose="02020603050405020304" pitchFamily="18" charset="0"/>
              </a:rPr>
              <a:t>plane</a:t>
            </a:r>
            <a:r>
              <a:rPr kumimoji="1" lang="en-US" altLang="zh-CN" sz="2000">
                <a:solidFill>
                  <a:srgbClr val="3333FF"/>
                </a:solidFill>
                <a:latin typeface="Times New Roman" panose="02020603050405020304" pitchFamily="18" charset="0"/>
              </a:rPr>
              <a:t> </a:t>
            </a:r>
            <a:r>
              <a:rPr kumimoji="1" lang="en-US" altLang="zh-CN" sz="2000" i="1">
                <a:latin typeface="Times New Roman" panose="02020603050405020304" pitchFamily="18" charset="0"/>
              </a:rPr>
              <a:t>z</a:t>
            </a:r>
            <a:r>
              <a:rPr kumimoji="1" lang="en-US" altLang="zh-CN" sz="2000">
                <a:latin typeface="Times New Roman" panose="02020603050405020304" pitchFamily="18" charset="0"/>
              </a:rPr>
              <a:t> = 0</a:t>
            </a:r>
            <a:r>
              <a:rPr kumimoji="1" lang="en-US" altLang="zh-CN" sz="2000">
                <a:solidFill>
                  <a:srgbClr val="3333FF"/>
                </a:solidFill>
                <a:latin typeface="Times New Roman" panose="02020603050405020304" pitchFamily="18" charset="0"/>
              </a:rPr>
              <a:t>.</a:t>
            </a:r>
            <a:endParaRPr kumimoji="1" lang="en-US" altLang="zh-CN" sz="2000">
              <a:solidFill>
                <a:srgbClr val="3333FF"/>
              </a:solidFill>
              <a:latin typeface="Times New Roman" panose="02020603050405020304" pitchFamily="18" charset="0"/>
              <a:ea typeface="楷体_GB2312" pitchFamily="49" charset="-122"/>
            </a:endParaRPr>
          </a:p>
        </p:txBody>
      </p:sp>
      <p:grpSp>
        <p:nvGrpSpPr>
          <p:cNvPr id="163845" name="Group 5"/>
          <p:cNvGrpSpPr>
            <a:grpSpLocks/>
          </p:cNvGrpSpPr>
          <p:nvPr/>
        </p:nvGrpSpPr>
        <p:grpSpPr bwMode="auto">
          <a:xfrm>
            <a:off x="2667000" y="2743201"/>
            <a:ext cx="2514600" cy="2052638"/>
            <a:chOff x="576" y="1728"/>
            <a:chExt cx="1584" cy="1293"/>
          </a:xfrm>
        </p:grpSpPr>
        <p:sp>
          <p:nvSpPr>
            <p:cNvPr id="163846" name="Rectangle 6"/>
            <p:cNvSpPr>
              <a:spLocks noChangeArrowheads="1"/>
            </p:cNvSpPr>
            <p:nvPr/>
          </p:nvSpPr>
          <p:spPr bwMode="auto">
            <a:xfrm>
              <a:off x="576" y="2332"/>
              <a:ext cx="116" cy="23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163847" name="Group 7"/>
            <p:cNvGrpSpPr>
              <a:grpSpLocks/>
            </p:cNvGrpSpPr>
            <p:nvPr/>
          </p:nvGrpSpPr>
          <p:grpSpPr bwMode="auto">
            <a:xfrm>
              <a:off x="624" y="1728"/>
              <a:ext cx="1536" cy="1293"/>
              <a:chOff x="720" y="1827"/>
              <a:chExt cx="1536" cy="1293"/>
            </a:xfrm>
          </p:grpSpPr>
          <p:grpSp>
            <p:nvGrpSpPr>
              <p:cNvPr id="163848" name="Group 8"/>
              <p:cNvGrpSpPr>
                <a:grpSpLocks/>
              </p:cNvGrpSpPr>
              <p:nvPr/>
            </p:nvGrpSpPr>
            <p:grpSpPr bwMode="auto">
              <a:xfrm>
                <a:off x="720" y="1827"/>
                <a:ext cx="1536" cy="1293"/>
                <a:chOff x="720" y="1827"/>
                <a:chExt cx="1536" cy="1293"/>
              </a:xfrm>
            </p:grpSpPr>
            <p:sp>
              <p:nvSpPr>
                <p:cNvPr id="163849" name="Line 9"/>
                <p:cNvSpPr>
                  <a:spLocks noChangeShapeType="1"/>
                </p:cNvSpPr>
                <p:nvPr/>
              </p:nvSpPr>
              <p:spPr bwMode="auto">
                <a:xfrm flipV="1">
                  <a:off x="1396" y="2009"/>
                  <a:ext cx="0" cy="792"/>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850" name="Line 10"/>
                <p:cNvSpPr>
                  <a:spLocks noChangeShapeType="1"/>
                </p:cNvSpPr>
                <p:nvPr/>
              </p:nvSpPr>
              <p:spPr bwMode="auto">
                <a:xfrm flipH="1">
                  <a:off x="864" y="2801"/>
                  <a:ext cx="540" cy="242"/>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851" name="Line 11"/>
                <p:cNvSpPr>
                  <a:spLocks noChangeShapeType="1"/>
                </p:cNvSpPr>
                <p:nvPr/>
              </p:nvSpPr>
              <p:spPr bwMode="auto">
                <a:xfrm>
                  <a:off x="1404" y="2801"/>
                  <a:ext cx="647"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852" name="Text Box 12"/>
                <p:cNvSpPr txBox="1">
                  <a:spLocks noChangeArrowheads="1"/>
                </p:cNvSpPr>
                <p:nvPr/>
              </p:nvSpPr>
              <p:spPr bwMode="auto">
                <a:xfrm>
                  <a:off x="1250" y="1891"/>
                  <a:ext cx="334" cy="3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z</a:t>
                  </a:r>
                </a:p>
              </p:txBody>
            </p:sp>
            <p:sp>
              <p:nvSpPr>
                <p:cNvPr id="163853" name="Text Box 13"/>
                <p:cNvSpPr txBox="1">
                  <a:spLocks noChangeArrowheads="1"/>
                </p:cNvSpPr>
                <p:nvPr/>
              </p:nvSpPr>
              <p:spPr bwMode="auto">
                <a:xfrm>
                  <a:off x="2016" y="2703"/>
                  <a:ext cx="240" cy="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y</a:t>
                  </a:r>
                </a:p>
              </p:txBody>
            </p:sp>
            <p:sp>
              <p:nvSpPr>
                <p:cNvPr id="163854" name="Text Box 14"/>
                <p:cNvSpPr txBox="1">
                  <a:spLocks noChangeArrowheads="1"/>
                </p:cNvSpPr>
                <p:nvPr/>
              </p:nvSpPr>
              <p:spPr bwMode="auto">
                <a:xfrm>
                  <a:off x="720" y="2899"/>
                  <a:ext cx="288" cy="2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x</a:t>
                  </a:r>
                </a:p>
              </p:txBody>
            </p:sp>
            <p:sp>
              <p:nvSpPr>
                <p:cNvPr id="163855" name="Oval 15"/>
                <p:cNvSpPr>
                  <a:spLocks noChangeArrowheads="1"/>
                </p:cNvSpPr>
                <p:nvPr/>
              </p:nvSpPr>
              <p:spPr bwMode="auto">
                <a:xfrm>
                  <a:off x="1023" y="2600"/>
                  <a:ext cx="751" cy="413"/>
                </a:xfrm>
                <a:prstGeom prst="ellipse">
                  <a:avLst/>
                </a:prstGeom>
                <a:noFill/>
                <a:ln w="28575">
                  <a:solidFill>
                    <a:srgbClr val="FF0000"/>
                  </a:solidFill>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856" name="Line 16"/>
                <p:cNvSpPr>
                  <a:spLocks noChangeShapeType="1"/>
                </p:cNvSpPr>
                <p:nvPr/>
              </p:nvSpPr>
              <p:spPr bwMode="auto">
                <a:xfrm flipH="1" flipV="1">
                  <a:off x="1248" y="2640"/>
                  <a:ext cx="156" cy="161"/>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857" name="Text Box 17"/>
                <p:cNvSpPr txBox="1">
                  <a:spLocks noChangeArrowheads="1"/>
                </p:cNvSpPr>
                <p:nvPr/>
              </p:nvSpPr>
              <p:spPr bwMode="auto">
                <a:xfrm>
                  <a:off x="1184" y="2616"/>
                  <a:ext cx="231"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a</a:t>
                  </a:r>
                </a:p>
              </p:txBody>
            </p:sp>
            <p:sp>
              <p:nvSpPr>
                <p:cNvPr id="163858" name="Line 18"/>
                <p:cNvSpPr>
                  <a:spLocks noChangeShapeType="1"/>
                </p:cNvSpPr>
                <p:nvPr/>
              </p:nvSpPr>
              <p:spPr bwMode="auto">
                <a:xfrm flipV="1">
                  <a:off x="1400" y="2187"/>
                  <a:ext cx="480"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163859" name="Text Box 19"/>
                <p:cNvSpPr txBox="1">
                  <a:spLocks noChangeArrowheads="1"/>
                </p:cNvSpPr>
                <p:nvPr/>
              </p:nvSpPr>
              <p:spPr bwMode="auto">
                <a:xfrm>
                  <a:off x="1920" y="1987"/>
                  <a:ext cx="240"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1600" i="1">
                      <a:latin typeface="Times New Roman" panose="02020603050405020304" pitchFamily="18" charset="0"/>
                      <a:ea typeface="楷体_GB2312" pitchFamily="49" charset="-122"/>
                    </a:rPr>
                    <a:t>P</a:t>
                  </a:r>
                </a:p>
              </p:txBody>
            </p:sp>
            <p:sp>
              <p:nvSpPr>
                <p:cNvPr id="163860" name="Text Box 20"/>
                <p:cNvSpPr txBox="1">
                  <a:spLocks noChangeArrowheads="1"/>
                </p:cNvSpPr>
                <p:nvPr/>
              </p:nvSpPr>
              <p:spPr bwMode="auto">
                <a:xfrm>
                  <a:off x="1800" y="1827"/>
                  <a:ext cx="240" cy="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800">
                      <a:solidFill>
                        <a:srgbClr val="FF0000"/>
                      </a:solidFill>
                      <a:latin typeface="楷体_GB2312" pitchFamily="49" charset="-122"/>
                      <a:ea typeface="楷体_GB2312" pitchFamily="49" charset="-122"/>
                    </a:rPr>
                    <a:t>.</a:t>
                  </a:r>
                </a:p>
              </p:txBody>
            </p:sp>
            <p:sp>
              <p:nvSpPr>
                <p:cNvPr id="163861" name="Text Box 21"/>
                <p:cNvSpPr txBox="1">
                  <a:spLocks noChangeArrowheads="1"/>
                </p:cNvSpPr>
                <p:nvPr/>
              </p:nvSpPr>
              <p:spPr bwMode="auto">
                <a:xfrm>
                  <a:off x="1648" y="2291"/>
                  <a:ext cx="192"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1600" i="1">
                      <a:latin typeface="Times New Roman" panose="02020603050405020304" pitchFamily="18" charset="0"/>
                      <a:ea typeface="楷体_GB2312" pitchFamily="49" charset="-122"/>
                    </a:rPr>
                    <a:t>r</a:t>
                  </a:r>
                </a:p>
              </p:txBody>
            </p:sp>
            <p:sp>
              <p:nvSpPr>
                <p:cNvPr id="163862" name="Line 22"/>
                <p:cNvSpPr>
                  <a:spLocks noChangeShapeType="1"/>
                </p:cNvSpPr>
                <p:nvPr/>
              </p:nvSpPr>
              <p:spPr bwMode="auto">
                <a:xfrm>
                  <a:off x="1872" y="2208"/>
                  <a:ext cx="0" cy="768"/>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163863" name="Line 23"/>
                <p:cNvSpPr>
                  <a:spLocks noChangeShapeType="1"/>
                </p:cNvSpPr>
                <p:nvPr/>
              </p:nvSpPr>
              <p:spPr bwMode="auto">
                <a:xfrm>
                  <a:off x="1392" y="2800"/>
                  <a:ext cx="48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163864" name="Freeform 24"/>
                <p:cNvSpPr>
                  <a:spLocks/>
                </p:cNvSpPr>
                <p:nvPr/>
              </p:nvSpPr>
              <p:spPr bwMode="auto">
                <a:xfrm>
                  <a:off x="1392" y="2448"/>
                  <a:ext cx="240" cy="233"/>
                </a:xfrm>
                <a:custGeom>
                  <a:avLst/>
                  <a:gdLst>
                    <a:gd name="T0" fmla="*/ 0 w 240"/>
                    <a:gd name="T1" fmla="*/ 48 h 48"/>
                    <a:gd name="T2" fmla="*/ 144 w 240"/>
                    <a:gd name="T3" fmla="*/ 0 h 48"/>
                    <a:gd name="T4" fmla="*/ 240 w 240"/>
                    <a:gd name="T5" fmla="*/ 48 h 48"/>
                  </a:gdLst>
                  <a:ahLst/>
                  <a:cxnLst>
                    <a:cxn ang="0">
                      <a:pos x="T0" y="T1"/>
                    </a:cxn>
                    <a:cxn ang="0">
                      <a:pos x="T2" y="T3"/>
                    </a:cxn>
                    <a:cxn ang="0">
                      <a:pos x="T4" y="T5"/>
                    </a:cxn>
                  </a:cxnLst>
                  <a:rect l="0" t="0" r="r" b="b"/>
                  <a:pathLst>
                    <a:path w="240" h="48">
                      <a:moveTo>
                        <a:pt x="0" y="48"/>
                      </a:moveTo>
                      <a:cubicBezTo>
                        <a:pt x="52" y="24"/>
                        <a:pt x="104" y="0"/>
                        <a:pt x="144" y="0"/>
                      </a:cubicBezTo>
                      <a:cubicBezTo>
                        <a:pt x="184" y="0"/>
                        <a:pt x="212" y="24"/>
                        <a:pt x="240" y="48"/>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163865" name="Freeform 25"/>
                <p:cNvSpPr>
                  <a:spLocks/>
                </p:cNvSpPr>
                <p:nvPr/>
              </p:nvSpPr>
              <p:spPr bwMode="auto">
                <a:xfrm rot="21343155">
                  <a:off x="1248" y="2772"/>
                  <a:ext cx="288" cy="233"/>
                </a:xfrm>
                <a:custGeom>
                  <a:avLst/>
                  <a:gdLst>
                    <a:gd name="T0" fmla="*/ 0 w 288"/>
                    <a:gd name="T1" fmla="*/ 0 h 96"/>
                    <a:gd name="T2" fmla="*/ 48 w 288"/>
                    <a:gd name="T3" fmla="*/ 48 h 96"/>
                    <a:gd name="T4" fmla="*/ 144 w 288"/>
                    <a:gd name="T5" fmla="*/ 96 h 96"/>
                    <a:gd name="T6" fmla="*/ 288 w 288"/>
                    <a:gd name="T7" fmla="*/ 48 h 96"/>
                  </a:gdLst>
                  <a:ahLst/>
                  <a:cxnLst>
                    <a:cxn ang="0">
                      <a:pos x="T0" y="T1"/>
                    </a:cxn>
                    <a:cxn ang="0">
                      <a:pos x="T2" y="T3"/>
                    </a:cxn>
                    <a:cxn ang="0">
                      <a:pos x="T4" y="T5"/>
                    </a:cxn>
                    <a:cxn ang="0">
                      <a:pos x="T6" y="T7"/>
                    </a:cxn>
                  </a:cxnLst>
                  <a:rect l="0" t="0" r="r" b="b"/>
                  <a:pathLst>
                    <a:path w="288" h="96">
                      <a:moveTo>
                        <a:pt x="0" y="0"/>
                      </a:moveTo>
                      <a:cubicBezTo>
                        <a:pt x="12" y="16"/>
                        <a:pt x="24" y="32"/>
                        <a:pt x="48" y="48"/>
                      </a:cubicBezTo>
                      <a:cubicBezTo>
                        <a:pt x="72" y="64"/>
                        <a:pt x="104" y="96"/>
                        <a:pt x="144" y="96"/>
                      </a:cubicBezTo>
                      <a:cubicBezTo>
                        <a:pt x="184" y="96"/>
                        <a:pt x="236" y="72"/>
                        <a:pt x="288" y="48"/>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163866" name="Text Box 26"/>
                <p:cNvSpPr txBox="1">
                  <a:spLocks noChangeArrowheads="1"/>
                </p:cNvSpPr>
                <p:nvPr/>
              </p:nvSpPr>
              <p:spPr bwMode="auto">
                <a:xfrm>
                  <a:off x="1344" y="2783"/>
                  <a:ext cx="240"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zh-CN" altLang="en-US" sz="1600" i="1">
                      <a:latin typeface="楷体_GB2312" pitchFamily="49" charset="-122"/>
                      <a:ea typeface="楷体_GB2312" pitchFamily="49" charset="-122"/>
                      <a:sym typeface="Symbol" panose="05050102010706020507" pitchFamily="18" charset="2"/>
                    </a:rPr>
                    <a:t></a:t>
                  </a:r>
                  <a:endParaRPr kumimoji="1" lang="zh-CN" altLang="en-US" sz="1600" i="1">
                    <a:latin typeface="楷体_GB2312" pitchFamily="49" charset="-122"/>
                    <a:ea typeface="楷体_GB2312" pitchFamily="49" charset="-122"/>
                  </a:endParaRPr>
                </a:p>
              </p:txBody>
            </p:sp>
            <p:sp>
              <p:nvSpPr>
                <p:cNvPr id="163867" name="Text Box 27"/>
                <p:cNvSpPr txBox="1">
                  <a:spLocks noChangeArrowheads="1"/>
                </p:cNvSpPr>
                <p:nvPr/>
              </p:nvSpPr>
              <p:spPr bwMode="auto">
                <a:xfrm>
                  <a:off x="1448" y="2208"/>
                  <a:ext cx="192"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zh-CN" altLang="en-US" sz="1600" i="1">
                      <a:latin typeface="楷体_GB2312" pitchFamily="49" charset="-122"/>
                      <a:ea typeface="楷体_GB2312" pitchFamily="49" charset="-122"/>
                      <a:sym typeface="Symbol" panose="05050102010706020507" pitchFamily="18" charset="2"/>
                    </a:rPr>
                    <a:t></a:t>
                  </a:r>
                  <a:endParaRPr kumimoji="1" lang="zh-CN" altLang="en-US" sz="1600" i="1">
                    <a:latin typeface="楷体_GB2312" pitchFamily="49" charset="-122"/>
                    <a:ea typeface="楷体_GB2312" pitchFamily="49" charset="-122"/>
                  </a:endParaRPr>
                </a:p>
              </p:txBody>
            </p:sp>
          </p:grpSp>
          <p:sp>
            <p:nvSpPr>
              <p:cNvPr id="163868" name="Line 28"/>
              <p:cNvSpPr>
                <a:spLocks noChangeShapeType="1"/>
              </p:cNvSpPr>
              <p:nvPr/>
            </p:nvSpPr>
            <p:spPr bwMode="auto">
              <a:xfrm>
                <a:off x="1200" y="2976"/>
                <a:ext cx="96" cy="48"/>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grpSp>
      </p:grpSp>
      <p:sp>
        <p:nvSpPr>
          <p:cNvPr id="163869" name="AutoShape 29">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63870" name="AutoShape 30">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Tree>
    <p:extLst>
      <p:ext uri="{BB962C8B-B14F-4D97-AF65-F5344CB8AC3E}">
        <p14:creationId xmlns:p14="http://schemas.microsoft.com/office/powerpoint/2010/main" val="8906719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63842"/>
                                        </p:tgtEl>
                                        <p:attrNameLst>
                                          <p:attrName>style.visibility</p:attrName>
                                        </p:attrNameLst>
                                      </p:cBhvr>
                                      <p:to>
                                        <p:strVal val="visible"/>
                                      </p:to>
                                    </p:set>
                                    <p:anim calcmode="lin" valueType="num">
                                      <p:cBhvr additive="base">
                                        <p:cTn id="7" dur="500" fill="hold"/>
                                        <p:tgtEl>
                                          <p:spTgt spid="163842"/>
                                        </p:tgtEl>
                                        <p:attrNameLst>
                                          <p:attrName>ppt_x</p:attrName>
                                        </p:attrNameLst>
                                      </p:cBhvr>
                                      <p:tavLst>
                                        <p:tav tm="0">
                                          <p:val>
                                            <p:strVal val="#ppt_x"/>
                                          </p:val>
                                        </p:tav>
                                        <p:tav tm="100000">
                                          <p:val>
                                            <p:strVal val="#ppt_x"/>
                                          </p:val>
                                        </p:tav>
                                      </p:tavLst>
                                    </p:anim>
                                    <p:anim calcmode="lin" valueType="num">
                                      <p:cBhvr additive="base">
                                        <p:cTn id="8" dur="500" fill="hold"/>
                                        <p:tgtEl>
                                          <p:spTgt spid="163842"/>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3843"/>
                                        </p:tgtEl>
                                        <p:attrNameLst>
                                          <p:attrName>style.visibility</p:attrName>
                                        </p:attrNameLst>
                                      </p:cBhvr>
                                      <p:to>
                                        <p:strVal val="visible"/>
                                      </p:to>
                                    </p:set>
                                    <p:anim calcmode="lin" valueType="num">
                                      <p:cBhvr additive="base">
                                        <p:cTn id="13" dur="500" fill="hold"/>
                                        <p:tgtEl>
                                          <p:spTgt spid="163843"/>
                                        </p:tgtEl>
                                        <p:attrNameLst>
                                          <p:attrName>ppt_x</p:attrName>
                                        </p:attrNameLst>
                                      </p:cBhvr>
                                      <p:tavLst>
                                        <p:tav tm="0">
                                          <p:val>
                                            <p:strVal val="#ppt_x"/>
                                          </p:val>
                                        </p:tav>
                                        <p:tav tm="100000">
                                          <p:val>
                                            <p:strVal val="#ppt_x"/>
                                          </p:val>
                                        </p:tav>
                                      </p:tavLst>
                                    </p:anim>
                                    <p:anim calcmode="lin" valueType="num">
                                      <p:cBhvr additive="base">
                                        <p:cTn id="14" dur="500" fill="hold"/>
                                        <p:tgtEl>
                                          <p:spTgt spid="16384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6384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63844"/>
                                        </p:tgtEl>
                                        <p:attrNameLst>
                                          <p:attrName>style.visibility</p:attrName>
                                        </p:attrNameLst>
                                      </p:cBhvr>
                                      <p:to>
                                        <p:strVal val="visible"/>
                                      </p:to>
                                    </p:set>
                                    <p:anim calcmode="lin" valueType="num">
                                      <p:cBhvr additive="base">
                                        <p:cTn id="23" dur="500" fill="hold"/>
                                        <p:tgtEl>
                                          <p:spTgt spid="163844"/>
                                        </p:tgtEl>
                                        <p:attrNameLst>
                                          <p:attrName>ppt_x</p:attrName>
                                        </p:attrNameLst>
                                      </p:cBhvr>
                                      <p:tavLst>
                                        <p:tav tm="0">
                                          <p:val>
                                            <p:strVal val="#ppt_x"/>
                                          </p:val>
                                        </p:tav>
                                        <p:tav tm="100000">
                                          <p:val>
                                            <p:strVal val="#ppt_x"/>
                                          </p:val>
                                        </p:tav>
                                      </p:tavLst>
                                    </p:anim>
                                    <p:anim calcmode="lin" valueType="num">
                                      <p:cBhvr additive="base">
                                        <p:cTn id="24" dur="500" fill="hold"/>
                                        <p:tgtEl>
                                          <p:spTgt spid="1638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2" grpId="0" autoUpdateAnimBg="0"/>
      <p:bldP spid="163843" grpId="0" autoUpdateAnimBg="0"/>
      <p:bldP spid="163844"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ext Box 2"/>
          <p:cNvSpPr txBox="1">
            <a:spLocks noChangeArrowheads="1"/>
          </p:cNvSpPr>
          <p:nvPr/>
        </p:nvSpPr>
        <p:spPr bwMode="auto">
          <a:xfrm>
            <a:off x="5181600" y="593726"/>
            <a:ext cx="4419600" cy="1997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Since the structure is </a:t>
            </a:r>
            <a:r>
              <a:rPr kumimoji="1" lang="en-US" altLang="zh-CN" sz="2000">
                <a:solidFill>
                  <a:srgbClr val="FF0000"/>
                </a:solidFill>
                <a:latin typeface="Times New Roman" panose="02020603050405020304" pitchFamily="18" charset="0"/>
              </a:rPr>
              <a:t>symmetrical</a:t>
            </a:r>
            <a:r>
              <a:rPr kumimoji="1" lang="en-US" altLang="zh-CN" sz="2000">
                <a:solidFill>
                  <a:srgbClr val="3333FF"/>
                </a:solidFill>
                <a:latin typeface="Times New Roman" panose="02020603050405020304" pitchFamily="18" charset="0"/>
              </a:rPr>
              <a:t> about the</a:t>
            </a:r>
            <a:r>
              <a:rPr kumimoji="1" lang="en-US" altLang="zh-CN" sz="2000" i="1">
                <a:solidFill>
                  <a:srgbClr val="3333FF"/>
                </a:solidFill>
                <a:latin typeface="Times New Roman" panose="02020603050405020304" pitchFamily="18" charset="0"/>
              </a:rPr>
              <a:t> </a:t>
            </a:r>
            <a:r>
              <a:rPr kumimoji="1" lang="en-US" altLang="zh-CN" sz="2000" i="1">
                <a:latin typeface="Times New Roman" panose="02020603050405020304" pitchFamily="18" charset="0"/>
              </a:rPr>
              <a:t>z</a:t>
            </a:r>
            <a:r>
              <a:rPr kumimoji="1" lang="en-US" altLang="zh-CN" sz="2000">
                <a:solidFill>
                  <a:srgbClr val="3333FF"/>
                </a:solidFill>
                <a:latin typeface="Times New Roman" panose="02020603050405020304" pitchFamily="18" charset="0"/>
              </a:rPr>
              <a:t>-axis, and the fields must be </a:t>
            </a:r>
            <a:r>
              <a:rPr kumimoji="1" lang="en-US" altLang="zh-CN" sz="2000">
                <a:solidFill>
                  <a:srgbClr val="FF0000"/>
                </a:solidFill>
                <a:latin typeface="Times New Roman" panose="02020603050405020304" pitchFamily="18" charset="0"/>
              </a:rPr>
              <a:t>independent</a:t>
            </a:r>
            <a:r>
              <a:rPr kumimoji="1" lang="en-US" altLang="zh-CN" sz="2000">
                <a:solidFill>
                  <a:srgbClr val="3333FF"/>
                </a:solidFill>
                <a:latin typeface="Times New Roman" panose="02020603050405020304" pitchFamily="18" charset="0"/>
              </a:rPr>
              <a:t> of the angle </a:t>
            </a:r>
            <a:r>
              <a:rPr kumimoji="1" lang="en-US" altLang="zh-CN" sz="2000" i="1">
                <a:latin typeface="Times New Roman" panose="02020603050405020304" pitchFamily="18" charset="0"/>
                <a:sym typeface="Symbol" panose="05050102010706020507" pitchFamily="18" charset="2"/>
              </a:rPr>
              <a:t> </a:t>
            </a:r>
            <a:r>
              <a:rPr kumimoji="1" lang="en-US" altLang="zh-CN" sz="2000">
                <a:solidFill>
                  <a:srgbClr val="3333FF"/>
                </a:solidFill>
                <a:latin typeface="Times New Roman" panose="02020603050405020304" pitchFamily="18" charset="0"/>
              </a:rPr>
              <a:t>. For simplicity, the field point is taken to be in the </a:t>
            </a:r>
            <a:r>
              <a:rPr kumimoji="1" lang="en-US" altLang="zh-CN" sz="2000" i="1">
                <a:latin typeface="Times New Roman" panose="02020603050405020304" pitchFamily="18" charset="0"/>
              </a:rPr>
              <a:t>xz</a:t>
            </a:r>
            <a:r>
              <a:rPr kumimoji="1" lang="en-US" altLang="zh-CN" sz="2000">
                <a:latin typeface="Times New Roman" panose="02020603050405020304" pitchFamily="18" charset="0"/>
              </a:rPr>
              <a:t>-</a:t>
            </a:r>
            <a:r>
              <a:rPr kumimoji="1" lang="en-US" altLang="zh-CN" sz="2000">
                <a:solidFill>
                  <a:srgbClr val="3333FF"/>
                </a:solidFill>
                <a:latin typeface="Times New Roman" panose="02020603050405020304" pitchFamily="18" charset="0"/>
              </a:rPr>
              <a:t>plane.</a:t>
            </a:r>
            <a:r>
              <a:rPr kumimoji="1" lang="en-US" altLang="zh-CN" sz="2000">
                <a:solidFill>
                  <a:srgbClr val="3333FF"/>
                </a:solidFill>
                <a:latin typeface="楷体_GB2312" pitchFamily="49" charset="-122"/>
              </a:rPr>
              <a:t>	</a:t>
            </a:r>
          </a:p>
        </p:txBody>
      </p:sp>
      <p:graphicFrame>
        <p:nvGraphicFramePr>
          <p:cNvPr id="164867" name="Object 3"/>
          <p:cNvGraphicFramePr>
            <a:graphicFrameLocks noChangeAspect="1"/>
          </p:cNvGraphicFramePr>
          <p:nvPr/>
        </p:nvGraphicFramePr>
        <p:xfrm>
          <a:off x="6553201" y="3506788"/>
          <a:ext cx="2227263" cy="684212"/>
        </p:xfrm>
        <a:graphic>
          <a:graphicData uri="http://schemas.openxmlformats.org/presentationml/2006/ole">
            <mc:AlternateContent xmlns:mc="http://schemas.openxmlformats.org/markup-compatibility/2006">
              <mc:Choice xmlns:v="urn:schemas-microsoft-com:vml" Requires="v">
                <p:oleObj spid="_x0000_s396425" name="Equation" r:id="rId3" imgW="1460160" imgH="444240" progId="Equation.3">
                  <p:embed/>
                </p:oleObj>
              </mc:Choice>
              <mc:Fallback>
                <p:oleObj name="Equation" r:id="rId3" imgW="1460160" imgH="4442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201" y="3506788"/>
                        <a:ext cx="2227263" cy="684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4868" name="Text Box 4"/>
          <p:cNvSpPr txBox="1">
            <a:spLocks noChangeArrowheads="1"/>
          </p:cNvSpPr>
          <p:nvPr/>
        </p:nvSpPr>
        <p:spPr bwMode="auto">
          <a:xfrm>
            <a:off x="5181600" y="2574926"/>
            <a:ext cx="44196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The vector magnetic potential </a:t>
            </a:r>
            <a:r>
              <a:rPr kumimoji="1" lang="en-US" altLang="zh-CN" sz="2000" i="1">
                <a:latin typeface="Times New Roman" panose="02020603050405020304" pitchFamily="18" charset="0"/>
              </a:rPr>
              <a:t>A</a:t>
            </a:r>
            <a:r>
              <a:rPr kumimoji="1" lang="en-US" altLang="zh-CN" sz="2000">
                <a:solidFill>
                  <a:srgbClr val="3333FF"/>
                </a:solidFill>
                <a:latin typeface="Times New Roman" panose="02020603050405020304" pitchFamily="18" charset="0"/>
              </a:rPr>
              <a:t> produced by the line electric current is</a:t>
            </a:r>
            <a:endParaRPr kumimoji="1" lang="en-US" altLang="zh-CN" sz="2000">
              <a:solidFill>
                <a:srgbClr val="3333FF"/>
              </a:solidFill>
              <a:latin typeface="Times New Roman" panose="02020603050405020304" pitchFamily="18" charset="0"/>
              <a:ea typeface="楷体_GB2312" pitchFamily="49" charset="-122"/>
            </a:endParaRPr>
          </a:p>
        </p:txBody>
      </p:sp>
      <p:graphicFrame>
        <p:nvGraphicFramePr>
          <p:cNvPr id="164869" name="Object 5"/>
          <p:cNvGraphicFramePr>
            <a:graphicFrameLocks noChangeAspect="1"/>
          </p:cNvGraphicFramePr>
          <p:nvPr/>
        </p:nvGraphicFramePr>
        <p:xfrm>
          <a:off x="5638800" y="4703764"/>
          <a:ext cx="3862388" cy="706437"/>
        </p:xfrm>
        <a:graphic>
          <a:graphicData uri="http://schemas.openxmlformats.org/presentationml/2006/ole">
            <mc:AlternateContent xmlns:mc="http://schemas.openxmlformats.org/markup-compatibility/2006">
              <mc:Choice xmlns:v="urn:schemas-microsoft-com:vml" Requires="v">
                <p:oleObj spid="_x0000_s396426" name="Equation" r:id="rId5" imgW="2438280" imgH="444240" progId="Equation.3">
                  <p:embed/>
                </p:oleObj>
              </mc:Choice>
              <mc:Fallback>
                <p:oleObj name="Equation" r:id="rId5" imgW="2438280" imgH="4442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8800" y="4703764"/>
                        <a:ext cx="3862388" cy="706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4870" name="Text Box 6"/>
          <p:cNvSpPr txBox="1">
            <a:spLocks noChangeArrowheads="1"/>
          </p:cNvSpPr>
          <p:nvPr/>
        </p:nvSpPr>
        <p:spPr bwMode="auto">
          <a:xfrm>
            <a:off x="5257800" y="4038601"/>
            <a:ext cx="160020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solidFill>
                  <a:srgbClr val="3333FF"/>
                </a:solidFill>
                <a:latin typeface="Times New Roman" panose="02020603050405020304" pitchFamily="18" charset="0"/>
                <a:ea typeface="楷体_GB2312" pitchFamily="49" charset="-122"/>
              </a:rPr>
              <a:t>And we find</a:t>
            </a:r>
          </a:p>
        </p:txBody>
      </p:sp>
      <p:grpSp>
        <p:nvGrpSpPr>
          <p:cNvPr id="164871" name="Group 7"/>
          <p:cNvGrpSpPr>
            <a:grpSpLocks/>
          </p:cNvGrpSpPr>
          <p:nvPr/>
        </p:nvGrpSpPr>
        <p:grpSpPr bwMode="auto">
          <a:xfrm>
            <a:off x="5257800" y="5562601"/>
            <a:ext cx="4419600" cy="549275"/>
            <a:chOff x="2352" y="3504"/>
            <a:chExt cx="2784" cy="346"/>
          </a:xfrm>
        </p:grpSpPr>
        <p:sp>
          <p:nvSpPr>
            <p:cNvPr id="164872" name="Text Box 8"/>
            <p:cNvSpPr txBox="1">
              <a:spLocks noChangeArrowheads="1"/>
            </p:cNvSpPr>
            <p:nvPr/>
          </p:nvSpPr>
          <p:spPr bwMode="auto">
            <a:xfrm>
              <a:off x="2352" y="3504"/>
              <a:ext cx="2784"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solidFill>
                    <a:srgbClr val="3333FF"/>
                  </a:solidFill>
                  <a:latin typeface="Times New Roman" panose="02020603050405020304" pitchFamily="18" charset="0"/>
                </a:rPr>
                <a:t>where               is the area of the loop.</a:t>
              </a:r>
            </a:p>
          </p:txBody>
        </p:sp>
        <p:graphicFrame>
          <p:nvGraphicFramePr>
            <p:cNvPr id="164873" name="Object 9"/>
            <p:cNvGraphicFramePr>
              <a:graphicFrameLocks noChangeAspect="1"/>
            </p:cNvGraphicFramePr>
            <p:nvPr/>
          </p:nvGraphicFramePr>
          <p:xfrm>
            <a:off x="2880" y="3600"/>
            <a:ext cx="528" cy="210"/>
          </p:xfrm>
          <a:graphic>
            <a:graphicData uri="http://schemas.openxmlformats.org/presentationml/2006/ole">
              <mc:AlternateContent xmlns:mc="http://schemas.openxmlformats.org/markup-compatibility/2006">
                <mc:Choice xmlns:v="urn:schemas-microsoft-com:vml" Requires="v">
                  <p:oleObj spid="_x0000_s396427" name="Equation" r:id="rId7" imgW="507960" imgH="203040" progId="Equation.3">
                    <p:embed/>
                  </p:oleObj>
                </mc:Choice>
                <mc:Fallback>
                  <p:oleObj name="Equation" r:id="rId7" imgW="50796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80" y="3600"/>
                          <a:ext cx="528" cy="2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64874" name="Group 10"/>
          <p:cNvGrpSpPr>
            <a:grpSpLocks/>
          </p:cNvGrpSpPr>
          <p:nvPr/>
        </p:nvGrpSpPr>
        <p:grpSpPr bwMode="auto">
          <a:xfrm>
            <a:off x="2057400" y="852488"/>
            <a:ext cx="2895600" cy="2609850"/>
            <a:chOff x="336" y="537"/>
            <a:chExt cx="1824" cy="1644"/>
          </a:xfrm>
        </p:grpSpPr>
        <p:sp>
          <p:nvSpPr>
            <p:cNvPr id="164875" name="Rectangle 11"/>
            <p:cNvSpPr>
              <a:spLocks noChangeArrowheads="1"/>
            </p:cNvSpPr>
            <p:nvPr/>
          </p:nvSpPr>
          <p:spPr bwMode="auto">
            <a:xfrm>
              <a:off x="336" y="1948"/>
              <a:ext cx="116" cy="23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164876" name="Group 12"/>
            <p:cNvGrpSpPr>
              <a:grpSpLocks/>
            </p:cNvGrpSpPr>
            <p:nvPr/>
          </p:nvGrpSpPr>
          <p:grpSpPr bwMode="auto">
            <a:xfrm>
              <a:off x="336" y="537"/>
              <a:ext cx="1824" cy="1370"/>
              <a:chOff x="336" y="537"/>
              <a:chExt cx="1824" cy="1370"/>
            </a:xfrm>
          </p:grpSpPr>
          <p:grpSp>
            <p:nvGrpSpPr>
              <p:cNvPr id="164877" name="Group 13"/>
              <p:cNvGrpSpPr>
                <a:grpSpLocks/>
              </p:cNvGrpSpPr>
              <p:nvPr/>
            </p:nvGrpSpPr>
            <p:grpSpPr bwMode="auto">
              <a:xfrm>
                <a:off x="336" y="537"/>
                <a:ext cx="1824" cy="1370"/>
                <a:chOff x="336" y="288"/>
                <a:chExt cx="1824" cy="1370"/>
              </a:xfrm>
            </p:grpSpPr>
            <p:sp>
              <p:nvSpPr>
                <p:cNvPr id="164878" name="Text Box 14"/>
                <p:cNvSpPr txBox="1">
                  <a:spLocks noChangeArrowheads="1"/>
                </p:cNvSpPr>
                <p:nvPr/>
              </p:nvSpPr>
              <p:spPr bwMode="auto">
                <a:xfrm>
                  <a:off x="1042" y="1172"/>
                  <a:ext cx="317" cy="4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endParaRPr lang="en-US" sz="1600" i="1">
                    <a:latin typeface="Times New Roman" panose="02020603050405020304" pitchFamily="18" charset="0"/>
                  </a:endParaRPr>
                </a:p>
              </p:txBody>
            </p:sp>
            <p:sp>
              <p:nvSpPr>
                <p:cNvPr id="164879" name="Line 15"/>
                <p:cNvSpPr>
                  <a:spLocks noChangeShapeType="1"/>
                </p:cNvSpPr>
                <p:nvPr/>
              </p:nvSpPr>
              <p:spPr bwMode="auto">
                <a:xfrm flipV="1">
                  <a:off x="1300" y="406"/>
                  <a:ext cx="0" cy="792"/>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4880" name="Line 16"/>
                <p:cNvSpPr>
                  <a:spLocks noChangeShapeType="1"/>
                </p:cNvSpPr>
                <p:nvPr/>
              </p:nvSpPr>
              <p:spPr bwMode="auto">
                <a:xfrm flipH="1">
                  <a:off x="603" y="1198"/>
                  <a:ext cx="705" cy="33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4881" name="Line 17"/>
                <p:cNvSpPr>
                  <a:spLocks noChangeShapeType="1"/>
                </p:cNvSpPr>
                <p:nvPr/>
              </p:nvSpPr>
              <p:spPr bwMode="auto">
                <a:xfrm>
                  <a:off x="1308" y="1198"/>
                  <a:ext cx="647"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4882" name="Text Box 18"/>
                <p:cNvSpPr txBox="1">
                  <a:spLocks noChangeArrowheads="1"/>
                </p:cNvSpPr>
                <p:nvPr/>
              </p:nvSpPr>
              <p:spPr bwMode="auto">
                <a:xfrm>
                  <a:off x="1154" y="288"/>
                  <a:ext cx="334" cy="3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z</a:t>
                  </a:r>
                </a:p>
              </p:txBody>
            </p:sp>
            <p:sp>
              <p:nvSpPr>
                <p:cNvPr id="164883" name="Text Box 19"/>
                <p:cNvSpPr txBox="1">
                  <a:spLocks noChangeArrowheads="1"/>
                </p:cNvSpPr>
                <p:nvPr/>
              </p:nvSpPr>
              <p:spPr bwMode="auto">
                <a:xfrm>
                  <a:off x="1920" y="1100"/>
                  <a:ext cx="240" cy="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y</a:t>
                  </a:r>
                </a:p>
              </p:txBody>
            </p:sp>
            <p:sp>
              <p:nvSpPr>
                <p:cNvPr id="164884" name="Text Box 20"/>
                <p:cNvSpPr txBox="1">
                  <a:spLocks noChangeArrowheads="1"/>
                </p:cNvSpPr>
                <p:nvPr/>
              </p:nvSpPr>
              <p:spPr bwMode="auto">
                <a:xfrm>
                  <a:off x="432" y="1411"/>
                  <a:ext cx="288" cy="2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x</a:t>
                  </a:r>
                </a:p>
              </p:txBody>
            </p:sp>
            <p:sp>
              <p:nvSpPr>
                <p:cNvPr id="164885" name="Text Box 21"/>
                <p:cNvSpPr txBox="1">
                  <a:spLocks noChangeArrowheads="1"/>
                </p:cNvSpPr>
                <p:nvPr/>
              </p:nvSpPr>
              <p:spPr bwMode="auto">
                <a:xfrm>
                  <a:off x="950" y="737"/>
                  <a:ext cx="154" cy="2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r</a:t>
                  </a:r>
                </a:p>
              </p:txBody>
            </p:sp>
            <p:sp>
              <p:nvSpPr>
                <p:cNvPr id="164886" name="Oval 22"/>
                <p:cNvSpPr>
                  <a:spLocks noChangeArrowheads="1"/>
                </p:cNvSpPr>
                <p:nvPr/>
              </p:nvSpPr>
              <p:spPr bwMode="auto">
                <a:xfrm>
                  <a:off x="927" y="997"/>
                  <a:ext cx="751" cy="413"/>
                </a:xfrm>
                <a:prstGeom prst="ellipse">
                  <a:avLst/>
                </a:prstGeom>
                <a:noFill/>
                <a:ln w="28575">
                  <a:solidFill>
                    <a:srgbClr val="FF0000"/>
                  </a:solidFill>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4887" name="Line 23"/>
                <p:cNvSpPr>
                  <a:spLocks noChangeShapeType="1"/>
                </p:cNvSpPr>
                <p:nvPr/>
              </p:nvSpPr>
              <p:spPr bwMode="auto">
                <a:xfrm flipH="1" flipV="1">
                  <a:off x="892" y="772"/>
                  <a:ext cx="416" cy="426"/>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4888" name="Line 24"/>
                <p:cNvSpPr>
                  <a:spLocks noChangeShapeType="1"/>
                </p:cNvSpPr>
                <p:nvPr/>
              </p:nvSpPr>
              <p:spPr bwMode="auto">
                <a:xfrm>
                  <a:off x="884" y="756"/>
                  <a:ext cx="0" cy="626"/>
                </a:xfrm>
                <a:prstGeom prst="line">
                  <a:avLst/>
                </a:prstGeom>
                <a:noFill/>
                <a:ln w="9525">
                  <a:solidFill>
                    <a:srgbClr val="000000"/>
                  </a:solidFill>
                  <a:prstDash val="dash"/>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4889" name="Line 25"/>
                <p:cNvSpPr>
                  <a:spLocks noChangeShapeType="1"/>
                </p:cNvSpPr>
                <p:nvPr/>
              </p:nvSpPr>
              <p:spPr bwMode="auto">
                <a:xfrm flipH="1">
                  <a:off x="892" y="583"/>
                  <a:ext cx="416" cy="189"/>
                </a:xfrm>
                <a:prstGeom prst="line">
                  <a:avLst/>
                </a:prstGeom>
                <a:noFill/>
                <a:ln w="9525">
                  <a:solidFill>
                    <a:srgbClr val="000000"/>
                  </a:solidFill>
                  <a:prstDash val="dash"/>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4890" name="Line 26"/>
                <p:cNvSpPr>
                  <a:spLocks noChangeShapeType="1"/>
                </p:cNvSpPr>
                <p:nvPr/>
              </p:nvSpPr>
              <p:spPr bwMode="auto">
                <a:xfrm flipH="1">
                  <a:off x="1181" y="1198"/>
                  <a:ext cx="127" cy="2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4891" name="Line 27"/>
                <p:cNvSpPr>
                  <a:spLocks noChangeShapeType="1"/>
                </p:cNvSpPr>
                <p:nvPr/>
              </p:nvSpPr>
              <p:spPr bwMode="auto">
                <a:xfrm>
                  <a:off x="892" y="784"/>
                  <a:ext cx="289" cy="614"/>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4892" name="Line 28"/>
                <p:cNvSpPr>
                  <a:spLocks noChangeShapeType="1"/>
                </p:cNvSpPr>
                <p:nvPr/>
              </p:nvSpPr>
              <p:spPr bwMode="auto">
                <a:xfrm flipV="1">
                  <a:off x="1308" y="1020"/>
                  <a:ext cx="173" cy="178"/>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4893" name="Line 29"/>
                <p:cNvSpPr>
                  <a:spLocks noChangeShapeType="1"/>
                </p:cNvSpPr>
                <p:nvPr/>
              </p:nvSpPr>
              <p:spPr bwMode="auto">
                <a:xfrm>
                  <a:off x="1181" y="1398"/>
                  <a:ext cx="208" cy="48"/>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4894" name="Freeform 30"/>
                <p:cNvSpPr>
                  <a:spLocks/>
                </p:cNvSpPr>
                <p:nvPr/>
              </p:nvSpPr>
              <p:spPr bwMode="auto">
                <a:xfrm>
                  <a:off x="1227" y="1233"/>
                  <a:ext cx="46" cy="24"/>
                </a:xfrm>
                <a:custGeom>
                  <a:avLst/>
                  <a:gdLst>
                    <a:gd name="T0" fmla="*/ 0 w 80"/>
                    <a:gd name="T1" fmla="*/ 0 h 40"/>
                    <a:gd name="T2" fmla="*/ 80 w 80"/>
                    <a:gd name="T3" fmla="*/ 40 h 40"/>
                  </a:gdLst>
                  <a:ahLst/>
                  <a:cxnLst>
                    <a:cxn ang="0">
                      <a:pos x="T0" y="T1"/>
                    </a:cxn>
                    <a:cxn ang="0">
                      <a:pos x="T2" y="T3"/>
                    </a:cxn>
                  </a:cxnLst>
                  <a:rect l="0" t="0" r="r" b="b"/>
                  <a:pathLst>
                    <a:path w="80" h="40">
                      <a:moveTo>
                        <a:pt x="0" y="0"/>
                      </a:moveTo>
                      <a:cubicBezTo>
                        <a:pt x="0" y="0"/>
                        <a:pt x="40" y="20"/>
                        <a:pt x="80" y="40"/>
                      </a:cubicBezTo>
                    </a:path>
                  </a:pathLst>
                </a:custGeom>
                <a:noFill/>
                <a:ln w="9525" cap="flat" cmpd="sng">
                  <a:solidFill>
                    <a:srgbClr val="000000"/>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4895" name="Freeform 31"/>
                <p:cNvSpPr>
                  <a:spLocks/>
                </p:cNvSpPr>
                <p:nvPr/>
              </p:nvSpPr>
              <p:spPr bwMode="auto">
                <a:xfrm>
                  <a:off x="1100" y="890"/>
                  <a:ext cx="196" cy="101"/>
                </a:xfrm>
                <a:custGeom>
                  <a:avLst/>
                  <a:gdLst>
                    <a:gd name="T0" fmla="*/ 400 w 400"/>
                    <a:gd name="T1" fmla="*/ 10 h 190"/>
                    <a:gd name="T2" fmla="*/ 240 w 400"/>
                    <a:gd name="T3" fmla="*/ 10 h 190"/>
                    <a:gd name="T4" fmla="*/ 120 w 400"/>
                    <a:gd name="T5" fmla="*/ 70 h 190"/>
                    <a:gd name="T6" fmla="*/ 0 w 400"/>
                    <a:gd name="T7" fmla="*/ 190 h 190"/>
                  </a:gdLst>
                  <a:ahLst/>
                  <a:cxnLst>
                    <a:cxn ang="0">
                      <a:pos x="T0" y="T1"/>
                    </a:cxn>
                    <a:cxn ang="0">
                      <a:pos x="T2" y="T3"/>
                    </a:cxn>
                    <a:cxn ang="0">
                      <a:pos x="T4" y="T5"/>
                    </a:cxn>
                    <a:cxn ang="0">
                      <a:pos x="T6" y="T7"/>
                    </a:cxn>
                  </a:cxnLst>
                  <a:rect l="0" t="0" r="r" b="b"/>
                  <a:pathLst>
                    <a:path w="400" h="190">
                      <a:moveTo>
                        <a:pt x="400" y="10"/>
                      </a:moveTo>
                      <a:cubicBezTo>
                        <a:pt x="343" y="5"/>
                        <a:pt x="287" y="0"/>
                        <a:pt x="240" y="10"/>
                      </a:cubicBezTo>
                      <a:cubicBezTo>
                        <a:pt x="193" y="20"/>
                        <a:pt x="160" y="40"/>
                        <a:pt x="120" y="70"/>
                      </a:cubicBezTo>
                      <a:cubicBezTo>
                        <a:pt x="80" y="100"/>
                        <a:pt x="40" y="145"/>
                        <a:pt x="0" y="190"/>
                      </a:cubicBezTo>
                    </a:path>
                  </a:pathLst>
                </a:custGeom>
                <a:noFill/>
                <a:ln w="9525" cap="flat" cmpd="sng">
                  <a:solidFill>
                    <a:srgbClr val="000000"/>
                  </a:solidFill>
                  <a:prstDash val="solid"/>
                  <a:round/>
                  <a:headEnd type="none" w="med" len="me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4896" name="Text Box 32"/>
                <p:cNvSpPr txBox="1">
                  <a:spLocks noChangeArrowheads="1"/>
                </p:cNvSpPr>
                <p:nvPr/>
              </p:nvSpPr>
              <p:spPr bwMode="auto">
                <a:xfrm>
                  <a:off x="1073" y="749"/>
                  <a:ext cx="243"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i="1">
                      <a:latin typeface="Times New Roman" panose="02020603050405020304" pitchFamily="18" charset="0"/>
                      <a:sym typeface="Symbol" panose="05050102010706020507" pitchFamily="18" charset="2"/>
                    </a:rPr>
                    <a:t></a:t>
                  </a:r>
                  <a:endParaRPr lang="zh-CN" altLang="en-US" sz="1600" i="1">
                    <a:latin typeface="Times New Roman" panose="02020603050405020304" pitchFamily="18" charset="0"/>
                  </a:endParaRPr>
                </a:p>
              </p:txBody>
            </p:sp>
            <p:sp>
              <p:nvSpPr>
                <p:cNvPr id="164897" name="Text Box 33"/>
                <p:cNvSpPr txBox="1">
                  <a:spLocks noChangeArrowheads="1"/>
                </p:cNvSpPr>
                <p:nvPr/>
              </p:nvSpPr>
              <p:spPr bwMode="auto">
                <a:xfrm>
                  <a:off x="1181" y="1198"/>
                  <a:ext cx="305" cy="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endParaRPr lang="en-US" sz="1600">
                    <a:latin typeface="Times New Roman" panose="02020603050405020304" pitchFamily="18" charset="0"/>
                  </a:endParaRPr>
                </a:p>
              </p:txBody>
            </p:sp>
            <p:sp>
              <p:nvSpPr>
                <p:cNvPr id="164898" name="Text Box 34"/>
                <p:cNvSpPr txBox="1">
                  <a:spLocks noChangeArrowheads="1"/>
                </p:cNvSpPr>
                <p:nvPr/>
              </p:nvSpPr>
              <p:spPr bwMode="auto">
                <a:xfrm>
                  <a:off x="1363" y="993"/>
                  <a:ext cx="231"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a</a:t>
                  </a:r>
                </a:p>
              </p:txBody>
            </p:sp>
            <p:sp>
              <p:nvSpPr>
                <p:cNvPr id="164899" name="Oval 35"/>
                <p:cNvSpPr>
                  <a:spLocks noChangeArrowheads="1"/>
                </p:cNvSpPr>
                <p:nvPr/>
              </p:nvSpPr>
              <p:spPr bwMode="auto">
                <a:xfrm>
                  <a:off x="881" y="760"/>
                  <a:ext cx="23" cy="36"/>
                </a:xfrm>
                <a:prstGeom prst="ellipse">
                  <a:avLst/>
                </a:prstGeom>
                <a:solidFill>
                  <a:srgbClr val="000000"/>
                </a:solidFill>
                <a:ln w="9525">
                  <a:solidFill>
                    <a:srgbClr val="000000"/>
                  </a:solidFill>
                  <a:round/>
                  <a:headEn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4900" name="Text Box 36"/>
                <p:cNvSpPr txBox="1">
                  <a:spLocks noChangeArrowheads="1"/>
                </p:cNvSpPr>
                <p:nvPr/>
              </p:nvSpPr>
              <p:spPr bwMode="auto">
                <a:xfrm>
                  <a:off x="1072" y="1120"/>
                  <a:ext cx="288"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zh-CN" altLang="en-US" sz="1600" i="1">
                      <a:solidFill>
                        <a:schemeClr val="tx2"/>
                      </a:solidFill>
                      <a:latin typeface="楷体_GB2312" pitchFamily="49" charset="-122"/>
                      <a:ea typeface="楷体_GB2312" pitchFamily="49" charset="-122"/>
                      <a:sym typeface="Symbol" panose="05050102010706020507" pitchFamily="18" charset="2"/>
                    </a:rPr>
                    <a:t></a:t>
                  </a:r>
                  <a:endParaRPr kumimoji="1" lang="zh-CN" altLang="en-US" sz="1600" i="1">
                    <a:solidFill>
                      <a:schemeClr val="tx2"/>
                    </a:solidFill>
                    <a:latin typeface="楷体_GB2312" pitchFamily="49" charset="-122"/>
                    <a:ea typeface="楷体_GB2312" pitchFamily="49" charset="-122"/>
                  </a:endParaRPr>
                </a:p>
              </p:txBody>
            </p:sp>
            <p:sp>
              <p:nvSpPr>
                <p:cNvPr id="164901" name="Text Box 37"/>
                <p:cNvSpPr txBox="1">
                  <a:spLocks noChangeArrowheads="1"/>
                </p:cNvSpPr>
                <p:nvPr/>
              </p:nvSpPr>
              <p:spPr bwMode="auto">
                <a:xfrm>
                  <a:off x="1216" y="1112"/>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1600" i="1">
                      <a:solidFill>
                        <a:schemeClr val="tx2"/>
                      </a:solidFill>
                      <a:latin typeface="Times New Roman" panose="02020603050405020304" pitchFamily="18" charset="0"/>
                      <a:ea typeface="楷体_GB2312" pitchFamily="49" charset="-122"/>
                    </a:rPr>
                    <a:t>r</a:t>
                  </a:r>
                  <a:r>
                    <a:rPr kumimoji="1" lang="en-US" altLang="zh-CN" sz="1600" i="1">
                      <a:solidFill>
                        <a:schemeClr val="tx2"/>
                      </a:solidFill>
                      <a:latin typeface="Times New Roman" panose="02020603050405020304" pitchFamily="18" charset="0"/>
                      <a:ea typeface="楷体_GB2312" pitchFamily="49" charset="-122"/>
                      <a:sym typeface="Symbol" panose="05050102010706020507" pitchFamily="18" charset="2"/>
                    </a:rPr>
                    <a:t></a:t>
                  </a:r>
                  <a:endParaRPr kumimoji="1" lang="en-US" altLang="zh-CN" sz="1600" i="1">
                    <a:solidFill>
                      <a:schemeClr val="tx2"/>
                    </a:solidFill>
                    <a:latin typeface="Times New Roman" panose="02020603050405020304" pitchFamily="18" charset="0"/>
                    <a:ea typeface="楷体_GB2312" pitchFamily="49" charset="-122"/>
                  </a:endParaRPr>
                </a:p>
              </p:txBody>
            </p:sp>
            <p:sp>
              <p:nvSpPr>
                <p:cNvPr id="164902" name="Text Box 38"/>
                <p:cNvSpPr txBox="1">
                  <a:spLocks noChangeArrowheads="1"/>
                </p:cNvSpPr>
                <p:nvPr/>
              </p:nvSpPr>
              <p:spPr bwMode="auto">
                <a:xfrm>
                  <a:off x="1336" y="1240"/>
                  <a:ext cx="288"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i="1">
                      <a:solidFill>
                        <a:schemeClr val="tx2"/>
                      </a:solidFill>
                      <a:latin typeface="Times New Roman" panose="02020603050405020304" pitchFamily="18" charset="0"/>
                      <a:ea typeface="楷体_GB2312" pitchFamily="49" charset="-122"/>
                    </a:rPr>
                    <a:t>e</a:t>
                  </a:r>
                  <a:r>
                    <a:rPr kumimoji="1" lang="en-US" altLang="zh-CN" sz="2000" i="1" baseline="-25000">
                      <a:solidFill>
                        <a:schemeClr val="tx2"/>
                      </a:solidFill>
                      <a:latin typeface="Times New Roman" panose="02020603050405020304" pitchFamily="18" charset="0"/>
                      <a:ea typeface="楷体_GB2312" pitchFamily="49" charset="-122"/>
                      <a:sym typeface="Symbol" panose="05050102010706020507" pitchFamily="18" charset="2"/>
                    </a:rPr>
                    <a:t></a:t>
                  </a:r>
                  <a:endParaRPr kumimoji="1" lang="en-US" altLang="zh-CN" sz="2000" i="1">
                    <a:solidFill>
                      <a:schemeClr val="tx2"/>
                    </a:solidFill>
                    <a:latin typeface="Times New Roman" panose="02020603050405020304" pitchFamily="18" charset="0"/>
                    <a:ea typeface="楷体_GB2312" pitchFamily="49" charset="-122"/>
                  </a:endParaRPr>
                </a:p>
              </p:txBody>
            </p:sp>
            <p:sp>
              <p:nvSpPr>
                <p:cNvPr id="164903" name="Oval 39"/>
                <p:cNvSpPr>
                  <a:spLocks noChangeArrowheads="1"/>
                </p:cNvSpPr>
                <p:nvPr/>
              </p:nvSpPr>
              <p:spPr bwMode="auto">
                <a:xfrm>
                  <a:off x="864" y="604"/>
                  <a:ext cx="164" cy="327"/>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graphicFrame>
              <p:nvGraphicFramePr>
                <p:cNvPr id="164904" name="Object 40"/>
                <p:cNvGraphicFramePr>
                  <a:graphicFrameLocks noChangeAspect="1"/>
                </p:cNvGraphicFramePr>
                <p:nvPr/>
              </p:nvGraphicFramePr>
              <p:xfrm>
                <a:off x="336" y="624"/>
                <a:ext cx="568" cy="197"/>
              </p:xfrm>
              <a:graphic>
                <a:graphicData uri="http://schemas.openxmlformats.org/presentationml/2006/ole">
                  <mc:AlternateContent xmlns:mc="http://schemas.openxmlformats.org/markup-compatibility/2006">
                    <mc:Choice xmlns:v="urn:schemas-microsoft-com:vml" Requires="v">
                      <p:oleObj spid="_x0000_s396428" name="Equation" r:id="rId9" imgW="583920" imgH="203040" progId="Equation.3">
                        <p:embed/>
                      </p:oleObj>
                    </mc:Choice>
                    <mc:Fallback>
                      <p:oleObj name="Equation" r:id="rId9" imgW="583920" imgH="2030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6" y="624"/>
                              <a:ext cx="568" cy="1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64905" name="Line 41"/>
              <p:cNvSpPr>
                <a:spLocks noChangeShapeType="1"/>
              </p:cNvSpPr>
              <p:nvPr/>
            </p:nvSpPr>
            <p:spPr bwMode="auto">
              <a:xfrm flipV="1">
                <a:off x="1488" y="1584"/>
                <a:ext cx="96" cy="48"/>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grpSp>
      </p:grpSp>
      <p:grpSp>
        <p:nvGrpSpPr>
          <p:cNvPr id="164906" name="Group 42"/>
          <p:cNvGrpSpPr>
            <a:grpSpLocks/>
          </p:cNvGrpSpPr>
          <p:nvPr/>
        </p:nvGrpSpPr>
        <p:grpSpPr bwMode="auto">
          <a:xfrm>
            <a:off x="2641601" y="3214688"/>
            <a:ext cx="2390775" cy="2576512"/>
            <a:chOff x="704" y="2025"/>
            <a:chExt cx="1506" cy="1623"/>
          </a:xfrm>
        </p:grpSpPr>
        <p:grpSp>
          <p:nvGrpSpPr>
            <p:cNvPr id="164907" name="Group 43"/>
            <p:cNvGrpSpPr>
              <a:grpSpLocks/>
            </p:cNvGrpSpPr>
            <p:nvPr/>
          </p:nvGrpSpPr>
          <p:grpSpPr bwMode="auto">
            <a:xfrm>
              <a:off x="704" y="2025"/>
              <a:ext cx="1506" cy="1623"/>
              <a:chOff x="720" y="1776"/>
              <a:chExt cx="1506" cy="1623"/>
            </a:xfrm>
          </p:grpSpPr>
          <p:sp>
            <p:nvSpPr>
              <p:cNvPr id="164908" name="Text Box 44"/>
              <p:cNvSpPr txBox="1">
                <a:spLocks noChangeArrowheads="1"/>
              </p:cNvSpPr>
              <p:nvPr/>
            </p:nvSpPr>
            <p:spPr bwMode="auto">
              <a:xfrm>
                <a:off x="1952" y="2242"/>
                <a:ext cx="274" cy="2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y</a:t>
                </a:r>
              </a:p>
            </p:txBody>
          </p:sp>
          <p:sp>
            <p:nvSpPr>
              <p:cNvPr id="164909" name="Text Box 45"/>
              <p:cNvSpPr txBox="1">
                <a:spLocks noChangeArrowheads="1"/>
              </p:cNvSpPr>
              <p:nvPr/>
            </p:nvSpPr>
            <p:spPr bwMode="auto">
              <a:xfrm>
                <a:off x="1263" y="3029"/>
                <a:ext cx="316" cy="2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endParaRPr lang="en-US" sz="1600">
                  <a:latin typeface="Times New Roman" panose="02020603050405020304" pitchFamily="18" charset="0"/>
                </a:endParaRPr>
              </a:p>
            </p:txBody>
          </p:sp>
          <p:sp>
            <p:nvSpPr>
              <p:cNvPr id="164910" name="Text Box 46"/>
              <p:cNvSpPr txBox="1">
                <a:spLocks noChangeArrowheads="1"/>
              </p:cNvSpPr>
              <p:nvPr/>
            </p:nvSpPr>
            <p:spPr bwMode="auto">
              <a:xfrm>
                <a:off x="1478" y="2899"/>
                <a:ext cx="327" cy="3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endParaRPr lang="en-US" sz="1600">
                  <a:latin typeface="Times New Roman" panose="02020603050405020304" pitchFamily="18" charset="0"/>
                </a:endParaRPr>
              </a:p>
            </p:txBody>
          </p:sp>
          <p:sp>
            <p:nvSpPr>
              <p:cNvPr id="164911" name="Text Box 47"/>
              <p:cNvSpPr txBox="1">
                <a:spLocks noChangeArrowheads="1"/>
              </p:cNvSpPr>
              <p:nvPr/>
            </p:nvSpPr>
            <p:spPr bwMode="auto">
              <a:xfrm>
                <a:off x="1470" y="2721"/>
                <a:ext cx="340" cy="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endParaRPr lang="en-US" sz="1600">
                  <a:latin typeface="Times New Roman" panose="02020603050405020304" pitchFamily="18" charset="0"/>
                </a:endParaRPr>
              </a:p>
            </p:txBody>
          </p:sp>
          <p:sp>
            <p:nvSpPr>
              <p:cNvPr id="164912" name="Text Box 48"/>
              <p:cNvSpPr txBox="1">
                <a:spLocks noChangeArrowheads="1"/>
              </p:cNvSpPr>
              <p:nvPr/>
            </p:nvSpPr>
            <p:spPr bwMode="auto">
              <a:xfrm>
                <a:off x="1122" y="3140"/>
                <a:ext cx="200"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x</a:t>
                </a:r>
              </a:p>
            </p:txBody>
          </p:sp>
          <p:sp>
            <p:nvSpPr>
              <p:cNvPr id="164913" name="Text Box 49"/>
              <p:cNvSpPr txBox="1">
                <a:spLocks noChangeArrowheads="1"/>
              </p:cNvSpPr>
              <p:nvPr/>
            </p:nvSpPr>
            <p:spPr bwMode="auto">
              <a:xfrm>
                <a:off x="1232" y="2489"/>
                <a:ext cx="312" cy="4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endParaRPr lang="en-US" sz="1600">
                  <a:latin typeface="Times New Roman" panose="02020603050405020304" pitchFamily="18" charset="0"/>
                </a:endParaRPr>
              </a:p>
            </p:txBody>
          </p:sp>
          <p:sp>
            <p:nvSpPr>
              <p:cNvPr id="164914" name="Text Box 50"/>
              <p:cNvSpPr txBox="1">
                <a:spLocks noChangeArrowheads="1"/>
              </p:cNvSpPr>
              <p:nvPr/>
            </p:nvSpPr>
            <p:spPr bwMode="auto">
              <a:xfrm>
                <a:off x="1027" y="2802"/>
                <a:ext cx="374" cy="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endParaRPr lang="en-US" sz="1600">
                  <a:latin typeface="Times New Roman" panose="02020603050405020304" pitchFamily="18" charset="0"/>
                </a:endParaRPr>
              </a:p>
            </p:txBody>
          </p:sp>
          <p:sp>
            <p:nvSpPr>
              <p:cNvPr id="164915" name="Text Box 51"/>
              <p:cNvSpPr txBox="1">
                <a:spLocks noChangeArrowheads="1"/>
              </p:cNvSpPr>
              <p:nvPr/>
            </p:nvSpPr>
            <p:spPr bwMode="auto">
              <a:xfrm>
                <a:off x="1593" y="2399"/>
                <a:ext cx="339" cy="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endParaRPr lang="en-US" sz="1600">
                  <a:latin typeface="Times New Roman" panose="02020603050405020304" pitchFamily="18" charset="0"/>
                </a:endParaRPr>
              </a:p>
            </p:txBody>
          </p:sp>
          <p:sp>
            <p:nvSpPr>
              <p:cNvPr id="164916" name="Text Box 52"/>
              <p:cNvSpPr txBox="1">
                <a:spLocks noChangeArrowheads="1"/>
              </p:cNvSpPr>
              <p:nvPr/>
            </p:nvSpPr>
            <p:spPr bwMode="auto">
              <a:xfrm>
                <a:off x="1424" y="2119"/>
                <a:ext cx="330" cy="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a</a:t>
                </a:r>
              </a:p>
            </p:txBody>
          </p:sp>
          <p:sp>
            <p:nvSpPr>
              <p:cNvPr id="164917" name="Line 53"/>
              <p:cNvSpPr>
                <a:spLocks noChangeShapeType="1"/>
              </p:cNvSpPr>
              <p:nvPr/>
            </p:nvSpPr>
            <p:spPr bwMode="auto">
              <a:xfrm flipH="1">
                <a:off x="1325" y="1776"/>
                <a:ext cx="0" cy="1511"/>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4918" name="Line 54"/>
              <p:cNvSpPr>
                <a:spLocks noChangeShapeType="1"/>
              </p:cNvSpPr>
              <p:nvPr/>
            </p:nvSpPr>
            <p:spPr bwMode="auto">
              <a:xfrm>
                <a:off x="720" y="2341"/>
                <a:ext cx="1252"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4919" name="Oval 55"/>
              <p:cNvSpPr>
                <a:spLocks noChangeArrowheads="1"/>
              </p:cNvSpPr>
              <p:nvPr/>
            </p:nvSpPr>
            <p:spPr bwMode="auto">
              <a:xfrm>
                <a:off x="947" y="1960"/>
                <a:ext cx="752" cy="762"/>
              </a:xfrm>
              <a:prstGeom prst="ellipse">
                <a:avLst/>
              </a:prstGeom>
              <a:noFill/>
              <a:ln w="28575">
                <a:solidFill>
                  <a:srgbClr val="FF0000"/>
                </a:solidFill>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4920" name="Line 56"/>
              <p:cNvSpPr>
                <a:spLocks noChangeShapeType="1"/>
              </p:cNvSpPr>
              <p:nvPr/>
            </p:nvSpPr>
            <p:spPr bwMode="auto">
              <a:xfrm>
                <a:off x="1332" y="2343"/>
                <a:ext cx="150" cy="333"/>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4921" name="Line 57"/>
              <p:cNvSpPr>
                <a:spLocks noChangeShapeType="1"/>
              </p:cNvSpPr>
              <p:nvPr/>
            </p:nvSpPr>
            <p:spPr bwMode="auto">
              <a:xfrm flipV="1">
                <a:off x="1320" y="2076"/>
                <a:ext cx="277" cy="267"/>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4922" name="Line 58"/>
              <p:cNvSpPr>
                <a:spLocks noChangeShapeType="1"/>
              </p:cNvSpPr>
              <p:nvPr/>
            </p:nvSpPr>
            <p:spPr bwMode="auto">
              <a:xfrm flipV="1">
                <a:off x="1494" y="2572"/>
                <a:ext cx="205" cy="116"/>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4923" name="Freeform 59"/>
              <p:cNvSpPr>
                <a:spLocks/>
              </p:cNvSpPr>
              <p:nvPr/>
            </p:nvSpPr>
            <p:spPr bwMode="auto">
              <a:xfrm>
                <a:off x="1335" y="2515"/>
                <a:ext cx="79" cy="23"/>
              </a:xfrm>
              <a:custGeom>
                <a:avLst/>
                <a:gdLst>
                  <a:gd name="T0" fmla="*/ 0 w 140"/>
                  <a:gd name="T1" fmla="*/ 40 h 40"/>
                  <a:gd name="T2" fmla="*/ 140 w 140"/>
                  <a:gd name="T3" fmla="*/ 0 h 40"/>
                </a:gdLst>
                <a:ahLst/>
                <a:cxnLst>
                  <a:cxn ang="0">
                    <a:pos x="T0" y="T1"/>
                  </a:cxn>
                  <a:cxn ang="0">
                    <a:pos x="T2" y="T3"/>
                  </a:cxn>
                </a:cxnLst>
                <a:rect l="0" t="0" r="r" b="b"/>
                <a:pathLst>
                  <a:path w="140" h="40">
                    <a:moveTo>
                      <a:pt x="0" y="40"/>
                    </a:moveTo>
                    <a:cubicBezTo>
                      <a:pt x="58" y="23"/>
                      <a:pt x="117" y="7"/>
                      <a:pt x="140" y="0"/>
                    </a:cubicBezTo>
                  </a:path>
                </a:pathLst>
              </a:custGeom>
              <a:noFill/>
              <a:ln w="9525" cap="flat" cmpd="sng">
                <a:solidFill>
                  <a:srgbClr val="000000"/>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4924" name="Line 60"/>
              <p:cNvSpPr>
                <a:spLocks noChangeShapeType="1"/>
              </p:cNvSpPr>
              <p:nvPr/>
            </p:nvSpPr>
            <p:spPr bwMode="auto">
              <a:xfrm flipV="1">
                <a:off x="1312" y="2918"/>
                <a:ext cx="227" cy="116"/>
              </a:xfrm>
              <a:prstGeom prst="line">
                <a:avLst/>
              </a:prstGeom>
              <a:noFill/>
              <a:ln w="9525">
                <a:solidFill>
                  <a:srgbClr val="00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4925" name="Line 61"/>
              <p:cNvSpPr>
                <a:spLocks noChangeShapeType="1"/>
              </p:cNvSpPr>
              <p:nvPr/>
            </p:nvSpPr>
            <p:spPr bwMode="auto">
              <a:xfrm flipH="1">
                <a:off x="1324" y="2918"/>
                <a:ext cx="194" cy="0"/>
              </a:xfrm>
              <a:prstGeom prst="line">
                <a:avLst/>
              </a:prstGeom>
              <a:noFill/>
              <a:ln w="9525">
                <a:solidFill>
                  <a:srgbClr val="000000"/>
                </a:solidFill>
                <a:prstDash val="dash"/>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4926" name="Line 62"/>
              <p:cNvSpPr>
                <a:spLocks noChangeShapeType="1"/>
              </p:cNvSpPr>
              <p:nvPr/>
            </p:nvSpPr>
            <p:spPr bwMode="auto">
              <a:xfrm>
                <a:off x="1528" y="2922"/>
                <a:ext cx="0" cy="115"/>
              </a:xfrm>
              <a:prstGeom prst="line">
                <a:avLst/>
              </a:prstGeom>
              <a:noFill/>
              <a:ln w="9525">
                <a:solidFill>
                  <a:srgbClr val="000000"/>
                </a:solidFill>
                <a:prstDash val="dash"/>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4927" name="Line 63"/>
              <p:cNvSpPr>
                <a:spLocks noChangeShapeType="1"/>
              </p:cNvSpPr>
              <p:nvPr/>
            </p:nvSpPr>
            <p:spPr bwMode="auto">
              <a:xfrm flipV="1">
                <a:off x="1320" y="2913"/>
                <a:ext cx="0" cy="127"/>
              </a:xfrm>
              <a:prstGeom prst="line">
                <a:avLst/>
              </a:prstGeom>
              <a:noFill/>
              <a:ln w="9525">
                <a:solidFill>
                  <a:srgbClr val="00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4928" name="Line 64"/>
              <p:cNvSpPr>
                <a:spLocks noChangeShapeType="1"/>
              </p:cNvSpPr>
              <p:nvPr/>
            </p:nvSpPr>
            <p:spPr bwMode="auto">
              <a:xfrm flipV="1">
                <a:off x="1312" y="3034"/>
                <a:ext cx="227" cy="0"/>
              </a:xfrm>
              <a:prstGeom prst="line">
                <a:avLst/>
              </a:prstGeom>
              <a:noFill/>
              <a:ln w="9525">
                <a:solidFill>
                  <a:srgbClr val="00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4929" name="Freeform 65"/>
              <p:cNvSpPr>
                <a:spLocks/>
              </p:cNvSpPr>
              <p:nvPr/>
            </p:nvSpPr>
            <p:spPr bwMode="auto">
              <a:xfrm>
                <a:off x="1380" y="2999"/>
                <a:ext cx="11" cy="35"/>
              </a:xfrm>
              <a:custGeom>
                <a:avLst/>
                <a:gdLst>
                  <a:gd name="T0" fmla="*/ 0 w 20"/>
                  <a:gd name="T1" fmla="*/ 0 h 60"/>
                  <a:gd name="T2" fmla="*/ 20 w 20"/>
                  <a:gd name="T3" fmla="*/ 60 h 60"/>
                </a:gdLst>
                <a:ahLst/>
                <a:cxnLst>
                  <a:cxn ang="0">
                    <a:pos x="T0" y="T1"/>
                  </a:cxn>
                  <a:cxn ang="0">
                    <a:pos x="T2" y="T3"/>
                  </a:cxn>
                </a:cxnLst>
                <a:rect l="0" t="0" r="r" b="b"/>
                <a:pathLst>
                  <a:path w="20" h="60">
                    <a:moveTo>
                      <a:pt x="0" y="0"/>
                    </a:moveTo>
                    <a:cubicBezTo>
                      <a:pt x="0" y="0"/>
                      <a:pt x="10" y="30"/>
                      <a:pt x="20" y="60"/>
                    </a:cubicBezTo>
                  </a:path>
                </a:pathLst>
              </a:custGeom>
              <a:noFill/>
              <a:ln w="9525" cap="flat" cmpd="sng">
                <a:solidFill>
                  <a:srgbClr val="000000"/>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4930" name="Line 66"/>
              <p:cNvSpPr>
                <a:spLocks noChangeShapeType="1"/>
              </p:cNvSpPr>
              <p:nvPr/>
            </p:nvSpPr>
            <p:spPr bwMode="auto">
              <a:xfrm flipH="1">
                <a:off x="1357" y="3011"/>
                <a:ext cx="23" cy="103"/>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4931" name="Text Box 67"/>
              <p:cNvSpPr txBox="1">
                <a:spLocks noChangeArrowheads="1"/>
              </p:cNvSpPr>
              <p:nvPr/>
            </p:nvSpPr>
            <p:spPr bwMode="auto">
              <a:xfrm>
                <a:off x="1314" y="2951"/>
                <a:ext cx="288"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zh-CN" altLang="en-US" sz="1600" i="1">
                    <a:solidFill>
                      <a:schemeClr val="tx2"/>
                    </a:solidFill>
                    <a:latin typeface="楷体_GB2312" pitchFamily="49" charset="-122"/>
                    <a:ea typeface="楷体_GB2312" pitchFamily="49" charset="-122"/>
                    <a:sym typeface="Symbol" panose="05050102010706020507" pitchFamily="18" charset="2"/>
                  </a:rPr>
                  <a:t></a:t>
                </a:r>
                <a:endParaRPr kumimoji="1" lang="zh-CN" altLang="en-US" sz="1600" i="1">
                  <a:solidFill>
                    <a:schemeClr val="tx2"/>
                  </a:solidFill>
                  <a:latin typeface="楷体_GB2312" pitchFamily="49" charset="-122"/>
                  <a:ea typeface="楷体_GB2312" pitchFamily="49" charset="-122"/>
                </a:endParaRPr>
              </a:p>
            </p:txBody>
          </p:sp>
          <p:sp>
            <p:nvSpPr>
              <p:cNvPr id="164932" name="Text Box 68"/>
              <p:cNvSpPr txBox="1">
                <a:spLocks noChangeArrowheads="1"/>
              </p:cNvSpPr>
              <p:nvPr/>
            </p:nvSpPr>
            <p:spPr bwMode="auto">
              <a:xfrm>
                <a:off x="1258" y="2423"/>
                <a:ext cx="288"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zh-CN" altLang="en-US" sz="1600" i="1">
                    <a:solidFill>
                      <a:schemeClr val="tx2"/>
                    </a:solidFill>
                    <a:latin typeface="楷体_GB2312" pitchFamily="49" charset="-122"/>
                    <a:ea typeface="楷体_GB2312" pitchFamily="49" charset="-122"/>
                    <a:sym typeface="Symbol" panose="05050102010706020507" pitchFamily="18" charset="2"/>
                  </a:rPr>
                  <a:t></a:t>
                </a:r>
                <a:endParaRPr kumimoji="1" lang="zh-CN" altLang="en-US" sz="1600" i="1">
                  <a:solidFill>
                    <a:schemeClr val="tx2"/>
                  </a:solidFill>
                  <a:latin typeface="楷体_GB2312" pitchFamily="49" charset="-122"/>
                  <a:ea typeface="楷体_GB2312" pitchFamily="49" charset="-122"/>
                </a:endParaRPr>
              </a:p>
            </p:txBody>
          </p:sp>
          <p:sp>
            <p:nvSpPr>
              <p:cNvPr id="164933" name="Text Box 69"/>
              <p:cNvSpPr txBox="1">
                <a:spLocks noChangeArrowheads="1"/>
              </p:cNvSpPr>
              <p:nvPr/>
            </p:nvSpPr>
            <p:spPr bwMode="auto">
              <a:xfrm>
                <a:off x="1618" y="2415"/>
                <a:ext cx="288"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i="1">
                    <a:solidFill>
                      <a:schemeClr val="tx2"/>
                    </a:solidFill>
                    <a:latin typeface="Times New Roman" panose="02020603050405020304" pitchFamily="18" charset="0"/>
                    <a:ea typeface="楷体_GB2312" pitchFamily="49" charset="-122"/>
                  </a:rPr>
                  <a:t>e</a:t>
                </a:r>
                <a:r>
                  <a:rPr kumimoji="1" lang="en-US" altLang="zh-CN" sz="2000" i="1" baseline="-25000">
                    <a:solidFill>
                      <a:schemeClr val="tx2"/>
                    </a:solidFill>
                    <a:latin typeface="Times New Roman" panose="02020603050405020304" pitchFamily="18" charset="0"/>
                    <a:ea typeface="楷体_GB2312" pitchFamily="49" charset="-122"/>
                    <a:sym typeface="Symbol" panose="05050102010706020507" pitchFamily="18" charset="2"/>
                  </a:rPr>
                  <a:t></a:t>
                </a:r>
                <a:endParaRPr kumimoji="1" lang="en-US" altLang="zh-CN" sz="2000" i="1">
                  <a:solidFill>
                    <a:schemeClr val="tx2"/>
                  </a:solidFill>
                  <a:latin typeface="Times New Roman" panose="02020603050405020304" pitchFamily="18" charset="0"/>
                  <a:ea typeface="楷体_GB2312" pitchFamily="49" charset="-122"/>
                </a:endParaRPr>
              </a:p>
            </p:txBody>
          </p:sp>
          <p:sp>
            <p:nvSpPr>
              <p:cNvPr id="164934" name="Text Box 70"/>
              <p:cNvSpPr txBox="1">
                <a:spLocks noChangeArrowheads="1"/>
              </p:cNvSpPr>
              <p:nvPr/>
            </p:nvSpPr>
            <p:spPr bwMode="auto">
              <a:xfrm>
                <a:off x="1482" y="2663"/>
                <a:ext cx="288"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i="1">
                    <a:solidFill>
                      <a:schemeClr val="tx2"/>
                    </a:solidFill>
                    <a:latin typeface="Times New Roman" panose="02020603050405020304" pitchFamily="18" charset="0"/>
                    <a:ea typeface="楷体_GB2312" pitchFamily="49" charset="-122"/>
                  </a:rPr>
                  <a:t>e</a:t>
                </a:r>
                <a:r>
                  <a:rPr kumimoji="1" lang="en-US" altLang="zh-CN" sz="2000" i="1" baseline="-25000">
                    <a:solidFill>
                      <a:schemeClr val="tx2"/>
                    </a:solidFill>
                    <a:latin typeface="Times New Roman" panose="02020603050405020304" pitchFamily="18" charset="0"/>
                    <a:ea typeface="楷体_GB2312" pitchFamily="49" charset="-122"/>
                    <a:sym typeface="Symbol" panose="05050102010706020507" pitchFamily="18" charset="2"/>
                  </a:rPr>
                  <a:t></a:t>
                </a:r>
                <a:endParaRPr kumimoji="1" lang="en-US" altLang="zh-CN" sz="2000" i="1">
                  <a:solidFill>
                    <a:schemeClr val="tx2"/>
                  </a:solidFill>
                  <a:latin typeface="Times New Roman" panose="02020603050405020304" pitchFamily="18" charset="0"/>
                  <a:ea typeface="楷体_GB2312" pitchFamily="49" charset="-122"/>
                </a:endParaRPr>
              </a:p>
            </p:txBody>
          </p:sp>
          <p:sp>
            <p:nvSpPr>
              <p:cNvPr id="164935" name="Text Box 71"/>
              <p:cNvSpPr txBox="1">
                <a:spLocks noChangeArrowheads="1"/>
              </p:cNvSpPr>
              <p:nvPr/>
            </p:nvSpPr>
            <p:spPr bwMode="auto">
              <a:xfrm>
                <a:off x="1482" y="2831"/>
                <a:ext cx="288"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i="1">
                    <a:solidFill>
                      <a:schemeClr val="tx2"/>
                    </a:solidFill>
                    <a:latin typeface="Times New Roman" panose="02020603050405020304" pitchFamily="18" charset="0"/>
                    <a:ea typeface="楷体_GB2312" pitchFamily="49" charset="-122"/>
                  </a:rPr>
                  <a:t>e</a:t>
                </a:r>
                <a:r>
                  <a:rPr kumimoji="1" lang="en-US" altLang="zh-CN" sz="2000" i="1" baseline="-25000">
                    <a:solidFill>
                      <a:schemeClr val="tx2"/>
                    </a:solidFill>
                    <a:latin typeface="Times New Roman" panose="02020603050405020304" pitchFamily="18" charset="0"/>
                    <a:ea typeface="楷体_GB2312" pitchFamily="49" charset="-122"/>
                    <a:sym typeface="Symbol" panose="05050102010706020507" pitchFamily="18" charset="2"/>
                  </a:rPr>
                  <a:t></a:t>
                </a:r>
                <a:endParaRPr kumimoji="1" lang="en-US" altLang="zh-CN" sz="2000" i="1">
                  <a:solidFill>
                    <a:schemeClr val="tx2"/>
                  </a:solidFill>
                  <a:latin typeface="Times New Roman" panose="02020603050405020304" pitchFamily="18" charset="0"/>
                  <a:ea typeface="楷体_GB2312" pitchFamily="49" charset="-122"/>
                </a:endParaRPr>
              </a:p>
            </p:txBody>
          </p:sp>
          <p:sp>
            <p:nvSpPr>
              <p:cNvPr id="164936" name="Text Box 72"/>
              <p:cNvSpPr txBox="1">
                <a:spLocks noChangeArrowheads="1"/>
              </p:cNvSpPr>
              <p:nvPr/>
            </p:nvSpPr>
            <p:spPr bwMode="auto">
              <a:xfrm>
                <a:off x="1074" y="2687"/>
                <a:ext cx="288"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i="1">
                    <a:solidFill>
                      <a:schemeClr val="tx2"/>
                    </a:solidFill>
                    <a:latin typeface="Times New Roman" panose="02020603050405020304" pitchFamily="18" charset="0"/>
                    <a:ea typeface="楷体_GB2312" pitchFamily="49" charset="-122"/>
                  </a:rPr>
                  <a:t>-e</a:t>
                </a:r>
                <a:r>
                  <a:rPr kumimoji="1" lang="en-US" altLang="zh-CN" sz="2000" i="1" baseline="-25000">
                    <a:solidFill>
                      <a:schemeClr val="tx2"/>
                    </a:solidFill>
                    <a:latin typeface="Times New Roman" panose="02020603050405020304" pitchFamily="18" charset="0"/>
                    <a:ea typeface="楷体_GB2312" pitchFamily="49" charset="-122"/>
                    <a:sym typeface="Symbol" panose="05050102010706020507" pitchFamily="18" charset="2"/>
                  </a:rPr>
                  <a:t>x</a:t>
                </a:r>
                <a:endParaRPr kumimoji="1" lang="en-US" altLang="zh-CN" sz="2000" i="1">
                  <a:solidFill>
                    <a:schemeClr val="tx2"/>
                  </a:solidFill>
                  <a:latin typeface="Times New Roman" panose="02020603050405020304" pitchFamily="18" charset="0"/>
                  <a:ea typeface="楷体_GB2312" pitchFamily="49" charset="-122"/>
                </a:endParaRPr>
              </a:p>
            </p:txBody>
          </p:sp>
          <p:sp>
            <p:nvSpPr>
              <p:cNvPr id="164937" name="Text Box 73"/>
              <p:cNvSpPr txBox="1">
                <a:spLocks noChangeArrowheads="1"/>
              </p:cNvSpPr>
              <p:nvPr/>
            </p:nvSpPr>
            <p:spPr bwMode="auto">
              <a:xfrm>
                <a:off x="1386" y="2303"/>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1600" i="1">
                    <a:solidFill>
                      <a:schemeClr val="tx2"/>
                    </a:solidFill>
                    <a:latin typeface="Times New Roman" panose="02020603050405020304" pitchFamily="18" charset="0"/>
                    <a:ea typeface="楷体_GB2312" pitchFamily="49" charset="-122"/>
                  </a:rPr>
                  <a:t>r</a:t>
                </a:r>
                <a:r>
                  <a:rPr kumimoji="1" lang="en-US" altLang="zh-CN" sz="1600" i="1">
                    <a:solidFill>
                      <a:schemeClr val="tx2"/>
                    </a:solidFill>
                    <a:latin typeface="Times New Roman" panose="02020603050405020304" pitchFamily="18" charset="0"/>
                    <a:ea typeface="楷体_GB2312" pitchFamily="49" charset="-122"/>
                    <a:sym typeface="Symbol" panose="05050102010706020507" pitchFamily="18" charset="2"/>
                  </a:rPr>
                  <a:t></a:t>
                </a:r>
                <a:endParaRPr kumimoji="1" lang="en-US" altLang="zh-CN" sz="1600" i="1">
                  <a:solidFill>
                    <a:schemeClr val="tx2"/>
                  </a:solidFill>
                  <a:latin typeface="Times New Roman" panose="02020603050405020304" pitchFamily="18" charset="0"/>
                  <a:ea typeface="楷体_GB2312" pitchFamily="49" charset="-122"/>
                </a:endParaRPr>
              </a:p>
            </p:txBody>
          </p:sp>
          <p:sp>
            <p:nvSpPr>
              <p:cNvPr id="164938" name="Oval 74"/>
              <p:cNvSpPr>
                <a:spLocks noChangeArrowheads="1"/>
              </p:cNvSpPr>
              <p:nvPr/>
            </p:nvSpPr>
            <p:spPr bwMode="auto">
              <a:xfrm>
                <a:off x="1298" y="2859"/>
                <a:ext cx="164" cy="327"/>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graphicFrame>
            <p:nvGraphicFramePr>
              <p:cNvPr id="164939" name="Object 75"/>
              <p:cNvGraphicFramePr>
                <a:graphicFrameLocks noChangeAspect="1"/>
              </p:cNvGraphicFramePr>
              <p:nvPr/>
            </p:nvGraphicFramePr>
            <p:xfrm>
              <a:off x="736" y="2952"/>
              <a:ext cx="568" cy="197"/>
            </p:xfrm>
            <a:graphic>
              <a:graphicData uri="http://schemas.openxmlformats.org/presentationml/2006/ole">
                <mc:AlternateContent xmlns:mc="http://schemas.openxmlformats.org/markup-compatibility/2006">
                  <mc:Choice xmlns:v="urn:schemas-microsoft-com:vml" Requires="v">
                    <p:oleObj spid="_x0000_s396429" name="Equation" r:id="rId11" imgW="583920" imgH="203040" progId="Equation.3">
                      <p:embed/>
                    </p:oleObj>
                  </mc:Choice>
                  <mc:Fallback>
                    <p:oleObj name="Equation" r:id="rId11" imgW="583920" imgH="2030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6" y="2952"/>
                            <a:ext cx="568" cy="1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64940" name="Line 76"/>
            <p:cNvSpPr>
              <a:spLocks noChangeShapeType="1"/>
            </p:cNvSpPr>
            <p:nvPr/>
          </p:nvSpPr>
          <p:spPr bwMode="auto">
            <a:xfrm flipV="1">
              <a:off x="1624" y="2688"/>
              <a:ext cx="48" cy="96"/>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grpSp>
      <p:sp>
        <p:nvSpPr>
          <p:cNvPr id="164941" name="AutoShape 77">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64942" name="AutoShape 78">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Tree>
    <p:extLst>
      <p:ext uri="{BB962C8B-B14F-4D97-AF65-F5344CB8AC3E}">
        <p14:creationId xmlns:p14="http://schemas.microsoft.com/office/powerpoint/2010/main" val="21230556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64866"/>
                                        </p:tgtEl>
                                        <p:attrNameLst>
                                          <p:attrName>style.visibility</p:attrName>
                                        </p:attrNameLst>
                                      </p:cBhvr>
                                      <p:to>
                                        <p:strVal val="visible"/>
                                      </p:to>
                                    </p:set>
                                    <p:anim calcmode="lin" valueType="num">
                                      <p:cBhvr additive="base">
                                        <p:cTn id="7" dur="500" fill="hold"/>
                                        <p:tgtEl>
                                          <p:spTgt spid="164866"/>
                                        </p:tgtEl>
                                        <p:attrNameLst>
                                          <p:attrName>ppt_x</p:attrName>
                                        </p:attrNameLst>
                                      </p:cBhvr>
                                      <p:tavLst>
                                        <p:tav tm="0">
                                          <p:val>
                                            <p:strVal val="#ppt_x"/>
                                          </p:val>
                                        </p:tav>
                                        <p:tav tm="100000">
                                          <p:val>
                                            <p:strVal val="#ppt_x"/>
                                          </p:val>
                                        </p:tav>
                                      </p:tavLst>
                                    </p:anim>
                                    <p:anim calcmode="lin" valueType="num">
                                      <p:cBhvr additive="base">
                                        <p:cTn id="8" dur="500" fill="hold"/>
                                        <p:tgtEl>
                                          <p:spTgt spid="164866"/>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499"/>
                                          </p:stCondLst>
                                        </p:cTn>
                                        <p:tgtEl>
                                          <p:spTgt spid="16487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164906"/>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64868"/>
                                        </p:tgtEl>
                                        <p:attrNameLst>
                                          <p:attrName>style.visibility</p:attrName>
                                        </p:attrNameLst>
                                      </p:cBhvr>
                                      <p:to>
                                        <p:strVal val="visible"/>
                                      </p:to>
                                    </p:set>
                                    <p:anim calcmode="lin" valueType="num">
                                      <p:cBhvr additive="base">
                                        <p:cTn id="21" dur="500" fill="hold"/>
                                        <p:tgtEl>
                                          <p:spTgt spid="164868"/>
                                        </p:tgtEl>
                                        <p:attrNameLst>
                                          <p:attrName>ppt_x</p:attrName>
                                        </p:attrNameLst>
                                      </p:cBhvr>
                                      <p:tavLst>
                                        <p:tav tm="0">
                                          <p:val>
                                            <p:strVal val="#ppt_x"/>
                                          </p:val>
                                        </p:tav>
                                        <p:tav tm="100000">
                                          <p:val>
                                            <p:strVal val="#ppt_x"/>
                                          </p:val>
                                        </p:tav>
                                      </p:tavLst>
                                    </p:anim>
                                    <p:anim calcmode="lin" valueType="num">
                                      <p:cBhvr additive="base">
                                        <p:cTn id="22" dur="500" fill="hold"/>
                                        <p:tgtEl>
                                          <p:spTgt spid="164868"/>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164867"/>
                                        </p:tgtEl>
                                        <p:attrNameLst>
                                          <p:attrName>style.visibility</p:attrName>
                                        </p:attrNameLst>
                                      </p:cBhvr>
                                      <p:to>
                                        <p:strVal val="visible"/>
                                      </p:to>
                                    </p:set>
                                    <p:anim calcmode="lin" valueType="num">
                                      <p:cBhvr additive="base">
                                        <p:cTn id="27" dur="500" fill="hold"/>
                                        <p:tgtEl>
                                          <p:spTgt spid="164867"/>
                                        </p:tgtEl>
                                        <p:attrNameLst>
                                          <p:attrName>ppt_x</p:attrName>
                                        </p:attrNameLst>
                                      </p:cBhvr>
                                      <p:tavLst>
                                        <p:tav tm="0">
                                          <p:val>
                                            <p:strVal val="#ppt_x"/>
                                          </p:val>
                                        </p:tav>
                                        <p:tav tm="100000">
                                          <p:val>
                                            <p:strVal val="#ppt_x"/>
                                          </p:val>
                                        </p:tav>
                                      </p:tavLst>
                                    </p:anim>
                                    <p:anim calcmode="lin" valueType="num">
                                      <p:cBhvr additive="base">
                                        <p:cTn id="28" dur="500" fill="hold"/>
                                        <p:tgtEl>
                                          <p:spTgt spid="164867"/>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64870"/>
                                        </p:tgtEl>
                                        <p:attrNameLst>
                                          <p:attrName>style.visibility</p:attrName>
                                        </p:attrNameLst>
                                      </p:cBhvr>
                                      <p:to>
                                        <p:strVal val="visible"/>
                                      </p:to>
                                    </p:set>
                                    <p:anim calcmode="lin" valueType="num">
                                      <p:cBhvr additive="base">
                                        <p:cTn id="33" dur="500" fill="hold"/>
                                        <p:tgtEl>
                                          <p:spTgt spid="164870"/>
                                        </p:tgtEl>
                                        <p:attrNameLst>
                                          <p:attrName>ppt_x</p:attrName>
                                        </p:attrNameLst>
                                      </p:cBhvr>
                                      <p:tavLst>
                                        <p:tav tm="0">
                                          <p:val>
                                            <p:strVal val="#ppt_x"/>
                                          </p:val>
                                        </p:tav>
                                        <p:tav tm="100000">
                                          <p:val>
                                            <p:strVal val="#ppt_x"/>
                                          </p:val>
                                        </p:tav>
                                      </p:tavLst>
                                    </p:anim>
                                    <p:anim calcmode="lin" valueType="num">
                                      <p:cBhvr additive="base">
                                        <p:cTn id="34" dur="500" fill="hold"/>
                                        <p:tgtEl>
                                          <p:spTgt spid="164870"/>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nodeType="clickEffect">
                                  <p:stCondLst>
                                    <p:cond delay="0"/>
                                  </p:stCondLst>
                                  <p:childTnLst>
                                    <p:set>
                                      <p:cBhvr>
                                        <p:cTn id="38" dur="1" fill="hold">
                                          <p:stCondLst>
                                            <p:cond delay="0"/>
                                          </p:stCondLst>
                                        </p:cTn>
                                        <p:tgtEl>
                                          <p:spTgt spid="164869"/>
                                        </p:tgtEl>
                                        <p:attrNameLst>
                                          <p:attrName>style.visibility</p:attrName>
                                        </p:attrNameLst>
                                      </p:cBhvr>
                                      <p:to>
                                        <p:strVal val="visible"/>
                                      </p:to>
                                    </p:set>
                                    <p:anim calcmode="lin" valueType="num">
                                      <p:cBhvr additive="base">
                                        <p:cTn id="39" dur="500" fill="hold"/>
                                        <p:tgtEl>
                                          <p:spTgt spid="164869"/>
                                        </p:tgtEl>
                                        <p:attrNameLst>
                                          <p:attrName>ppt_x</p:attrName>
                                        </p:attrNameLst>
                                      </p:cBhvr>
                                      <p:tavLst>
                                        <p:tav tm="0">
                                          <p:val>
                                            <p:strVal val="#ppt_x"/>
                                          </p:val>
                                        </p:tav>
                                        <p:tav tm="100000">
                                          <p:val>
                                            <p:strVal val="#ppt_x"/>
                                          </p:val>
                                        </p:tav>
                                      </p:tavLst>
                                    </p:anim>
                                    <p:anim calcmode="lin" valueType="num">
                                      <p:cBhvr additive="base">
                                        <p:cTn id="40" dur="500" fill="hold"/>
                                        <p:tgtEl>
                                          <p:spTgt spid="164869"/>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4" fill="hold" nodeType="clickEffect">
                                  <p:stCondLst>
                                    <p:cond delay="0"/>
                                  </p:stCondLst>
                                  <p:childTnLst>
                                    <p:set>
                                      <p:cBhvr>
                                        <p:cTn id="44" dur="1" fill="hold">
                                          <p:stCondLst>
                                            <p:cond delay="0"/>
                                          </p:stCondLst>
                                        </p:cTn>
                                        <p:tgtEl>
                                          <p:spTgt spid="164871"/>
                                        </p:tgtEl>
                                        <p:attrNameLst>
                                          <p:attrName>style.visibility</p:attrName>
                                        </p:attrNameLst>
                                      </p:cBhvr>
                                      <p:to>
                                        <p:strVal val="visible"/>
                                      </p:to>
                                    </p:set>
                                    <p:anim calcmode="lin" valueType="num">
                                      <p:cBhvr additive="base">
                                        <p:cTn id="45" dur="500" fill="hold"/>
                                        <p:tgtEl>
                                          <p:spTgt spid="164871"/>
                                        </p:tgtEl>
                                        <p:attrNameLst>
                                          <p:attrName>ppt_x</p:attrName>
                                        </p:attrNameLst>
                                      </p:cBhvr>
                                      <p:tavLst>
                                        <p:tav tm="0">
                                          <p:val>
                                            <p:strVal val="#ppt_x"/>
                                          </p:val>
                                        </p:tav>
                                        <p:tav tm="100000">
                                          <p:val>
                                            <p:strVal val="#ppt_x"/>
                                          </p:val>
                                        </p:tav>
                                      </p:tavLst>
                                    </p:anim>
                                    <p:anim calcmode="lin" valueType="num">
                                      <p:cBhvr additive="base">
                                        <p:cTn id="46" dur="500" fill="hold"/>
                                        <p:tgtEl>
                                          <p:spTgt spid="1648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6" grpId="0" autoUpdateAnimBg="0"/>
      <p:bldP spid="164868" grpId="0" autoUpdateAnimBg="0"/>
      <p:bldP spid="164870"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5890" name="Group 2"/>
          <p:cNvGrpSpPr>
            <a:grpSpLocks/>
          </p:cNvGrpSpPr>
          <p:nvPr/>
        </p:nvGrpSpPr>
        <p:grpSpPr bwMode="auto">
          <a:xfrm>
            <a:off x="2971800" y="457200"/>
            <a:ext cx="3581400" cy="717550"/>
            <a:chOff x="912" y="288"/>
            <a:chExt cx="2256" cy="452"/>
          </a:xfrm>
        </p:grpSpPr>
        <p:sp>
          <p:nvSpPr>
            <p:cNvPr id="165891" name="Text Box 3"/>
            <p:cNvSpPr txBox="1">
              <a:spLocks noChangeArrowheads="1"/>
            </p:cNvSpPr>
            <p:nvPr/>
          </p:nvSpPr>
          <p:spPr bwMode="auto">
            <a:xfrm>
              <a:off x="912" y="288"/>
              <a:ext cx="2256"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solidFill>
                    <a:srgbClr val="3333FF"/>
                  </a:solidFill>
                  <a:latin typeface="Times New Roman" panose="02020603050405020304" pitchFamily="18" charset="0"/>
                  <a:ea typeface="楷体_GB2312" pitchFamily="49" charset="-122"/>
                </a:rPr>
                <a:t>From                        , we obtain</a:t>
              </a:r>
            </a:p>
          </p:txBody>
        </p:sp>
        <p:graphicFrame>
          <p:nvGraphicFramePr>
            <p:cNvPr id="165892" name="Object 4"/>
            <p:cNvGraphicFramePr>
              <a:graphicFrameLocks noChangeAspect="1"/>
            </p:cNvGraphicFramePr>
            <p:nvPr/>
          </p:nvGraphicFramePr>
          <p:xfrm>
            <a:off x="1433" y="302"/>
            <a:ext cx="864" cy="438"/>
          </p:xfrm>
          <a:graphic>
            <a:graphicData uri="http://schemas.openxmlformats.org/presentationml/2006/ole">
              <mc:AlternateContent xmlns:mc="http://schemas.openxmlformats.org/markup-compatibility/2006">
                <mc:Choice xmlns:v="urn:schemas-microsoft-com:vml" Requires="v">
                  <p:oleObj spid="_x0000_s397422" r:id="rId3" imgW="850531" imgH="431613" progId="Equation.3">
                    <p:embed/>
                  </p:oleObj>
                </mc:Choice>
                <mc:Fallback>
                  <p:oleObj r:id="rId3" imgW="850531" imgH="43161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3" y="302"/>
                          <a:ext cx="864" cy="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65893" name="Object 5"/>
          <p:cNvGraphicFramePr>
            <a:graphicFrameLocks noChangeAspect="1"/>
          </p:cNvGraphicFramePr>
          <p:nvPr/>
        </p:nvGraphicFramePr>
        <p:xfrm>
          <a:off x="4598988" y="1219201"/>
          <a:ext cx="4260850" cy="2162175"/>
        </p:xfrm>
        <a:graphic>
          <a:graphicData uri="http://schemas.openxmlformats.org/presentationml/2006/ole">
            <mc:AlternateContent xmlns:mc="http://schemas.openxmlformats.org/markup-compatibility/2006">
              <mc:Choice xmlns:v="urn:schemas-microsoft-com:vml" Requires="v">
                <p:oleObj spid="_x0000_s397423" name="Equation" r:id="rId5" imgW="2755800" imgH="1396800" progId="Equation.3">
                  <p:embed/>
                </p:oleObj>
              </mc:Choice>
              <mc:Fallback>
                <p:oleObj name="Equation" r:id="rId5" imgW="2755800" imgH="1396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98988" y="1219201"/>
                        <a:ext cx="4260850" cy="2162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65894" name="Group 6"/>
          <p:cNvGrpSpPr>
            <a:grpSpLocks/>
          </p:cNvGrpSpPr>
          <p:nvPr/>
        </p:nvGrpSpPr>
        <p:grpSpPr bwMode="auto">
          <a:xfrm>
            <a:off x="2971800" y="3352801"/>
            <a:ext cx="3581400" cy="703263"/>
            <a:chOff x="624" y="2170"/>
            <a:chExt cx="2256" cy="443"/>
          </a:xfrm>
        </p:grpSpPr>
        <p:sp>
          <p:nvSpPr>
            <p:cNvPr id="165895" name="Text Box 7"/>
            <p:cNvSpPr txBox="1">
              <a:spLocks noChangeArrowheads="1"/>
            </p:cNvSpPr>
            <p:nvPr/>
          </p:nvSpPr>
          <p:spPr bwMode="auto">
            <a:xfrm>
              <a:off x="624" y="2170"/>
              <a:ext cx="2256"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solidFill>
                    <a:srgbClr val="3333FF"/>
                  </a:solidFill>
                  <a:latin typeface="Times New Roman" panose="02020603050405020304" pitchFamily="18" charset="0"/>
                  <a:ea typeface="楷体_GB2312" pitchFamily="49" charset="-122"/>
                </a:rPr>
                <a:t>Using                          , we find</a:t>
              </a:r>
            </a:p>
          </p:txBody>
        </p:sp>
        <p:graphicFrame>
          <p:nvGraphicFramePr>
            <p:cNvPr id="165896" name="Object 8"/>
            <p:cNvGraphicFramePr>
              <a:graphicFrameLocks noChangeAspect="1"/>
            </p:cNvGraphicFramePr>
            <p:nvPr/>
          </p:nvGraphicFramePr>
          <p:xfrm>
            <a:off x="1111" y="2191"/>
            <a:ext cx="1008" cy="422"/>
          </p:xfrm>
          <a:graphic>
            <a:graphicData uri="http://schemas.openxmlformats.org/presentationml/2006/ole">
              <mc:AlternateContent xmlns:mc="http://schemas.openxmlformats.org/markup-compatibility/2006">
                <mc:Choice xmlns:v="urn:schemas-microsoft-com:vml" Requires="v">
                  <p:oleObj spid="_x0000_s397424" r:id="rId7" imgW="1002865" imgH="418918" progId="Equation.3">
                    <p:embed/>
                  </p:oleObj>
                </mc:Choice>
                <mc:Fallback>
                  <p:oleObj r:id="rId7" imgW="1002865" imgH="418918"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1" y="2191"/>
                          <a:ext cx="1008" cy="4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65897" name="Object 9"/>
          <p:cNvGraphicFramePr>
            <a:graphicFrameLocks noChangeAspect="1"/>
          </p:cNvGraphicFramePr>
          <p:nvPr/>
        </p:nvGraphicFramePr>
        <p:xfrm>
          <a:off x="4597400" y="4114801"/>
          <a:ext cx="3987800" cy="1109663"/>
        </p:xfrm>
        <a:graphic>
          <a:graphicData uri="http://schemas.openxmlformats.org/presentationml/2006/ole">
            <mc:AlternateContent xmlns:mc="http://schemas.openxmlformats.org/markup-compatibility/2006">
              <mc:Choice xmlns:v="urn:schemas-microsoft-com:vml" Requires="v">
                <p:oleObj spid="_x0000_s397425" name="Equation" r:id="rId9" imgW="2565360" imgH="711000" progId="Equation.3">
                  <p:embed/>
                </p:oleObj>
              </mc:Choice>
              <mc:Fallback>
                <p:oleObj name="Equation" r:id="rId9" imgW="2565360" imgH="7110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97400" y="4114801"/>
                        <a:ext cx="3987800" cy="1109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5898" name="Text Box 10"/>
          <p:cNvSpPr txBox="1">
            <a:spLocks noChangeArrowheads="1"/>
          </p:cNvSpPr>
          <p:nvPr/>
        </p:nvSpPr>
        <p:spPr bwMode="auto">
          <a:xfrm>
            <a:off x="2593975" y="5170489"/>
            <a:ext cx="6858000"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The electromagnetic fields produced by the electric current loop is a </a:t>
            </a:r>
            <a:r>
              <a:rPr kumimoji="1" lang="en-US" altLang="zh-CN" sz="2000">
                <a:solidFill>
                  <a:srgbClr val="FF0000"/>
                </a:solidFill>
                <a:latin typeface="Times New Roman" panose="02020603050405020304" pitchFamily="18" charset="0"/>
              </a:rPr>
              <a:t>TE </a:t>
            </a:r>
            <a:r>
              <a:rPr kumimoji="1" lang="en-US" altLang="zh-CN" sz="2000">
                <a:solidFill>
                  <a:srgbClr val="3333FF"/>
                </a:solidFill>
                <a:latin typeface="Times New Roman" panose="02020603050405020304" pitchFamily="18" charset="0"/>
              </a:rPr>
              <a:t>wave.</a:t>
            </a:r>
            <a:endParaRPr kumimoji="1" lang="en-US" altLang="zh-CN" sz="2000">
              <a:solidFill>
                <a:srgbClr val="3333FF"/>
              </a:solidFill>
              <a:latin typeface="Times New Roman" panose="02020603050405020304" pitchFamily="18" charset="0"/>
              <a:ea typeface="楷体_GB2312" pitchFamily="49" charset="-122"/>
            </a:endParaRPr>
          </a:p>
        </p:txBody>
      </p:sp>
      <p:sp>
        <p:nvSpPr>
          <p:cNvPr id="165899" name="AutoShape 11">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65900" name="AutoShape 12">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Tree>
    <p:extLst>
      <p:ext uri="{BB962C8B-B14F-4D97-AF65-F5344CB8AC3E}">
        <p14:creationId xmlns:p14="http://schemas.microsoft.com/office/powerpoint/2010/main" val="30917664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165890"/>
                                        </p:tgtEl>
                                        <p:attrNameLst>
                                          <p:attrName>style.visibility</p:attrName>
                                        </p:attrNameLst>
                                      </p:cBhvr>
                                      <p:to>
                                        <p:strVal val="visible"/>
                                      </p:to>
                                    </p:set>
                                    <p:anim calcmode="lin" valueType="num">
                                      <p:cBhvr additive="base">
                                        <p:cTn id="7" dur="500" fill="hold"/>
                                        <p:tgtEl>
                                          <p:spTgt spid="165890"/>
                                        </p:tgtEl>
                                        <p:attrNameLst>
                                          <p:attrName>ppt_x</p:attrName>
                                        </p:attrNameLst>
                                      </p:cBhvr>
                                      <p:tavLst>
                                        <p:tav tm="0">
                                          <p:val>
                                            <p:strVal val="#ppt_x"/>
                                          </p:val>
                                        </p:tav>
                                        <p:tav tm="100000">
                                          <p:val>
                                            <p:strVal val="#ppt_x"/>
                                          </p:val>
                                        </p:tav>
                                      </p:tavLst>
                                    </p:anim>
                                    <p:anim calcmode="lin" valueType="num">
                                      <p:cBhvr additive="base">
                                        <p:cTn id="8" dur="500" fill="hold"/>
                                        <p:tgtEl>
                                          <p:spTgt spid="165890"/>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65893"/>
                                        </p:tgtEl>
                                        <p:attrNameLst>
                                          <p:attrName>style.visibility</p:attrName>
                                        </p:attrNameLst>
                                      </p:cBhvr>
                                      <p:to>
                                        <p:strVal val="visible"/>
                                      </p:to>
                                    </p:set>
                                    <p:anim calcmode="lin" valueType="num">
                                      <p:cBhvr additive="base">
                                        <p:cTn id="13" dur="500" fill="hold"/>
                                        <p:tgtEl>
                                          <p:spTgt spid="165893"/>
                                        </p:tgtEl>
                                        <p:attrNameLst>
                                          <p:attrName>ppt_x</p:attrName>
                                        </p:attrNameLst>
                                      </p:cBhvr>
                                      <p:tavLst>
                                        <p:tav tm="0">
                                          <p:val>
                                            <p:strVal val="#ppt_x"/>
                                          </p:val>
                                        </p:tav>
                                        <p:tav tm="100000">
                                          <p:val>
                                            <p:strVal val="#ppt_x"/>
                                          </p:val>
                                        </p:tav>
                                      </p:tavLst>
                                    </p:anim>
                                    <p:anim calcmode="lin" valueType="num">
                                      <p:cBhvr additive="base">
                                        <p:cTn id="14" dur="500" fill="hold"/>
                                        <p:tgtEl>
                                          <p:spTgt spid="16589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65894"/>
                                        </p:tgtEl>
                                        <p:attrNameLst>
                                          <p:attrName>style.visibility</p:attrName>
                                        </p:attrNameLst>
                                      </p:cBhvr>
                                      <p:to>
                                        <p:strVal val="visible"/>
                                      </p:to>
                                    </p:set>
                                    <p:anim calcmode="lin" valueType="num">
                                      <p:cBhvr additive="base">
                                        <p:cTn id="19" dur="500" fill="hold"/>
                                        <p:tgtEl>
                                          <p:spTgt spid="165894"/>
                                        </p:tgtEl>
                                        <p:attrNameLst>
                                          <p:attrName>ppt_x</p:attrName>
                                        </p:attrNameLst>
                                      </p:cBhvr>
                                      <p:tavLst>
                                        <p:tav tm="0">
                                          <p:val>
                                            <p:strVal val="#ppt_x"/>
                                          </p:val>
                                        </p:tav>
                                        <p:tav tm="100000">
                                          <p:val>
                                            <p:strVal val="#ppt_x"/>
                                          </p:val>
                                        </p:tav>
                                      </p:tavLst>
                                    </p:anim>
                                    <p:anim calcmode="lin" valueType="num">
                                      <p:cBhvr additive="base">
                                        <p:cTn id="20" dur="500" fill="hold"/>
                                        <p:tgtEl>
                                          <p:spTgt spid="16589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65897"/>
                                        </p:tgtEl>
                                        <p:attrNameLst>
                                          <p:attrName>style.visibility</p:attrName>
                                        </p:attrNameLst>
                                      </p:cBhvr>
                                      <p:to>
                                        <p:strVal val="visible"/>
                                      </p:to>
                                    </p:set>
                                    <p:anim calcmode="lin" valueType="num">
                                      <p:cBhvr additive="base">
                                        <p:cTn id="25" dur="500" fill="hold"/>
                                        <p:tgtEl>
                                          <p:spTgt spid="165897"/>
                                        </p:tgtEl>
                                        <p:attrNameLst>
                                          <p:attrName>ppt_x</p:attrName>
                                        </p:attrNameLst>
                                      </p:cBhvr>
                                      <p:tavLst>
                                        <p:tav tm="0">
                                          <p:val>
                                            <p:strVal val="#ppt_x"/>
                                          </p:val>
                                        </p:tav>
                                        <p:tav tm="100000">
                                          <p:val>
                                            <p:strVal val="#ppt_x"/>
                                          </p:val>
                                        </p:tav>
                                      </p:tavLst>
                                    </p:anim>
                                    <p:anim calcmode="lin" valueType="num">
                                      <p:cBhvr additive="base">
                                        <p:cTn id="26" dur="500" fill="hold"/>
                                        <p:tgtEl>
                                          <p:spTgt spid="165897"/>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65898"/>
                                        </p:tgtEl>
                                        <p:attrNameLst>
                                          <p:attrName>style.visibility</p:attrName>
                                        </p:attrNameLst>
                                      </p:cBhvr>
                                      <p:to>
                                        <p:strVal val="visible"/>
                                      </p:to>
                                    </p:set>
                                    <p:anim calcmode="lin" valueType="num">
                                      <p:cBhvr additive="base">
                                        <p:cTn id="31" dur="500" fill="hold"/>
                                        <p:tgtEl>
                                          <p:spTgt spid="165898"/>
                                        </p:tgtEl>
                                        <p:attrNameLst>
                                          <p:attrName>ppt_x</p:attrName>
                                        </p:attrNameLst>
                                      </p:cBhvr>
                                      <p:tavLst>
                                        <p:tav tm="0">
                                          <p:val>
                                            <p:strVal val="#ppt_x"/>
                                          </p:val>
                                        </p:tav>
                                        <p:tav tm="100000">
                                          <p:val>
                                            <p:strVal val="#ppt_x"/>
                                          </p:val>
                                        </p:tav>
                                      </p:tavLst>
                                    </p:anim>
                                    <p:anim calcmode="lin" valueType="num">
                                      <p:cBhvr additive="base">
                                        <p:cTn id="32" dur="500" fill="hold"/>
                                        <p:tgtEl>
                                          <p:spTgt spid="1658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8"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6914" name="Group 2"/>
          <p:cNvGrpSpPr>
            <a:grpSpLocks/>
          </p:cNvGrpSpPr>
          <p:nvPr/>
        </p:nvGrpSpPr>
        <p:grpSpPr bwMode="auto">
          <a:xfrm>
            <a:off x="6629400" y="990600"/>
            <a:ext cx="3175000" cy="2776538"/>
            <a:chOff x="3216" y="624"/>
            <a:chExt cx="2000" cy="1749"/>
          </a:xfrm>
        </p:grpSpPr>
        <p:sp>
          <p:nvSpPr>
            <p:cNvPr id="166915" name="Rectangle 3"/>
            <p:cNvSpPr>
              <a:spLocks noChangeArrowheads="1"/>
            </p:cNvSpPr>
            <p:nvPr/>
          </p:nvSpPr>
          <p:spPr bwMode="auto">
            <a:xfrm>
              <a:off x="3216" y="2140"/>
              <a:ext cx="116" cy="23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166916" name="Group 4"/>
            <p:cNvGrpSpPr>
              <a:grpSpLocks/>
            </p:cNvGrpSpPr>
            <p:nvPr/>
          </p:nvGrpSpPr>
          <p:grpSpPr bwMode="auto">
            <a:xfrm>
              <a:off x="3408" y="624"/>
              <a:ext cx="1808" cy="1680"/>
              <a:chOff x="3408" y="624"/>
              <a:chExt cx="1808" cy="1680"/>
            </a:xfrm>
          </p:grpSpPr>
          <p:grpSp>
            <p:nvGrpSpPr>
              <p:cNvPr id="166917" name="Group 5"/>
              <p:cNvGrpSpPr>
                <a:grpSpLocks/>
              </p:cNvGrpSpPr>
              <p:nvPr/>
            </p:nvGrpSpPr>
            <p:grpSpPr bwMode="auto">
              <a:xfrm>
                <a:off x="3408" y="624"/>
                <a:ext cx="1808" cy="1680"/>
                <a:chOff x="3312" y="2064"/>
                <a:chExt cx="1808" cy="1680"/>
              </a:xfrm>
            </p:grpSpPr>
            <p:sp>
              <p:nvSpPr>
                <p:cNvPr id="166918" name="Oval 6"/>
                <p:cNvSpPr>
                  <a:spLocks noChangeArrowheads="1"/>
                </p:cNvSpPr>
                <p:nvPr/>
              </p:nvSpPr>
              <p:spPr bwMode="auto">
                <a:xfrm>
                  <a:off x="3824" y="3048"/>
                  <a:ext cx="480" cy="285"/>
                </a:xfrm>
                <a:prstGeom prst="ellipse">
                  <a:avLst/>
                </a:prstGeom>
                <a:noFill/>
                <a:ln w="28575">
                  <a:solidFill>
                    <a:srgbClr val="FF0000"/>
                  </a:solidFill>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6919" name="Line 7"/>
                <p:cNvSpPr>
                  <a:spLocks noChangeShapeType="1"/>
                </p:cNvSpPr>
                <p:nvPr/>
              </p:nvSpPr>
              <p:spPr bwMode="auto">
                <a:xfrm>
                  <a:off x="4067" y="3184"/>
                  <a:ext cx="847"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6920" name="Line 8"/>
                <p:cNvSpPr>
                  <a:spLocks noChangeShapeType="1"/>
                </p:cNvSpPr>
                <p:nvPr/>
              </p:nvSpPr>
              <p:spPr bwMode="auto">
                <a:xfrm flipH="1">
                  <a:off x="3496" y="3184"/>
                  <a:ext cx="571" cy="366"/>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6921" name="Oval 9"/>
                <p:cNvSpPr>
                  <a:spLocks noChangeArrowheads="1"/>
                </p:cNvSpPr>
                <p:nvPr/>
              </p:nvSpPr>
              <p:spPr bwMode="auto">
                <a:xfrm>
                  <a:off x="3445" y="2333"/>
                  <a:ext cx="1235" cy="420"/>
                </a:xfrm>
                <a:prstGeom prst="ellipse">
                  <a:avLst/>
                </a:prstGeom>
                <a:noFill/>
                <a:ln w="9525">
                  <a:solidFill>
                    <a:srgbClr val="000000"/>
                  </a:solidFill>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6922" name="Rectangle 10"/>
                <p:cNvSpPr>
                  <a:spLocks noChangeArrowheads="1"/>
                </p:cNvSpPr>
                <p:nvPr/>
              </p:nvSpPr>
              <p:spPr bwMode="auto">
                <a:xfrm>
                  <a:off x="3404" y="2312"/>
                  <a:ext cx="1327" cy="269"/>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6923" name="Line 11"/>
                <p:cNvSpPr>
                  <a:spLocks noChangeShapeType="1"/>
                </p:cNvSpPr>
                <p:nvPr/>
              </p:nvSpPr>
              <p:spPr bwMode="auto">
                <a:xfrm flipV="1">
                  <a:off x="4067" y="2182"/>
                  <a:ext cx="0" cy="1002"/>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6924" name="Line 12"/>
                <p:cNvSpPr>
                  <a:spLocks noChangeShapeType="1"/>
                </p:cNvSpPr>
                <p:nvPr/>
              </p:nvSpPr>
              <p:spPr bwMode="auto">
                <a:xfrm flipV="1">
                  <a:off x="4067" y="2688"/>
                  <a:ext cx="301" cy="496"/>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6925" name="Line 13"/>
                <p:cNvSpPr>
                  <a:spLocks noChangeShapeType="1"/>
                </p:cNvSpPr>
                <p:nvPr/>
              </p:nvSpPr>
              <p:spPr bwMode="auto">
                <a:xfrm>
                  <a:off x="4057" y="3184"/>
                  <a:ext cx="521" cy="549"/>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6926" name="Freeform 14"/>
                <p:cNvSpPr>
                  <a:spLocks/>
                </p:cNvSpPr>
                <p:nvPr/>
              </p:nvSpPr>
              <p:spPr bwMode="auto">
                <a:xfrm>
                  <a:off x="4067" y="2376"/>
                  <a:ext cx="511" cy="1368"/>
                </a:xfrm>
                <a:custGeom>
                  <a:avLst/>
                  <a:gdLst>
                    <a:gd name="T0" fmla="*/ 0 w 1000"/>
                    <a:gd name="T1" fmla="*/ 0 h 2460"/>
                    <a:gd name="T2" fmla="*/ 260 w 1000"/>
                    <a:gd name="T3" fmla="*/ 260 h 2460"/>
                    <a:gd name="T4" fmla="*/ 400 w 1000"/>
                    <a:gd name="T5" fmla="*/ 440 h 2460"/>
                    <a:gd name="T6" fmla="*/ 560 w 1000"/>
                    <a:gd name="T7" fmla="*/ 660 h 2460"/>
                    <a:gd name="T8" fmla="*/ 780 w 1000"/>
                    <a:gd name="T9" fmla="*/ 1200 h 2460"/>
                    <a:gd name="T10" fmla="*/ 960 w 1000"/>
                    <a:gd name="T11" fmla="*/ 1980 h 2460"/>
                    <a:gd name="T12" fmla="*/ 1000 w 1000"/>
                    <a:gd name="T13" fmla="*/ 2460 h 2460"/>
                  </a:gdLst>
                  <a:ahLst/>
                  <a:cxnLst>
                    <a:cxn ang="0">
                      <a:pos x="T0" y="T1"/>
                    </a:cxn>
                    <a:cxn ang="0">
                      <a:pos x="T2" y="T3"/>
                    </a:cxn>
                    <a:cxn ang="0">
                      <a:pos x="T4" y="T5"/>
                    </a:cxn>
                    <a:cxn ang="0">
                      <a:pos x="T6" y="T7"/>
                    </a:cxn>
                    <a:cxn ang="0">
                      <a:pos x="T8" y="T9"/>
                    </a:cxn>
                    <a:cxn ang="0">
                      <a:pos x="T10" y="T11"/>
                    </a:cxn>
                    <a:cxn ang="0">
                      <a:pos x="T12" y="T13"/>
                    </a:cxn>
                  </a:cxnLst>
                  <a:rect l="0" t="0" r="r" b="b"/>
                  <a:pathLst>
                    <a:path w="1000" h="2460">
                      <a:moveTo>
                        <a:pt x="0" y="0"/>
                      </a:moveTo>
                      <a:cubicBezTo>
                        <a:pt x="96" y="93"/>
                        <a:pt x="193" y="187"/>
                        <a:pt x="260" y="260"/>
                      </a:cubicBezTo>
                      <a:cubicBezTo>
                        <a:pt x="327" y="333"/>
                        <a:pt x="350" y="373"/>
                        <a:pt x="400" y="440"/>
                      </a:cubicBezTo>
                      <a:cubicBezTo>
                        <a:pt x="450" y="507"/>
                        <a:pt x="497" y="533"/>
                        <a:pt x="560" y="660"/>
                      </a:cubicBezTo>
                      <a:cubicBezTo>
                        <a:pt x="623" y="787"/>
                        <a:pt x="713" y="980"/>
                        <a:pt x="780" y="1200"/>
                      </a:cubicBezTo>
                      <a:cubicBezTo>
                        <a:pt x="847" y="1420"/>
                        <a:pt x="923" y="1770"/>
                        <a:pt x="960" y="1980"/>
                      </a:cubicBezTo>
                      <a:cubicBezTo>
                        <a:pt x="997" y="2190"/>
                        <a:pt x="993" y="2380"/>
                        <a:pt x="1000" y="2460"/>
                      </a:cubicBezTo>
                    </a:path>
                  </a:pathLst>
                </a:custGeom>
                <a:noFill/>
                <a:ln w="9525" cap="flat" cmpd="sng">
                  <a:solidFill>
                    <a:srgbClr val="000000"/>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6927" name="Text Box 15"/>
                <p:cNvSpPr txBox="1">
                  <a:spLocks noChangeArrowheads="1"/>
                </p:cNvSpPr>
                <p:nvPr/>
              </p:nvSpPr>
              <p:spPr bwMode="auto">
                <a:xfrm>
                  <a:off x="3914" y="3302"/>
                  <a:ext cx="245"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i="1">
                      <a:latin typeface="Times New Roman" panose="02020603050405020304" pitchFamily="18" charset="0"/>
                      <a:sym typeface="Symbol" panose="05050102010706020507" pitchFamily="18" charset="2"/>
                    </a:rPr>
                    <a:t></a:t>
                  </a:r>
                  <a:endParaRPr lang="zh-CN" altLang="en-US" sz="1600" i="1">
                    <a:latin typeface="Times New Roman" panose="02020603050405020304" pitchFamily="18" charset="0"/>
                  </a:endParaRPr>
                </a:p>
              </p:txBody>
            </p:sp>
            <p:sp>
              <p:nvSpPr>
                <p:cNvPr id="166928" name="Text Box 16"/>
                <p:cNvSpPr txBox="1">
                  <a:spLocks noChangeArrowheads="1"/>
                </p:cNvSpPr>
                <p:nvPr/>
              </p:nvSpPr>
              <p:spPr bwMode="auto">
                <a:xfrm>
                  <a:off x="4211" y="2784"/>
                  <a:ext cx="245"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r</a:t>
                  </a:r>
                </a:p>
              </p:txBody>
            </p:sp>
            <p:sp>
              <p:nvSpPr>
                <p:cNvPr id="166929" name="Text Box 17"/>
                <p:cNvSpPr txBox="1">
                  <a:spLocks noChangeArrowheads="1"/>
                </p:cNvSpPr>
                <p:nvPr/>
              </p:nvSpPr>
              <p:spPr bwMode="auto">
                <a:xfrm>
                  <a:off x="3832" y="3064"/>
                  <a:ext cx="245"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solidFill>
                        <a:srgbClr val="FF0000"/>
                      </a:solidFill>
                      <a:latin typeface="Times New Roman" panose="02020603050405020304" pitchFamily="18" charset="0"/>
                    </a:rPr>
                    <a:t>IS</a:t>
                  </a:r>
                </a:p>
              </p:txBody>
            </p:sp>
            <p:sp>
              <p:nvSpPr>
                <p:cNvPr id="166930" name="Text Box 18"/>
                <p:cNvSpPr txBox="1">
                  <a:spLocks noChangeArrowheads="1"/>
                </p:cNvSpPr>
                <p:nvPr/>
              </p:nvSpPr>
              <p:spPr bwMode="auto">
                <a:xfrm>
                  <a:off x="3863" y="2064"/>
                  <a:ext cx="245"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2000" i="1">
                      <a:latin typeface="Times New Roman" panose="02020603050405020304" pitchFamily="18" charset="0"/>
                    </a:rPr>
                    <a:t>z</a:t>
                  </a:r>
                </a:p>
              </p:txBody>
            </p:sp>
            <p:sp>
              <p:nvSpPr>
                <p:cNvPr id="166931" name="Text Box 19"/>
                <p:cNvSpPr txBox="1">
                  <a:spLocks noChangeArrowheads="1"/>
                </p:cNvSpPr>
                <p:nvPr/>
              </p:nvSpPr>
              <p:spPr bwMode="auto">
                <a:xfrm>
                  <a:off x="4875" y="3082"/>
                  <a:ext cx="245"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y</a:t>
                  </a:r>
                </a:p>
              </p:txBody>
            </p:sp>
            <p:sp>
              <p:nvSpPr>
                <p:cNvPr id="166932" name="Text Box 20"/>
                <p:cNvSpPr txBox="1">
                  <a:spLocks noChangeArrowheads="1"/>
                </p:cNvSpPr>
                <p:nvPr/>
              </p:nvSpPr>
              <p:spPr bwMode="auto">
                <a:xfrm>
                  <a:off x="3312" y="3421"/>
                  <a:ext cx="245"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x</a:t>
                  </a:r>
                </a:p>
              </p:txBody>
            </p:sp>
            <p:sp>
              <p:nvSpPr>
                <p:cNvPr id="166933" name="Text Box 21"/>
                <p:cNvSpPr txBox="1">
                  <a:spLocks noChangeArrowheads="1"/>
                </p:cNvSpPr>
                <p:nvPr/>
              </p:nvSpPr>
              <p:spPr bwMode="auto">
                <a:xfrm>
                  <a:off x="4026" y="2764"/>
                  <a:ext cx="245"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i="1">
                      <a:latin typeface="Times New Roman" panose="02020603050405020304" pitchFamily="18" charset="0"/>
                      <a:sym typeface="Symbol" panose="05050102010706020507" pitchFamily="18" charset="2"/>
                    </a:rPr>
                    <a:t></a:t>
                  </a:r>
                  <a:endParaRPr lang="zh-CN" altLang="en-US" sz="1600" i="1">
                    <a:latin typeface="Times New Roman" panose="02020603050405020304" pitchFamily="18" charset="0"/>
                  </a:endParaRPr>
                </a:p>
              </p:txBody>
            </p:sp>
            <p:sp>
              <p:nvSpPr>
                <p:cNvPr id="166934" name="Freeform 22"/>
                <p:cNvSpPr>
                  <a:spLocks/>
                </p:cNvSpPr>
                <p:nvPr/>
              </p:nvSpPr>
              <p:spPr bwMode="auto">
                <a:xfrm>
                  <a:off x="3863" y="3313"/>
                  <a:ext cx="337" cy="65"/>
                </a:xfrm>
                <a:custGeom>
                  <a:avLst/>
                  <a:gdLst>
                    <a:gd name="T0" fmla="*/ 0 w 580"/>
                    <a:gd name="T1" fmla="*/ 0 h 127"/>
                    <a:gd name="T2" fmla="*/ 120 w 580"/>
                    <a:gd name="T3" fmla="*/ 80 h 127"/>
                    <a:gd name="T4" fmla="*/ 280 w 580"/>
                    <a:gd name="T5" fmla="*/ 120 h 127"/>
                    <a:gd name="T6" fmla="*/ 440 w 580"/>
                    <a:gd name="T7" fmla="*/ 120 h 127"/>
                    <a:gd name="T8" fmla="*/ 580 w 580"/>
                    <a:gd name="T9" fmla="*/ 80 h 127"/>
                  </a:gdLst>
                  <a:ahLst/>
                  <a:cxnLst>
                    <a:cxn ang="0">
                      <a:pos x="T0" y="T1"/>
                    </a:cxn>
                    <a:cxn ang="0">
                      <a:pos x="T2" y="T3"/>
                    </a:cxn>
                    <a:cxn ang="0">
                      <a:pos x="T4" y="T5"/>
                    </a:cxn>
                    <a:cxn ang="0">
                      <a:pos x="T6" y="T7"/>
                    </a:cxn>
                    <a:cxn ang="0">
                      <a:pos x="T8" y="T9"/>
                    </a:cxn>
                  </a:cxnLst>
                  <a:rect l="0" t="0" r="r" b="b"/>
                  <a:pathLst>
                    <a:path w="580" h="127">
                      <a:moveTo>
                        <a:pt x="0" y="0"/>
                      </a:moveTo>
                      <a:cubicBezTo>
                        <a:pt x="36" y="30"/>
                        <a:pt x="73" y="60"/>
                        <a:pt x="120" y="80"/>
                      </a:cubicBezTo>
                      <a:cubicBezTo>
                        <a:pt x="167" y="100"/>
                        <a:pt x="227" y="113"/>
                        <a:pt x="280" y="120"/>
                      </a:cubicBezTo>
                      <a:cubicBezTo>
                        <a:pt x="333" y="127"/>
                        <a:pt x="390" y="127"/>
                        <a:pt x="440" y="120"/>
                      </a:cubicBezTo>
                      <a:cubicBezTo>
                        <a:pt x="490" y="113"/>
                        <a:pt x="543" y="90"/>
                        <a:pt x="580" y="80"/>
                      </a:cubicBezTo>
                    </a:path>
                  </a:pathLst>
                </a:custGeom>
                <a:noFill/>
                <a:ln w="9525" cap="flat" cmpd="sng">
                  <a:solidFill>
                    <a:srgbClr val="000000"/>
                  </a:solidFill>
                  <a:prstDash val="solid"/>
                  <a:round/>
                  <a:headEnd type="none" w="med" len="me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6935" name="Freeform 23"/>
                <p:cNvSpPr>
                  <a:spLocks/>
                </p:cNvSpPr>
                <p:nvPr/>
              </p:nvSpPr>
              <p:spPr bwMode="auto">
                <a:xfrm>
                  <a:off x="4067" y="2969"/>
                  <a:ext cx="102" cy="32"/>
                </a:xfrm>
                <a:custGeom>
                  <a:avLst/>
                  <a:gdLst>
                    <a:gd name="T0" fmla="*/ 0 w 140"/>
                    <a:gd name="T1" fmla="*/ 0 h 40"/>
                    <a:gd name="T2" fmla="*/ 140 w 140"/>
                    <a:gd name="T3" fmla="*/ 40 h 40"/>
                  </a:gdLst>
                  <a:ahLst/>
                  <a:cxnLst>
                    <a:cxn ang="0">
                      <a:pos x="T0" y="T1"/>
                    </a:cxn>
                    <a:cxn ang="0">
                      <a:pos x="T2" y="T3"/>
                    </a:cxn>
                  </a:cxnLst>
                  <a:rect l="0" t="0" r="r" b="b"/>
                  <a:pathLst>
                    <a:path w="140" h="40">
                      <a:moveTo>
                        <a:pt x="0" y="0"/>
                      </a:moveTo>
                      <a:cubicBezTo>
                        <a:pt x="53" y="13"/>
                        <a:pt x="107" y="27"/>
                        <a:pt x="140" y="40"/>
                      </a:cubicBezTo>
                    </a:path>
                  </a:pathLst>
                </a:custGeom>
                <a:noFill/>
                <a:ln w="9525" cap="flat" cmpd="sng">
                  <a:solidFill>
                    <a:srgbClr val="000000"/>
                  </a:solidFill>
                  <a:prstDash val="solid"/>
                  <a:round/>
                  <a:headEnd type="none" w="med" len="me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6936" name="Text Box 24"/>
                <p:cNvSpPr txBox="1">
                  <a:spLocks noChangeArrowheads="1"/>
                </p:cNvSpPr>
                <p:nvPr/>
              </p:nvSpPr>
              <p:spPr bwMode="auto">
                <a:xfrm>
                  <a:off x="3618" y="2409"/>
                  <a:ext cx="398"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i="1">
                      <a:latin typeface="Times New Roman" panose="02020603050405020304" pitchFamily="18" charset="0"/>
                      <a:sym typeface="Symbol" panose="05050102010706020507" pitchFamily="18" charset="2"/>
                    </a:rPr>
                    <a:t></a:t>
                  </a:r>
                  <a:r>
                    <a:rPr lang="zh-CN" altLang="en-US" sz="1600" i="1">
                      <a:latin typeface="Times New Roman" panose="02020603050405020304" pitchFamily="18" charset="0"/>
                    </a:rPr>
                    <a:t> </a:t>
                  </a:r>
                  <a:r>
                    <a:rPr lang="en-US" altLang="zh-CN" sz="1600">
                      <a:latin typeface="Times New Roman" panose="02020603050405020304" pitchFamily="18" charset="0"/>
                    </a:rPr>
                    <a:t>, </a:t>
                  </a:r>
                  <a:r>
                    <a:rPr lang="en-US" altLang="zh-CN" sz="1600" i="1">
                      <a:latin typeface="Times New Roman" panose="02020603050405020304" pitchFamily="18" charset="0"/>
                      <a:sym typeface="Symbol" panose="05050102010706020507" pitchFamily="18" charset="2"/>
                    </a:rPr>
                    <a:t></a:t>
                  </a:r>
                  <a:r>
                    <a:rPr lang="en-US" altLang="zh-CN" sz="1600" i="1">
                      <a:latin typeface="Times New Roman" panose="02020603050405020304" pitchFamily="18" charset="0"/>
                    </a:rPr>
                    <a:t> </a:t>
                  </a:r>
                </a:p>
              </p:txBody>
            </p:sp>
            <p:sp>
              <p:nvSpPr>
                <p:cNvPr id="166937" name="Oval 25"/>
                <p:cNvSpPr>
                  <a:spLocks noChangeArrowheads="1"/>
                </p:cNvSpPr>
                <p:nvPr/>
              </p:nvSpPr>
              <p:spPr bwMode="auto">
                <a:xfrm>
                  <a:off x="4328" y="2508"/>
                  <a:ext cx="164" cy="327"/>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66938" name="Text Box 26"/>
                <p:cNvSpPr txBox="1">
                  <a:spLocks noChangeArrowheads="1"/>
                </p:cNvSpPr>
                <p:nvPr/>
              </p:nvSpPr>
              <p:spPr bwMode="auto">
                <a:xfrm>
                  <a:off x="4448" y="2880"/>
                  <a:ext cx="286"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H</a:t>
                  </a:r>
                  <a:r>
                    <a:rPr lang="en-US" altLang="zh-CN" sz="1600" i="1" baseline="-25000">
                      <a:latin typeface="Times New Roman" panose="02020603050405020304" pitchFamily="18" charset="0"/>
                      <a:sym typeface="Symbol" panose="05050102010706020507" pitchFamily="18" charset="2"/>
                    </a:rPr>
                    <a:t></a:t>
                  </a:r>
                  <a:endParaRPr lang="en-US" altLang="zh-CN" sz="1600" i="1" baseline="-25000">
                    <a:latin typeface="Times New Roman" panose="02020603050405020304" pitchFamily="18" charset="0"/>
                  </a:endParaRPr>
                </a:p>
              </p:txBody>
            </p:sp>
            <p:sp>
              <p:nvSpPr>
                <p:cNvPr id="166939" name="Line 27"/>
                <p:cNvSpPr>
                  <a:spLocks noChangeShapeType="1"/>
                </p:cNvSpPr>
                <p:nvPr/>
              </p:nvSpPr>
              <p:spPr bwMode="auto">
                <a:xfrm flipH="1" flipV="1">
                  <a:off x="4352" y="2736"/>
                  <a:ext cx="144" cy="240"/>
                </a:xfrm>
                <a:prstGeom prst="line">
                  <a:avLst/>
                </a:prstGeom>
                <a:noFill/>
                <a:ln w="19050">
                  <a:solidFill>
                    <a:srgbClr val="3333FF"/>
                  </a:solidFill>
                  <a:round/>
                  <a:headEnd type="triangl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6940" name="Line 28"/>
                <p:cNvSpPr>
                  <a:spLocks noChangeShapeType="1"/>
                </p:cNvSpPr>
                <p:nvPr/>
              </p:nvSpPr>
              <p:spPr bwMode="auto">
                <a:xfrm flipV="1">
                  <a:off x="4352" y="2688"/>
                  <a:ext cx="288" cy="48"/>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166941" name="Text Box 29"/>
                <p:cNvSpPr txBox="1">
                  <a:spLocks noChangeArrowheads="1"/>
                </p:cNvSpPr>
                <p:nvPr/>
              </p:nvSpPr>
              <p:spPr bwMode="auto">
                <a:xfrm>
                  <a:off x="4592" y="2592"/>
                  <a:ext cx="288"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E</a:t>
                  </a:r>
                  <a:r>
                    <a:rPr lang="en-US" altLang="zh-CN" sz="1600" i="1" baseline="-25000">
                      <a:latin typeface="Times New Roman" panose="02020603050405020304" pitchFamily="18" charset="0"/>
                      <a:sym typeface="Symbol" panose="05050102010706020507" pitchFamily="18" charset="2"/>
                    </a:rPr>
                    <a:t></a:t>
                  </a:r>
                  <a:endParaRPr lang="en-US" altLang="zh-CN" sz="1600" i="1" baseline="-25000">
                    <a:latin typeface="Times New Roman" panose="02020603050405020304" pitchFamily="18" charset="0"/>
                  </a:endParaRPr>
                </a:p>
              </p:txBody>
            </p:sp>
          </p:grpSp>
          <p:sp>
            <p:nvSpPr>
              <p:cNvPr id="166942" name="Line 30"/>
              <p:cNvSpPr>
                <a:spLocks noChangeShapeType="1"/>
              </p:cNvSpPr>
              <p:nvPr/>
            </p:nvSpPr>
            <p:spPr bwMode="auto">
              <a:xfrm flipV="1">
                <a:off x="4320" y="1816"/>
                <a:ext cx="48" cy="48"/>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grpSp>
      </p:grpSp>
      <p:grpSp>
        <p:nvGrpSpPr>
          <p:cNvPr id="166943" name="Group 31"/>
          <p:cNvGrpSpPr>
            <a:grpSpLocks/>
          </p:cNvGrpSpPr>
          <p:nvPr/>
        </p:nvGrpSpPr>
        <p:grpSpPr bwMode="auto">
          <a:xfrm>
            <a:off x="2717800" y="441326"/>
            <a:ext cx="6731000" cy="549275"/>
            <a:chOff x="320" y="240"/>
            <a:chExt cx="4240" cy="346"/>
          </a:xfrm>
        </p:grpSpPr>
        <p:sp>
          <p:nvSpPr>
            <p:cNvPr id="166944" name="Text Box 32"/>
            <p:cNvSpPr txBox="1">
              <a:spLocks noChangeArrowheads="1"/>
            </p:cNvSpPr>
            <p:nvPr/>
          </p:nvSpPr>
          <p:spPr bwMode="auto">
            <a:xfrm>
              <a:off x="320" y="240"/>
              <a:ext cx="4240"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solidFill>
                    <a:srgbClr val="3333FF"/>
                  </a:solidFill>
                  <a:latin typeface="Times New Roman" panose="02020603050405020304" pitchFamily="18" charset="0"/>
                </a:rPr>
                <a:t>For the </a:t>
              </a:r>
              <a:r>
                <a:rPr kumimoji="1" lang="en-US" altLang="zh-CN" sz="2000">
                  <a:solidFill>
                    <a:srgbClr val="FF0000"/>
                  </a:solidFill>
                  <a:latin typeface="Times New Roman" panose="02020603050405020304" pitchFamily="18" charset="0"/>
                </a:rPr>
                <a:t>far-zone</a:t>
              </a:r>
              <a:r>
                <a:rPr kumimoji="1" lang="en-US" altLang="zh-CN" sz="2000">
                  <a:solidFill>
                    <a:srgbClr val="3333FF"/>
                  </a:solidFill>
                  <a:latin typeface="Times New Roman" panose="02020603050405020304" pitchFamily="18" charset="0"/>
                </a:rPr>
                <a:t> fields,               , we only have      and       as</a:t>
              </a:r>
              <a:endParaRPr kumimoji="1" lang="en-US" altLang="zh-CN" sz="2000">
                <a:solidFill>
                  <a:srgbClr val="000000"/>
                </a:solidFill>
                <a:latin typeface="Times New Roman" panose="02020603050405020304" pitchFamily="18" charset="0"/>
              </a:endParaRPr>
            </a:p>
          </p:txBody>
        </p:sp>
        <p:graphicFrame>
          <p:nvGraphicFramePr>
            <p:cNvPr id="166945" name="Object 33"/>
            <p:cNvGraphicFramePr>
              <a:graphicFrameLocks noChangeAspect="1"/>
            </p:cNvGraphicFramePr>
            <p:nvPr/>
          </p:nvGraphicFramePr>
          <p:xfrm>
            <a:off x="2009" y="357"/>
            <a:ext cx="473" cy="183"/>
          </p:xfrm>
          <a:graphic>
            <a:graphicData uri="http://schemas.openxmlformats.org/presentationml/2006/ole">
              <mc:AlternateContent xmlns:mc="http://schemas.openxmlformats.org/markup-compatibility/2006">
                <mc:Choice xmlns:v="urn:schemas-microsoft-com:vml" Requires="v">
                  <p:oleObj spid="_x0000_s398473" r:id="rId3" imgW="469696" imgH="177723" progId="Equation.3">
                    <p:embed/>
                  </p:oleObj>
                </mc:Choice>
                <mc:Fallback>
                  <p:oleObj r:id="rId3" imgW="469696" imgH="17772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9" y="357"/>
                          <a:ext cx="473" cy="1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6946" name="Object 34"/>
            <p:cNvGraphicFramePr>
              <a:graphicFrameLocks noChangeAspect="1"/>
            </p:cNvGraphicFramePr>
            <p:nvPr/>
          </p:nvGraphicFramePr>
          <p:xfrm>
            <a:off x="3497" y="350"/>
            <a:ext cx="230" cy="202"/>
          </p:xfrm>
          <a:graphic>
            <a:graphicData uri="http://schemas.openxmlformats.org/presentationml/2006/ole">
              <mc:AlternateContent xmlns:mc="http://schemas.openxmlformats.org/markup-compatibility/2006">
                <mc:Choice xmlns:v="urn:schemas-microsoft-com:vml" Requires="v">
                  <p:oleObj spid="_x0000_s398474" r:id="rId5" imgW="228501" imgH="203112" progId="Equation.3">
                    <p:embed/>
                  </p:oleObj>
                </mc:Choice>
                <mc:Fallback>
                  <p:oleObj r:id="rId5" imgW="228501" imgH="20311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7" y="350"/>
                          <a:ext cx="230" cy="2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6947" name="Object 35"/>
            <p:cNvGraphicFramePr>
              <a:graphicFrameLocks noChangeAspect="1"/>
            </p:cNvGraphicFramePr>
            <p:nvPr/>
          </p:nvGraphicFramePr>
          <p:xfrm>
            <a:off x="4026" y="350"/>
            <a:ext cx="192" cy="230"/>
          </p:xfrm>
          <a:graphic>
            <a:graphicData uri="http://schemas.openxmlformats.org/presentationml/2006/ole">
              <mc:AlternateContent xmlns:mc="http://schemas.openxmlformats.org/markup-compatibility/2006">
                <mc:Choice xmlns:v="urn:schemas-microsoft-com:vml" Requires="v">
                  <p:oleObj spid="_x0000_s398475" r:id="rId7" imgW="190500" imgH="228600" progId="Equation.3">
                    <p:embed/>
                  </p:oleObj>
                </mc:Choice>
                <mc:Fallback>
                  <p:oleObj r:id="rId7" imgW="1905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26" y="350"/>
                          <a:ext cx="192" cy="23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66948" name="Object 36"/>
          <p:cNvGraphicFramePr>
            <a:graphicFrameLocks noChangeAspect="1"/>
          </p:cNvGraphicFramePr>
          <p:nvPr/>
        </p:nvGraphicFramePr>
        <p:xfrm>
          <a:off x="3124200" y="1323976"/>
          <a:ext cx="2317750" cy="1343025"/>
        </p:xfrm>
        <a:graphic>
          <a:graphicData uri="http://schemas.openxmlformats.org/presentationml/2006/ole">
            <mc:AlternateContent xmlns:mc="http://schemas.openxmlformats.org/markup-compatibility/2006">
              <mc:Choice xmlns:v="urn:schemas-microsoft-com:vml" Requires="v">
                <p:oleObj spid="_x0000_s398476" name="Equation" r:id="rId9" imgW="1447560" imgH="838080" progId="Equation.3">
                  <p:embed/>
                </p:oleObj>
              </mc:Choice>
              <mc:Fallback>
                <p:oleObj name="Equation" r:id="rId9" imgW="1447560" imgH="8380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24200" y="1323976"/>
                        <a:ext cx="2317750" cy="1343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6949" name="Text Box 37"/>
          <p:cNvSpPr txBox="1">
            <a:spLocks noChangeArrowheads="1"/>
          </p:cNvSpPr>
          <p:nvPr/>
        </p:nvSpPr>
        <p:spPr bwMode="auto">
          <a:xfrm>
            <a:off x="2209800" y="2803526"/>
            <a:ext cx="327660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solidFill>
                  <a:srgbClr val="3333FF"/>
                </a:solidFill>
                <a:latin typeface="Times New Roman" panose="02020603050405020304" pitchFamily="18" charset="0"/>
                <a:ea typeface="楷体_GB2312" pitchFamily="49" charset="-122"/>
              </a:rPr>
              <a:t>And </a:t>
            </a:r>
            <a:r>
              <a:rPr kumimoji="1" lang="en-US" altLang="zh-CN" sz="2000">
                <a:solidFill>
                  <a:srgbClr val="FF0000"/>
                </a:solidFill>
                <a:latin typeface="Times New Roman" panose="02020603050405020304" pitchFamily="18" charset="0"/>
                <a:ea typeface="楷体_GB2312" pitchFamily="49" charset="-122"/>
              </a:rPr>
              <a:t>the directivity factor</a:t>
            </a:r>
            <a:r>
              <a:rPr kumimoji="1" lang="en-US" altLang="zh-CN" sz="2000">
                <a:solidFill>
                  <a:srgbClr val="3333FF"/>
                </a:solidFill>
                <a:latin typeface="Times New Roman" panose="02020603050405020304" pitchFamily="18" charset="0"/>
                <a:ea typeface="楷体_GB2312" pitchFamily="49" charset="-122"/>
              </a:rPr>
              <a:t> is</a:t>
            </a:r>
            <a:endParaRPr kumimoji="1" lang="en-US" altLang="zh-CN" sz="2000">
              <a:solidFill>
                <a:srgbClr val="3333FF"/>
              </a:solidFill>
              <a:latin typeface="楷体_GB2312" pitchFamily="49" charset="-122"/>
              <a:ea typeface="楷体_GB2312" pitchFamily="49" charset="-122"/>
            </a:endParaRPr>
          </a:p>
        </p:txBody>
      </p:sp>
      <p:graphicFrame>
        <p:nvGraphicFramePr>
          <p:cNvPr id="166950" name="Object 38"/>
          <p:cNvGraphicFramePr>
            <a:graphicFrameLocks noChangeAspect="1"/>
          </p:cNvGraphicFramePr>
          <p:nvPr/>
        </p:nvGraphicFramePr>
        <p:xfrm>
          <a:off x="3657600" y="3649664"/>
          <a:ext cx="1447800" cy="312737"/>
        </p:xfrm>
        <a:graphic>
          <a:graphicData uri="http://schemas.openxmlformats.org/presentationml/2006/ole">
            <mc:AlternateContent xmlns:mc="http://schemas.openxmlformats.org/markup-compatibility/2006">
              <mc:Choice xmlns:v="urn:schemas-microsoft-com:vml" Requires="v">
                <p:oleObj spid="_x0000_s398477" r:id="rId11" imgW="926698" imgH="203112" progId="Equation.3">
                  <p:embed/>
                </p:oleObj>
              </mc:Choice>
              <mc:Fallback>
                <p:oleObj r:id="rId11" imgW="926698" imgH="203112"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57600" y="3649664"/>
                        <a:ext cx="1447800" cy="312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6951" name="Text Box 39"/>
          <p:cNvSpPr txBox="1">
            <a:spLocks noChangeArrowheads="1"/>
          </p:cNvSpPr>
          <p:nvPr/>
        </p:nvSpPr>
        <p:spPr bwMode="auto">
          <a:xfrm>
            <a:off x="2133600" y="4098926"/>
            <a:ext cx="4267200" cy="1920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solidFill>
                  <a:srgbClr val="3333FF"/>
                </a:solidFill>
                <a:latin typeface="Times New Roman" panose="02020603050405020304" pitchFamily="18" charset="0"/>
              </a:rPr>
              <a:t>The direction of </a:t>
            </a:r>
            <a:r>
              <a:rPr kumimoji="1" lang="en-US" altLang="zh-CN" sz="2000">
                <a:solidFill>
                  <a:srgbClr val="FF0000"/>
                </a:solidFill>
                <a:latin typeface="Times New Roman" panose="02020603050405020304" pitchFamily="18" charset="0"/>
              </a:rPr>
              <a:t>maximum </a:t>
            </a:r>
            <a:r>
              <a:rPr kumimoji="1" lang="en-US" altLang="zh-CN" sz="2000">
                <a:solidFill>
                  <a:srgbClr val="3333FF"/>
                </a:solidFill>
                <a:latin typeface="Times New Roman" panose="02020603050405020304" pitchFamily="18" charset="0"/>
              </a:rPr>
              <a:t>radiation is in the plane of the loop, and the </a:t>
            </a:r>
            <a:r>
              <a:rPr kumimoji="1" lang="en-US" altLang="zh-CN" sz="2000">
                <a:solidFill>
                  <a:srgbClr val="FF0000"/>
                </a:solidFill>
                <a:latin typeface="Times New Roman" panose="02020603050405020304" pitchFamily="18" charset="0"/>
              </a:rPr>
              <a:t>null</a:t>
            </a:r>
            <a:r>
              <a:rPr kumimoji="1" lang="en-US" altLang="zh-CN" sz="2000">
                <a:solidFill>
                  <a:srgbClr val="3333FF"/>
                </a:solidFill>
                <a:latin typeface="Times New Roman" panose="02020603050405020304" pitchFamily="18" charset="0"/>
              </a:rPr>
              <a:t> direction is perpendicular to the plane of the loop.</a:t>
            </a:r>
            <a:r>
              <a:rPr kumimoji="1" lang="en-US" altLang="zh-CN" sz="2000">
                <a:solidFill>
                  <a:srgbClr val="3333FF"/>
                </a:solidFill>
                <a:latin typeface="Times New Roman" panose="02020603050405020304" pitchFamily="18" charset="0"/>
                <a:ea typeface="楷体_GB2312" pitchFamily="49" charset="-122"/>
              </a:rPr>
              <a:t>  </a:t>
            </a:r>
          </a:p>
        </p:txBody>
      </p:sp>
      <p:grpSp>
        <p:nvGrpSpPr>
          <p:cNvPr id="166952" name="Group 40"/>
          <p:cNvGrpSpPr>
            <a:grpSpLocks/>
          </p:cNvGrpSpPr>
          <p:nvPr/>
        </p:nvGrpSpPr>
        <p:grpSpPr bwMode="auto">
          <a:xfrm>
            <a:off x="6834188" y="3886200"/>
            <a:ext cx="2997200" cy="2057400"/>
            <a:chOff x="432" y="2304"/>
            <a:chExt cx="1888" cy="1296"/>
          </a:xfrm>
        </p:grpSpPr>
        <p:sp>
          <p:nvSpPr>
            <p:cNvPr id="166953" name="Rectangle 41"/>
            <p:cNvSpPr>
              <a:spLocks noChangeArrowheads="1"/>
            </p:cNvSpPr>
            <p:nvPr/>
          </p:nvSpPr>
          <p:spPr bwMode="auto">
            <a:xfrm>
              <a:off x="960" y="3032"/>
              <a:ext cx="624" cy="80"/>
            </a:xfrm>
            <a:prstGeom prst="rect">
              <a:avLst/>
            </a:prstGeom>
            <a:solidFill>
              <a:srgbClr val="FF0000"/>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6954" name="Oval 42" descr="深色上对角线"/>
            <p:cNvSpPr>
              <a:spLocks noChangeArrowheads="1"/>
            </p:cNvSpPr>
            <p:nvPr/>
          </p:nvSpPr>
          <p:spPr bwMode="auto">
            <a:xfrm>
              <a:off x="912" y="3016"/>
              <a:ext cx="98" cy="96"/>
            </a:xfrm>
            <a:prstGeom prst="ellipse">
              <a:avLst/>
            </a:prstGeom>
            <a:pattFill prst="dkUpDiag">
              <a:fgClr>
                <a:srgbClr val="FF0000"/>
              </a:fgClr>
              <a:bgClr>
                <a:srgbClr val="FFFFFF"/>
              </a:bgClr>
            </a:pattFill>
            <a:ln w="28575">
              <a:solidFill>
                <a:srgbClr val="000000"/>
              </a:solidFill>
              <a:round/>
              <a:headEn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6955" name="Text Box 43"/>
            <p:cNvSpPr txBox="1">
              <a:spLocks noChangeArrowheads="1"/>
            </p:cNvSpPr>
            <p:nvPr/>
          </p:nvSpPr>
          <p:spPr bwMode="auto">
            <a:xfrm>
              <a:off x="1097" y="2304"/>
              <a:ext cx="183"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z</a:t>
              </a:r>
            </a:p>
          </p:txBody>
        </p:sp>
        <p:sp>
          <p:nvSpPr>
            <p:cNvPr id="166956" name="Text Box 44"/>
            <p:cNvSpPr txBox="1">
              <a:spLocks noChangeArrowheads="1"/>
            </p:cNvSpPr>
            <p:nvPr/>
          </p:nvSpPr>
          <p:spPr bwMode="auto">
            <a:xfrm>
              <a:off x="2103" y="2951"/>
              <a:ext cx="217"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y</a:t>
              </a:r>
            </a:p>
          </p:txBody>
        </p:sp>
        <p:sp>
          <p:nvSpPr>
            <p:cNvPr id="166957" name="Oval 45"/>
            <p:cNvSpPr>
              <a:spLocks noChangeArrowheads="1"/>
            </p:cNvSpPr>
            <p:nvPr/>
          </p:nvSpPr>
          <p:spPr bwMode="auto">
            <a:xfrm>
              <a:off x="1266" y="2711"/>
              <a:ext cx="684" cy="711"/>
            </a:xfrm>
            <a:prstGeom prst="ellipse">
              <a:avLst/>
            </a:prstGeom>
            <a:noFill/>
            <a:ln w="28575">
              <a:solidFill>
                <a:srgbClr val="3333FF"/>
              </a:solidFill>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6958" name="Oval 46"/>
            <p:cNvSpPr>
              <a:spLocks noChangeArrowheads="1"/>
            </p:cNvSpPr>
            <p:nvPr/>
          </p:nvSpPr>
          <p:spPr bwMode="auto">
            <a:xfrm>
              <a:off x="581" y="2711"/>
              <a:ext cx="685" cy="711"/>
            </a:xfrm>
            <a:prstGeom prst="ellipse">
              <a:avLst/>
            </a:prstGeom>
            <a:noFill/>
            <a:ln w="28575">
              <a:solidFill>
                <a:srgbClr val="3333FF"/>
              </a:solidFill>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6959" name="Line 47"/>
            <p:cNvSpPr>
              <a:spLocks noChangeShapeType="1"/>
            </p:cNvSpPr>
            <p:nvPr/>
          </p:nvSpPr>
          <p:spPr bwMode="auto">
            <a:xfrm flipV="1">
              <a:off x="1266" y="2406"/>
              <a:ext cx="0" cy="1194"/>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6960" name="Line 48" descr="深色上对角线"/>
            <p:cNvSpPr>
              <a:spLocks noChangeShapeType="1"/>
            </p:cNvSpPr>
            <p:nvPr/>
          </p:nvSpPr>
          <p:spPr bwMode="auto">
            <a:xfrm>
              <a:off x="432" y="3066"/>
              <a:ext cx="1730" cy="0"/>
            </a:xfrm>
            <a:prstGeom prst="line">
              <a:avLst/>
            </a:prstGeom>
            <a:noFill/>
            <a:ln w="9525">
              <a:solidFill>
                <a:srgbClr val="000000"/>
              </a:solidFill>
              <a:round/>
              <a:headEnd/>
              <a:tailEnd type="triangl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6961" name="Oval 49" descr="深色上对角线"/>
            <p:cNvSpPr>
              <a:spLocks noChangeArrowheads="1"/>
            </p:cNvSpPr>
            <p:nvPr/>
          </p:nvSpPr>
          <p:spPr bwMode="auto">
            <a:xfrm>
              <a:off x="1534" y="3016"/>
              <a:ext cx="98" cy="96"/>
            </a:xfrm>
            <a:prstGeom prst="ellipse">
              <a:avLst/>
            </a:prstGeom>
            <a:pattFill prst="dkUpDiag">
              <a:fgClr>
                <a:srgbClr val="FF0000"/>
              </a:fgClr>
              <a:bgClr>
                <a:srgbClr val="FFFFFF"/>
              </a:bgClr>
            </a:pattFill>
            <a:ln w="28575">
              <a:solidFill>
                <a:srgbClr val="000000"/>
              </a:solidFill>
              <a:round/>
              <a:headEn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6962" name="Text Box 50"/>
          <p:cNvSpPr txBox="1">
            <a:spLocks noChangeArrowheads="1"/>
          </p:cNvSpPr>
          <p:nvPr/>
        </p:nvSpPr>
        <p:spPr bwMode="auto">
          <a:xfrm>
            <a:off x="5715000" y="1247776"/>
            <a:ext cx="76200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latin typeface="楷体_GB2312" pitchFamily="49" charset="-122"/>
                <a:ea typeface="楷体_GB2312" pitchFamily="49" charset="-122"/>
              </a:rPr>
              <a:t>(-)</a:t>
            </a:r>
            <a:r>
              <a:rPr kumimoji="1" lang="en-US" altLang="zh-CN" sz="2000">
                <a:solidFill>
                  <a:srgbClr val="FF0000"/>
                </a:solidFill>
                <a:latin typeface="楷体_GB2312" pitchFamily="49" charset="-122"/>
                <a:ea typeface="楷体_GB2312" pitchFamily="49" charset="-122"/>
              </a:rPr>
              <a:t>?</a:t>
            </a:r>
          </a:p>
        </p:txBody>
      </p:sp>
      <p:grpSp>
        <p:nvGrpSpPr>
          <p:cNvPr id="166963" name="Group 51"/>
          <p:cNvGrpSpPr>
            <a:grpSpLocks/>
          </p:cNvGrpSpPr>
          <p:nvPr/>
        </p:nvGrpSpPr>
        <p:grpSpPr bwMode="auto">
          <a:xfrm>
            <a:off x="8567738" y="1143000"/>
            <a:ext cx="660400" cy="914400"/>
            <a:chOff x="4624" y="672"/>
            <a:chExt cx="416" cy="576"/>
          </a:xfrm>
        </p:grpSpPr>
        <p:sp>
          <p:nvSpPr>
            <p:cNvPr id="166964" name="Line 52"/>
            <p:cNvSpPr>
              <a:spLocks noChangeShapeType="1"/>
            </p:cNvSpPr>
            <p:nvPr/>
          </p:nvSpPr>
          <p:spPr bwMode="auto">
            <a:xfrm flipV="1">
              <a:off x="4624" y="912"/>
              <a:ext cx="192"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166965" name="Text Box 53"/>
            <p:cNvSpPr txBox="1">
              <a:spLocks noChangeArrowheads="1"/>
            </p:cNvSpPr>
            <p:nvPr/>
          </p:nvSpPr>
          <p:spPr bwMode="auto">
            <a:xfrm>
              <a:off x="4800" y="672"/>
              <a:ext cx="240"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i="1">
                  <a:latin typeface="Times New Roman" panose="02020603050405020304" pitchFamily="18" charset="0"/>
                  <a:ea typeface="楷体_GB2312" pitchFamily="49" charset="-122"/>
                </a:rPr>
                <a:t>S</a:t>
              </a:r>
            </a:p>
          </p:txBody>
        </p:sp>
      </p:grpSp>
      <p:sp>
        <p:nvSpPr>
          <p:cNvPr id="166966" name="AutoShape 54">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66967" name="AutoShape 55">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Tree>
    <p:extLst>
      <p:ext uri="{BB962C8B-B14F-4D97-AF65-F5344CB8AC3E}">
        <p14:creationId xmlns:p14="http://schemas.microsoft.com/office/powerpoint/2010/main" val="26893188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166943"/>
                                        </p:tgtEl>
                                        <p:attrNameLst>
                                          <p:attrName>style.visibility</p:attrName>
                                        </p:attrNameLst>
                                      </p:cBhvr>
                                      <p:to>
                                        <p:strVal val="visible"/>
                                      </p:to>
                                    </p:set>
                                    <p:anim calcmode="lin" valueType="num">
                                      <p:cBhvr additive="base">
                                        <p:cTn id="7" dur="500" fill="hold"/>
                                        <p:tgtEl>
                                          <p:spTgt spid="166943"/>
                                        </p:tgtEl>
                                        <p:attrNameLst>
                                          <p:attrName>ppt_x</p:attrName>
                                        </p:attrNameLst>
                                      </p:cBhvr>
                                      <p:tavLst>
                                        <p:tav tm="0">
                                          <p:val>
                                            <p:strVal val="#ppt_x"/>
                                          </p:val>
                                        </p:tav>
                                        <p:tav tm="100000">
                                          <p:val>
                                            <p:strVal val="#ppt_x"/>
                                          </p:val>
                                        </p:tav>
                                      </p:tavLst>
                                    </p:anim>
                                    <p:anim calcmode="lin" valueType="num">
                                      <p:cBhvr additive="base">
                                        <p:cTn id="8" dur="500" fill="hold"/>
                                        <p:tgtEl>
                                          <p:spTgt spid="166943"/>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66948"/>
                                        </p:tgtEl>
                                        <p:attrNameLst>
                                          <p:attrName>style.visibility</p:attrName>
                                        </p:attrNameLst>
                                      </p:cBhvr>
                                      <p:to>
                                        <p:strVal val="visible"/>
                                      </p:to>
                                    </p:set>
                                    <p:anim calcmode="lin" valueType="num">
                                      <p:cBhvr additive="base">
                                        <p:cTn id="13" dur="500" fill="hold"/>
                                        <p:tgtEl>
                                          <p:spTgt spid="166948"/>
                                        </p:tgtEl>
                                        <p:attrNameLst>
                                          <p:attrName>ppt_x</p:attrName>
                                        </p:attrNameLst>
                                      </p:cBhvr>
                                      <p:tavLst>
                                        <p:tav tm="0">
                                          <p:val>
                                            <p:strVal val="#ppt_x"/>
                                          </p:val>
                                        </p:tav>
                                        <p:tav tm="100000">
                                          <p:val>
                                            <p:strVal val="#ppt_x"/>
                                          </p:val>
                                        </p:tav>
                                      </p:tavLst>
                                    </p:anim>
                                    <p:anim calcmode="lin" valueType="num">
                                      <p:cBhvr additive="base">
                                        <p:cTn id="14" dur="500" fill="hold"/>
                                        <p:tgtEl>
                                          <p:spTgt spid="16694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6691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6696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16696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66949"/>
                                        </p:tgtEl>
                                        <p:attrNameLst>
                                          <p:attrName>style.visibility</p:attrName>
                                        </p:attrNameLst>
                                      </p:cBhvr>
                                      <p:to>
                                        <p:strVal val="visible"/>
                                      </p:to>
                                    </p:set>
                                    <p:anim calcmode="lin" valueType="num">
                                      <p:cBhvr additive="base">
                                        <p:cTn id="31" dur="500" fill="hold"/>
                                        <p:tgtEl>
                                          <p:spTgt spid="166949"/>
                                        </p:tgtEl>
                                        <p:attrNameLst>
                                          <p:attrName>ppt_x</p:attrName>
                                        </p:attrNameLst>
                                      </p:cBhvr>
                                      <p:tavLst>
                                        <p:tav tm="0">
                                          <p:val>
                                            <p:strVal val="#ppt_x"/>
                                          </p:val>
                                        </p:tav>
                                        <p:tav tm="100000">
                                          <p:val>
                                            <p:strVal val="#ppt_x"/>
                                          </p:val>
                                        </p:tav>
                                      </p:tavLst>
                                    </p:anim>
                                    <p:anim calcmode="lin" valueType="num">
                                      <p:cBhvr additive="base">
                                        <p:cTn id="32" dur="500" fill="hold"/>
                                        <p:tgtEl>
                                          <p:spTgt spid="166949"/>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166950"/>
                                        </p:tgtEl>
                                        <p:attrNameLst>
                                          <p:attrName>style.visibility</p:attrName>
                                        </p:attrNameLst>
                                      </p:cBhvr>
                                      <p:to>
                                        <p:strVal val="visible"/>
                                      </p:to>
                                    </p:set>
                                    <p:anim calcmode="lin" valueType="num">
                                      <p:cBhvr additive="base">
                                        <p:cTn id="37" dur="500" fill="hold"/>
                                        <p:tgtEl>
                                          <p:spTgt spid="166950"/>
                                        </p:tgtEl>
                                        <p:attrNameLst>
                                          <p:attrName>ppt_x</p:attrName>
                                        </p:attrNameLst>
                                      </p:cBhvr>
                                      <p:tavLst>
                                        <p:tav tm="0">
                                          <p:val>
                                            <p:strVal val="#ppt_x"/>
                                          </p:val>
                                        </p:tav>
                                        <p:tav tm="100000">
                                          <p:val>
                                            <p:strVal val="#ppt_x"/>
                                          </p:val>
                                        </p:tav>
                                      </p:tavLst>
                                    </p:anim>
                                    <p:anim calcmode="lin" valueType="num">
                                      <p:cBhvr additive="base">
                                        <p:cTn id="38" dur="500" fill="hold"/>
                                        <p:tgtEl>
                                          <p:spTgt spid="166950"/>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166952"/>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66951"/>
                                        </p:tgtEl>
                                        <p:attrNameLst>
                                          <p:attrName>style.visibility</p:attrName>
                                        </p:attrNameLst>
                                      </p:cBhvr>
                                      <p:to>
                                        <p:strVal val="visible"/>
                                      </p:to>
                                    </p:set>
                                    <p:anim calcmode="lin" valueType="num">
                                      <p:cBhvr additive="base">
                                        <p:cTn id="47" dur="500" fill="hold"/>
                                        <p:tgtEl>
                                          <p:spTgt spid="166951"/>
                                        </p:tgtEl>
                                        <p:attrNameLst>
                                          <p:attrName>ppt_x</p:attrName>
                                        </p:attrNameLst>
                                      </p:cBhvr>
                                      <p:tavLst>
                                        <p:tav tm="0">
                                          <p:val>
                                            <p:strVal val="#ppt_x"/>
                                          </p:val>
                                        </p:tav>
                                        <p:tav tm="100000">
                                          <p:val>
                                            <p:strVal val="#ppt_x"/>
                                          </p:val>
                                        </p:tav>
                                      </p:tavLst>
                                    </p:anim>
                                    <p:anim calcmode="lin" valueType="num">
                                      <p:cBhvr additive="base">
                                        <p:cTn id="48" dur="500" fill="hold"/>
                                        <p:tgtEl>
                                          <p:spTgt spid="1669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49" grpId="0" autoUpdateAnimBg="0"/>
      <p:bldP spid="166951" grpId="0" autoUpdateAnimBg="0"/>
      <p:bldP spid="166962"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ext Box 2"/>
          <p:cNvSpPr txBox="1">
            <a:spLocks noChangeArrowheads="1"/>
          </p:cNvSpPr>
          <p:nvPr/>
        </p:nvSpPr>
        <p:spPr bwMode="auto">
          <a:xfrm>
            <a:off x="2362200" y="365126"/>
            <a:ext cx="7099300"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zh-CN" altLang="en-US" sz="2000">
                <a:solidFill>
                  <a:srgbClr val="3333FF"/>
                </a:solidFill>
                <a:latin typeface="Times New Roman" panose="02020603050405020304" pitchFamily="18" charset="0"/>
                <a:ea typeface="楷体_GB2312" pitchFamily="49" charset="-122"/>
              </a:rPr>
              <a:t>       </a:t>
            </a:r>
            <a:r>
              <a:rPr kumimoji="1" lang="en-US" altLang="zh-CN" sz="2000">
                <a:solidFill>
                  <a:srgbClr val="3333FF"/>
                </a:solidFill>
                <a:latin typeface="Times New Roman" panose="02020603050405020304" pitchFamily="18" charset="0"/>
                <a:ea typeface="楷体_GB2312" pitchFamily="49" charset="-122"/>
              </a:rPr>
              <a:t>The </a:t>
            </a:r>
            <a:r>
              <a:rPr kumimoji="1" lang="en-US" altLang="zh-CN" sz="2000">
                <a:solidFill>
                  <a:srgbClr val="FF0000"/>
                </a:solidFill>
                <a:latin typeface="Times New Roman" panose="02020603050405020304" pitchFamily="18" charset="0"/>
                <a:ea typeface="楷体_GB2312" pitchFamily="49" charset="-122"/>
              </a:rPr>
              <a:t>radiated power</a:t>
            </a:r>
            <a:r>
              <a:rPr kumimoji="1" lang="en-US" altLang="zh-CN" sz="2000">
                <a:solidFill>
                  <a:srgbClr val="3333FF"/>
                </a:solidFill>
                <a:latin typeface="Times New Roman" panose="02020603050405020304" pitchFamily="18" charset="0"/>
                <a:ea typeface="楷体_GB2312" pitchFamily="49" charset="-122"/>
              </a:rPr>
              <a:t> </a:t>
            </a:r>
            <a:r>
              <a:rPr kumimoji="1" lang="en-US" altLang="zh-CN" sz="2000" i="1">
                <a:solidFill>
                  <a:schemeClr val="tx2"/>
                </a:solidFill>
                <a:latin typeface="Times New Roman" panose="02020603050405020304" pitchFamily="18" charset="0"/>
                <a:ea typeface="楷体_GB2312" pitchFamily="49" charset="-122"/>
              </a:rPr>
              <a:t>P</a:t>
            </a:r>
            <a:r>
              <a:rPr kumimoji="1" lang="en-US" altLang="zh-CN" sz="2000" baseline="-30000">
                <a:solidFill>
                  <a:schemeClr val="tx2"/>
                </a:solidFill>
                <a:latin typeface="Times New Roman" panose="02020603050405020304" pitchFamily="18" charset="0"/>
                <a:ea typeface="楷体_GB2312" pitchFamily="49" charset="-122"/>
              </a:rPr>
              <a:t>r</a:t>
            </a:r>
            <a:r>
              <a:rPr kumimoji="1" lang="en-US" altLang="zh-CN" sz="2000">
                <a:solidFill>
                  <a:srgbClr val="3333FF"/>
                </a:solidFill>
                <a:latin typeface="Times New Roman" panose="02020603050405020304" pitchFamily="18" charset="0"/>
                <a:ea typeface="楷体_GB2312" pitchFamily="49" charset="-122"/>
              </a:rPr>
              <a:t> and the </a:t>
            </a:r>
            <a:r>
              <a:rPr kumimoji="1" lang="en-US" altLang="zh-CN" sz="2000">
                <a:solidFill>
                  <a:srgbClr val="FF0000"/>
                </a:solidFill>
                <a:latin typeface="Times New Roman" panose="02020603050405020304" pitchFamily="18" charset="0"/>
                <a:ea typeface="楷体_GB2312" pitchFamily="49" charset="-122"/>
              </a:rPr>
              <a:t>radiation resistance</a:t>
            </a:r>
            <a:r>
              <a:rPr kumimoji="1" lang="en-US" altLang="zh-CN" sz="2000">
                <a:solidFill>
                  <a:srgbClr val="3333FF"/>
                </a:solidFill>
                <a:latin typeface="Times New Roman" panose="02020603050405020304" pitchFamily="18" charset="0"/>
                <a:ea typeface="楷体_GB2312" pitchFamily="49" charset="-122"/>
              </a:rPr>
              <a:t> </a:t>
            </a:r>
            <a:r>
              <a:rPr kumimoji="1" lang="en-US" altLang="zh-CN" sz="2000" i="1">
                <a:solidFill>
                  <a:schemeClr val="tx2"/>
                </a:solidFill>
                <a:latin typeface="Times New Roman" panose="02020603050405020304" pitchFamily="18" charset="0"/>
                <a:ea typeface="楷体_GB2312" pitchFamily="49" charset="-122"/>
              </a:rPr>
              <a:t>R</a:t>
            </a:r>
            <a:r>
              <a:rPr kumimoji="1" lang="en-US" altLang="zh-CN" sz="2000" baseline="-30000">
                <a:solidFill>
                  <a:schemeClr val="tx2"/>
                </a:solidFill>
                <a:latin typeface="Times New Roman" panose="02020603050405020304" pitchFamily="18" charset="0"/>
                <a:ea typeface="楷体_GB2312" pitchFamily="49" charset="-122"/>
              </a:rPr>
              <a:t>r</a:t>
            </a:r>
            <a:r>
              <a:rPr kumimoji="1" lang="en-US" altLang="zh-CN" sz="2000">
                <a:solidFill>
                  <a:srgbClr val="3333FF"/>
                </a:solidFill>
                <a:latin typeface="Times New Roman" panose="02020603050405020304" pitchFamily="18" charset="0"/>
                <a:ea typeface="楷体_GB2312" pitchFamily="49" charset="-122"/>
              </a:rPr>
              <a:t> are, respectively,</a:t>
            </a:r>
          </a:p>
        </p:txBody>
      </p:sp>
      <p:graphicFrame>
        <p:nvGraphicFramePr>
          <p:cNvPr id="167939" name="Object 3"/>
          <p:cNvGraphicFramePr>
            <a:graphicFrameLocks noChangeAspect="1"/>
          </p:cNvGraphicFramePr>
          <p:nvPr/>
        </p:nvGraphicFramePr>
        <p:xfrm>
          <a:off x="3886201" y="1311276"/>
          <a:ext cx="1870075" cy="746125"/>
        </p:xfrm>
        <a:graphic>
          <a:graphicData uri="http://schemas.openxmlformats.org/presentationml/2006/ole">
            <mc:AlternateContent xmlns:mc="http://schemas.openxmlformats.org/markup-compatibility/2006">
              <mc:Choice xmlns:v="urn:schemas-microsoft-com:vml" Requires="v">
                <p:oleObj spid="_x0000_s399416" name="Equation" r:id="rId3" imgW="1168200" imgH="469800" progId="Equation.3">
                  <p:embed/>
                </p:oleObj>
              </mc:Choice>
              <mc:Fallback>
                <p:oleObj name="Equation" r:id="rId3" imgW="1168200" imgH="469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1" y="1311276"/>
                        <a:ext cx="1870075" cy="746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7940" name="Object 4"/>
          <p:cNvGraphicFramePr>
            <a:graphicFrameLocks noChangeAspect="1"/>
          </p:cNvGraphicFramePr>
          <p:nvPr/>
        </p:nvGraphicFramePr>
        <p:xfrm>
          <a:off x="6761163" y="1311276"/>
          <a:ext cx="1670050" cy="746125"/>
        </p:xfrm>
        <a:graphic>
          <a:graphicData uri="http://schemas.openxmlformats.org/presentationml/2006/ole">
            <mc:AlternateContent xmlns:mc="http://schemas.openxmlformats.org/markup-compatibility/2006">
              <mc:Choice xmlns:v="urn:schemas-microsoft-com:vml" Requires="v">
                <p:oleObj spid="_x0000_s399417" name="Equation" r:id="rId5" imgW="1041120" imgH="469800" progId="Equation.3">
                  <p:embed/>
                </p:oleObj>
              </mc:Choice>
              <mc:Fallback>
                <p:oleObj name="Equation" r:id="rId5" imgW="1041120" imgH="469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61163" y="1311276"/>
                        <a:ext cx="1670050" cy="746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7941" name="Text Box 5"/>
          <p:cNvSpPr txBox="1">
            <a:spLocks noChangeArrowheads="1"/>
          </p:cNvSpPr>
          <p:nvPr/>
        </p:nvSpPr>
        <p:spPr bwMode="auto">
          <a:xfrm>
            <a:off x="2743200" y="2209801"/>
            <a:ext cx="662940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zh-CN" altLang="en-US" sz="2000">
                <a:solidFill>
                  <a:srgbClr val="3333FF"/>
                </a:solidFill>
                <a:latin typeface="Times New Roman" panose="02020603050405020304" pitchFamily="18" charset="0"/>
                <a:ea typeface="楷体_GB2312" pitchFamily="49" charset="-122"/>
              </a:rPr>
              <a:t> </a:t>
            </a:r>
            <a:r>
              <a:rPr kumimoji="1" lang="en-US" altLang="zh-CN" sz="2000" i="1">
                <a:solidFill>
                  <a:schemeClr val="tx2"/>
                </a:solidFill>
                <a:latin typeface="Times New Roman" panose="02020603050405020304" pitchFamily="18" charset="0"/>
                <a:ea typeface="楷体_GB2312" pitchFamily="49" charset="-122"/>
              </a:rPr>
              <a:t>H</a:t>
            </a:r>
            <a:r>
              <a:rPr kumimoji="1" lang="en-US" altLang="zh-CN" sz="2000" i="1" baseline="-25000">
                <a:solidFill>
                  <a:schemeClr val="tx2"/>
                </a:solidFill>
                <a:latin typeface="Times New Roman" panose="02020603050405020304" pitchFamily="18" charset="0"/>
                <a:ea typeface="楷体_GB2312" pitchFamily="49" charset="-122"/>
                <a:sym typeface="Symbol" panose="05050102010706020507" pitchFamily="18" charset="2"/>
              </a:rPr>
              <a:t> </a:t>
            </a:r>
            <a:r>
              <a:rPr kumimoji="1" lang="en-US" altLang="zh-CN" sz="2000">
                <a:solidFill>
                  <a:srgbClr val="3333FF"/>
                </a:solidFill>
                <a:latin typeface="Times New Roman" panose="02020603050405020304" pitchFamily="18" charset="0"/>
                <a:ea typeface="楷体_GB2312" pitchFamily="49" charset="-122"/>
                <a:sym typeface="Symbol" panose="05050102010706020507" pitchFamily="18" charset="2"/>
              </a:rPr>
              <a:t>( </a:t>
            </a:r>
            <a:r>
              <a:rPr kumimoji="1" lang="en-US" altLang="zh-CN" sz="2000">
                <a:solidFill>
                  <a:srgbClr val="FF0000"/>
                </a:solidFill>
                <a:latin typeface="Times New Roman" panose="02020603050405020304" pitchFamily="18" charset="0"/>
                <a:ea typeface="楷体_GB2312" pitchFamily="49" charset="-122"/>
              </a:rPr>
              <a:t>Element </a:t>
            </a:r>
            <a:r>
              <a:rPr kumimoji="1" lang="en-US" altLang="zh-CN" sz="2000">
                <a:solidFill>
                  <a:srgbClr val="3333FF"/>
                </a:solidFill>
                <a:latin typeface="Times New Roman" panose="02020603050405020304" pitchFamily="18" charset="0"/>
                <a:ea typeface="楷体_GB2312" pitchFamily="49" charset="-122"/>
              </a:rPr>
              <a:t>) </a:t>
            </a:r>
            <a:r>
              <a:rPr kumimoji="1" lang="en-US" altLang="zh-CN" sz="2000">
                <a:solidFill>
                  <a:srgbClr val="FF0000"/>
                </a:solidFill>
                <a:latin typeface="Times New Roman" panose="02020603050405020304" pitchFamily="18" charset="0"/>
                <a:ea typeface="楷体_GB2312" pitchFamily="49" charset="-122"/>
              </a:rPr>
              <a:t>~</a:t>
            </a:r>
            <a:r>
              <a:rPr kumimoji="1" lang="en-US" altLang="zh-CN" sz="2000">
                <a:solidFill>
                  <a:srgbClr val="3333FF"/>
                </a:solidFill>
                <a:latin typeface="Times New Roman" panose="02020603050405020304" pitchFamily="18" charset="0"/>
                <a:ea typeface="楷体_GB2312" pitchFamily="49" charset="-122"/>
              </a:rPr>
              <a:t> </a:t>
            </a:r>
            <a:r>
              <a:rPr kumimoji="1" lang="en-US" altLang="zh-CN" sz="2000" i="1">
                <a:solidFill>
                  <a:schemeClr val="tx2"/>
                </a:solidFill>
                <a:latin typeface="Times New Roman" panose="02020603050405020304" pitchFamily="18" charset="0"/>
                <a:ea typeface="楷体_GB2312" pitchFamily="49" charset="-122"/>
              </a:rPr>
              <a:t>E</a:t>
            </a:r>
            <a:r>
              <a:rPr kumimoji="1" lang="en-US" altLang="zh-CN" sz="2000" i="1" baseline="-25000">
                <a:solidFill>
                  <a:schemeClr val="tx2"/>
                </a:solidFill>
                <a:latin typeface="Times New Roman" panose="02020603050405020304" pitchFamily="18" charset="0"/>
                <a:ea typeface="楷体_GB2312" pitchFamily="49" charset="-122"/>
                <a:sym typeface="Symbol" panose="05050102010706020507" pitchFamily="18" charset="2"/>
              </a:rPr>
              <a:t> </a:t>
            </a:r>
            <a:r>
              <a:rPr kumimoji="1" lang="en-US" altLang="zh-CN" sz="2000">
                <a:solidFill>
                  <a:srgbClr val="3333FF"/>
                </a:solidFill>
                <a:latin typeface="Times New Roman" panose="02020603050405020304" pitchFamily="18" charset="0"/>
                <a:ea typeface="楷体_GB2312" pitchFamily="49" charset="-122"/>
                <a:sym typeface="Symbol" panose="05050102010706020507" pitchFamily="18" charset="2"/>
              </a:rPr>
              <a:t>( </a:t>
            </a:r>
            <a:r>
              <a:rPr kumimoji="1" lang="en-US" altLang="zh-CN" sz="2000">
                <a:solidFill>
                  <a:srgbClr val="FF0000"/>
                </a:solidFill>
                <a:latin typeface="Times New Roman" panose="02020603050405020304" pitchFamily="18" charset="0"/>
                <a:ea typeface="楷体_GB2312" pitchFamily="49" charset="-122"/>
              </a:rPr>
              <a:t>Loop</a:t>
            </a:r>
            <a:r>
              <a:rPr kumimoji="1" lang="en-US" altLang="zh-CN" sz="2000">
                <a:solidFill>
                  <a:srgbClr val="3333FF"/>
                </a:solidFill>
                <a:latin typeface="Times New Roman" panose="02020603050405020304" pitchFamily="18" charset="0"/>
                <a:ea typeface="楷体_GB2312" pitchFamily="49" charset="-122"/>
              </a:rPr>
              <a:t> )</a:t>
            </a:r>
            <a:r>
              <a:rPr kumimoji="1" lang="en-US" altLang="zh-CN" sz="2000" i="1">
                <a:solidFill>
                  <a:schemeClr val="tx2"/>
                </a:solidFill>
                <a:latin typeface="Times New Roman" panose="02020603050405020304" pitchFamily="18" charset="0"/>
                <a:ea typeface="楷体_GB2312" pitchFamily="49" charset="-122"/>
              </a:rPr>
              <a:t> </a:t>
            </a:r>
            <a:r>
              <a:rPr kumimoji="1" lang="en-US" altLang="zh-CN" sz="2000">
                <a:solidFill>
                  <a:srgbClr val="3333FF"/>
                </a:solidFill>
                <a:latin typeface="Times New Roman" panose="02020603050405020304" pitchFamily="18" charset="0"/>
                <a:ea typeface="楷体_GB2312" pitchFamily="49" charset="-122"/>
              </a:rPr>
              <a:t>;</a:t>
            </a:r>
            <a:r>
              <a:rPr kumimoji="1" lang="en-US" altLang="zh-CN" sz="2000" i="1">
                <a:solidFill>
                  <a:schemeClr val="tx2"/>
                </a:solidFill>
                <a:latin typeface="Times New Roman" panose="02020603050405020304" pitchFamily="18" charset="0"/>
                <a:ea typeface="楷体_GB2312" pitchFamily="49" charset="-122"/>
              </a:rPr>
              <a:t>    E</a:t>
            </a:r>
            <a:r>
              <a:rPr kumimoji="1" lang="en-US" altLang="zh-CN" sz="2000" i="1" baseline="-25000">
                <a:solidFill>
                  <a:schemeClr val="tx2"/>
                </a:solidFill>
                <a:latin typeface="Times New Roman" panose="02020603050405020304" pitchFamily="18" charset="0"/>
                <a:ea typeface="楷体_GB2312" pitchFamily="49" charset="-122"/>
                <a:sym typeface="Symbol" panose="05050102010706020507" pitchFamily="18" charset="2"/>
              </a:rPr>
              <a:t> </a:t>
            </a:r>
            <a:r>
              <a:rPr kumimoji="1" lang="en-US" altLang="zh-CN" sz="2000">
                <a:solidFill>
                  <a:srgbClr val="3333FF"/>
                </a:solidFill>
                <a:latin typeface="Times New Roman" panose="02020603050405020304" pitchFamily="18" charset="0"/>
                <a:ea typeface="楷体_GB2312" pitchFamily="49" charset="-122"/>
                <a:sym typeface="Symbol" panose="05050102010706020507" pitchFamily="18" charset="2"/>
              </a:rPr>
              <a:t>( </a:t>
            </a:r>
            <a:r>
              <a:rPr kumimoji="1" lang="en-US" altLang="zh-CN" sz="2000">
                <a:solidFill>
                  <a:srgbClr val="FF0000"/>
                </a:solidFill>
                <a:latin typeface="Times New Roman" panose="02020603050405020304" pitchFamily="18" charset="0"/>
                <a:ea typeface="楷体_GB2312" pitchFamily="49" charset="-122"/>
              </a:rPr>
              <a:t>Element </a:t>
            </a:r>
            <a:r>
              <a:rPr kumimoji="1" lang="en-US" altLang="zh-CN" sz="2000">
                <a:solidFill>
                  <a:srgbClr val="3333FF"/>
                </a:solidFill>
                <a:latin typeface="Times New Roman" panose="02020603050405020304" pitchFamily="18" charset="0"/>
                <a:ea typeface="楷体_GB2312" pitchFamily="49" charset="-122"/>
              </a:rPr>
              <a:t>) </a:t>
            </a:r>
            <a:r>
              <a:rPr kumimoji="1" lang="en-US" altLang="zh-CN" sz="2000">
                <a:solidFill>
                  <a:srgbClr val="FF0000"/>
                </a:solidFill>
                <a:latin typeface="Times New Roman" panose="02020603050405020304" pitchFamily="18" charset="0"/>
                <a:ea typeface="楷体_GB2312" pitchFamily="49" charset="-122"/>
              </a:rPr>
              <a:t>~</a:t>
            </a:r>
            <a:r>
              <a:rPr kumimoji="1" lang="en-US" altLang="zh-CN" sz="2000">
                <a:solidFill>
                  <a:srgbClr val="3333FF"/>
                </a:solidFill>
                <a:latin typeface="Times New Roman" panose="02020603050405020304" pitchFamily="18" charset="0"/>
                <a:ea typeface="楷体_GB2312" pitchFamily="49" charset="-122"/>
              </a:rPr>
              <a:t> </a:t>
            </a:r>
            <a:r>
              <a:rPr kumimoji="1" lang="en-US" altLang="zh-CN" sz="2000" i="1">
                <a:solidFill>
                  <a:schemeClr val="tx2"/>
                </a:solidFill>
                <a:latin typeface="Times New Roman" panose="02020603050405020304" pitchFamily="18" charset="0"/>
                <a:ea typeface="楷体_GB2312" pitchFamily="49" charset="-122"/>
              </a:rPr>
              <a:t>H</a:t>
            </a:r>
            <a:r>
              <a:rPr kumimoji="1" lang="en-US" altLang="zh-CN" sz="2000" i="1" baseline="-25000">
                <a:solidFill>
                  <a:schemeClr val="tx2"/>
                </a:solidFill>
                <a:latin typeface="Times New Roman" panose="02020603050405020304" pitchFamily="18" charset="0"/>
                <a:ea typeface="楷体_GB2312" pitchFamily="49" charset="-122"/>
                <a:sym typeface="Symbol" panose="05050102010706020507" pitchFamily="18" charset="2"/>
              </a:rPr>
              <a:t></a:t>
            </a:r>
            <a:r>
              <a:rPr kumimoji="1" lang="en-US" altLang="zh-CN" sz="2000">
                <a:solidFill>
                  <a:srgbClr val="3333FF"/>
                </a:solidFill>
                <a:latin typeface="Times New Roman" panose="02020603050405020304" pitchFamily="18" charset="0"/>
                <a:ea typeface="楷体_GB2312" pitchFamily="49" charset="-122"/>
              </a:rPr>
              <a:t> </a:t>
            </a:r>
            <a:r>
              <a:rPr kumimoji="1" lang="en-US" altLang="zh-CN" sz="2000">
                <a:solidFill>
                  <a:srgbClr val="3333FF"/>
                </a:solidFill>
                <a:latin typeface="Times New Roman" panose="02020603050405020304" pitchFamily="18" charset="0"/>
                <a:ea typeface="楷体_GB2312" pitchFamily="49" charset="-122"/>
                <a:sym typeface="Symbol" panose="05050102010706020507" pitchFamily="18" charset="2"/>
              </a:rPr>
              <a:t>( </a:t>
            </a:r>
            <a:r>
              <a:rPr kumimoji="1" lang="en-US" altLang="zh-CN" sz="2000">
                <a:solidFill>
                  <a:srgbClr val="FF0000"/>
                </a:solidFill>
                <a:latin typeface="Times New Roman" panose="02020603050405020304" pitchFamily="18" charset="0"/>
                <a:ea typeface="楷体_GB2312" pitchFamily="49" charset="-122"/>
              </a:rPr>
              <a:t>Loop </a:t>
            </a:r>
            <a:r>
              <a:rPr kumimoji="1" lang="en-US" altLang="zh-CN" sz="2000">
                <a:solidFill>
                  <a:srgbClr val="3333FF"/>
                </a:solidFill>
                <a:latin typeface="Times New Roman" panose="02020603050405020304" pitchFamily="18" charset="0"/>
                <a:ea typeface="楷体_GB2312" pitchFamily="49" charset="-122"/>
              </a:rPr>
              <a:t>) </a:t>
            </a:r>
          </a:p>
        </p:txBody>
      </p:sp>
      <p:grpSp>
        <p:nvGrpSpPr>
          <p:cNvPr id="167942" name="Group 6"/>
          <p:cNvGrpSpPr>
            <a:grpSpLocks/>
          </p:cNvGrpSpPr>
          <p:nvPr/>
        </p:nvGrpSpPr>
        <p:grpSpPr bwMode="auto">
          <a:xfrm>
            <a:off x="2895600" y="3124200"/>
            <a:ext cx="2984500" cy="2667000"/>
            <a:chOff x="864" y="1968"/>
            <a:chExt cx="1880" cy="1680"/>
          </a:xfrm>
        </p:grpSpPr>
        <p:sp>
          <p:nvSpPr>
            <p:cNvPr id="167943" name="Rectangle 7"/>
            <p:cNvSpPr>
              <a:spLocks noChangeArrowheads="1"/>
            </p:cNvSpPr>
            <p:nvPr/>
          </p:nvSpPr>
          <p:spPr bwMode="auto">
            <a:xfrm>
              <a:off x="864" y="2740"/>
              <a:ext cx="116" cy="23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167944" name="Group 8"/>
            <p:cNvGrpSpPr>
              <a:grpSpLocks/>
            </p:cNvGrpSpPr>
            <p:nvPr/>
          </p:nvGrpSpPr>
          <p:grpSpPr bwMode="auto">
            <a:xfrm>
              <a:off x="936" y="1968"/>
              <a:ext cx="1808" cy="1680"/>
              <a:chOff x="816" y="2112"/>
              <a:chExt cx="1808" cy="1680"/>
            </a:xfrm>
          </p:grpSpPr>
          <p:grpSp>
            <p:nvGrpSpPr>
              <p:cNvPr id="167945" name="Group 9"/>
              <p:cNvGrpSpPr>
                <a:grpSpLocks/>
              </p:cNvGrpSpPr>
              <p:nvPr/>
            </p:nvGrpSpPr>
            <p:grpSpPr bwMode="auto">
              <a:xfrm>
                <a:off x="816" y="2112"/>
                <a:ext cx="1808" cy="1680"/>
                <a:chOff x="576" y="1968"/>
                <a:chExt cx="1808" cy="1680"/>
              </a:xfrm>
            </p:grpSpPr>
            <p:sp>
              <p:nvSpPr>
                <p:cNvPr id="167946" name="Line 10"/>
                <p:cNvSpPr>
                  <a:spLocks noChangeShapeType="1"/>
                </p:cNvSpPr>
                <p:nvPr/>
              </p:nvSpPr>
              <p:spPr bwMode="auto">
                <a:xfrm>
                  <a:off x="1331" y="3088"/>
                  <a:ext cx="847"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7947" name="Line 11"/>
                <p:cNvSpPr>
                  <a:spLocks noChangeShapeType="1"/>
                </p:cNvSpPr>
                <p:nvPr/>
              </p:nvSpPr>
              <p:spPr bwMode="auto">
                <a:xfrm flipH="1">
                  <a:off x="760" y="3088"/>
                  <a:ext cx="571" cy="366"/>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7948" name="Oval 12"/>
                <p:cNvSpPr>
                  <a:spLocks noChangeArrowheads="1"/>
                </p:cNvSpPr>
                <p:nvPr/>
              </p:nvSpPr>
              <p:spPr bwMode="auto">
                <a:xfrm>
                  <a:off x="709" y="2237"/>
                  <a:ext cx="1235" cy="420"/>
                </a:xfrm>
                <a:prstGeom prst="ellipse">
                  <a:avLst/>
                </a:prstGeom>
                <a:noFill/>
                <a:ln w="9525">
                  <a:solidFill>
                    <a:srgbClr val="000000"/>
                  </a:solidFill>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7949" name="Rectangle 13"/>
                <p:cNvSpPr>
                  <a:spLocks noChangeArrowheads="1"/>
                </p:cNvSpPr>
                <p:nvPr/>
              </p:nvSpPr>
              <p:spPr bwMode="auto">
                <a:xfrm>
                  <a:off x="668" y="2216"/>
                  <a:ext cx="1327" cy="269"/>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7950" name="Line 14"/>
                <p:cNvSpPr>
                  <a:spLocks noChangeShapeType="1"/>
                </p:cNvSpPr>
                <p:nvPr/>
              </p:nvSpPr>
              <p:spPr bwMode="auto">
                <a:xfrm flipV="1">
                  <a:off x="1331" y="2086"/>
                  <a:ext cx="0" cy="1002"/>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7951" name="Line 15"/>
                <p:cNvSpPr>
                  <a:spLocks noChangeShapeType="1"/>
                </p:cNvSpPr>
                <p:nvPr/>
              </p:nvSpPr>
              <p:spPr bwMode="auto">
                <a:xfrm flipV="1">
                  <a:off x="1331" y="2592"/>
                  <a:ext cx="301" cy="496"/>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7952" name="Line 16"/>
                <p:cNvSpPr>
                  <a:spLocks noChangeShapeType="1"/>
                </p:cNvSpPr>
                <p:nvPr/>
              </p:nvSpPr>
              <p:spPr bwMode="auto">
                <a:xfrm>
                  <a:off x="1321" y="3088"/>
                  <a:ext cx="521" cy="549"/>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7953" name="Freeform 17"/>
                <p:cNvSpPr>
                  <a:spLocks/>
                </p:cNvSpPr>
                <p:nvPr/>
              </p:nvSpPr>
              <p:spPr bwMode="auto">
                <a:xfrm>
                  <a:off x="1331" y="2280"/>
                  <a:ext cx="511" cy="1368"/>
                </a:xfrm>
                <a:custGeom>
                  <a:avLst/>
                  <a:gdLst>
                    <a:gd name="T0" fmla="*/ 0 w 1000"/>
                    <a:gd name="T1" fmla="*/ 0 h 2460"/>
                    <a:gd name="T2" fmla="*/ 260 w 1000"/>
                    <a:gd name="T3" fmla="*/ 260 h 2460"/>
                    <a:gd name="T4" fmla="*/ 400 w 1000"/>
                    <a:gd name="T5" fmla="*/ 440 h 2460"/>
                    <a:gd name="T6" fmla="*/ 560 w 1000"/>
                    <a:gd name="T7" fmla="*/ 660 h 2460"/>
                    <a:gd name="T8" fmla="*/ 780 w 1000"/>
                    <a:gd name="T9" fmla="*/ 1200 h 2460"/>
                    <a:gd name="T10" fmla="*/ 960 w 1000"/>
                    <a:gd name="T11" fmla="*/ 1980 h 2460"/>
                    <a:gd name="T12" fmla="*/ 1000 w 1000"/>
                    <a:gd name="T13" fmla="*/ 2460 h 2460"/>
                  </a:gdLst>
                  <a:ahLst/>
                  <a:cxnLst>
                    <a:cxn ang="0">
                      <a:pos x="T0" y="T1"/>
                    </a:cxn>
                    <a:cxn ang="0">
                      <a:pos x="T2" y="T3"/>
                    </a:cxn>
                    <a:cxn ang="0">
                      <a:pos x="T4" y="T5"/>
                    </a:cxn>
                    <a:cxn ang="0">
                      <a:pos x="T6" y="T7"/>
                    </a:cxn>
                    <a:cxn ang="0">
                      <a:pos x="T8" y="T9"/>
                    </a:cxn>
                    <a:cxn ang="0">
                      <a:pos x="T10" y="T11"/>
                    </a:cxn>
                    <a:cxn ang="0">
                      <a:pos x="T12" y="T13"/>
                    </a:cxn>
                  </a:cxnLst>
                  <a:rect l="0" t="0" r="r" b="b"/>
                  <a:pathLst>
                    <a:path w="1000" h="2460">
                      <a:moveTo>
                        <a:pt x="0" y="0"/>
                      </a:moveTo>
                      <a:cubicBezTo>
                        <a:pt x="96" y="93"/>
                        <a:pt x="193" y="187"/>
                        <a:pt x="260" y="260"/>
                      </a:cubicBezTo>
                      <a:cubicBezTo>
                        <a:pt x="327" y="333"/>
                        <a:pt x="350" y="373"/>
                        <a:pt x="400" y="440"/>
                      </a:cubicBezTo>
                      <a:cubicBezTo>
                        <a:pt x="450" y="507"/>
                        <a:pt x="497" y="533"/>
                        <a:pt x="560" y="660"/>
                      </a:cubicBezTo>
                      <a:cubicBezTo>
                        <a:pt x="623" y="787"/>
                        <a:pt x="713" y="980"/>
                        <a:pt x="780" y="1200"/>
                      </a:cubicBezTo>
                      <a:cubicBezTo>
                        <a:pt x="847" y="1420"/>
                        <a:pt x="923" y="1770"/>
                        <a:pt x="960" y="1980"/>
                      </a:cubicBezTo>
                      <a:cubicBezTo>
                        <a:pt x="997" y="2190"/>
                        <a:pt x="993" y="2380"/>
                        <a:pt x="1000" y="2460"/>
                      </a:cubicBezTo>
                    </a:path>
                  </a:pathLst>
                </a:custGeom>
                <a:noFill/>
                <a:ln w="9525" cap="flat" cmpd="sng">
                  <a:solidFill>
                    <a:srgbClr val="000000"/>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7954" name="Text Box 18"/>
                <p:cNvSpPr txBox="1">
                  <a:spLocks noChangeArrowheads="1"/>
                </p:cNvSpPr>
                <p:nvPr/>
              </p:nvSpPr>
              <p:spPr bwMode="auto">
                <a:xfrm>
                  <a:off x="1178" y="3206"/>
                  <a:ext cx="245"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i="1">
                      <a:latin typeface="Times New Roman" panose="02020603050405020304" pitchFamily="18" charset="0"/>
                      <a:sym typeface="Symbol" panose="05050102010706020507" pitchFamily="18" charset="2"/>
                    </a:rPr>
                    <a:t></a:t>
                  </a:r>
                  <a:endParaRPr lang="zh-CN" altLang="en-US" sz="1600" i="1">
                    <a:latin typeface="Times New Roman" panose="02020603050405020304" pitchFamily="18" charset="0"/>
                  </a:endParaRPr>
                </a:p>
              </p:txBody>
            </p:sp>
            <p:sp>
              <p:nvSpPr>
                <p:cNvPr id="167955" name="Text Box 19"/>
                <p:cNvSpPr txBox="1">
                  <a:spLocks noChangeArrowheads="1"/>
                </p:cNvSpPr>
                <p:nvPr/>
              </p:nvSpPr>
              <p:spPr bwMode="auto">
                <a:xfrm>
                  <a:off x="1427" y="2786"/>
                  <a:ext cx="245"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r</a:t>
                  </a:r>
                </a:p>
              </p:txBody>
            </p:sp>
            <p:sp>
              <p:nvSpPr>
                <p:cNvPr id="167956" name="Text Box 20"/>
                <p:cNvSpPr txBox="1">
                  <a:spLocks noChangeArrowheads="1"/>
                </p:cNvSpPr>
                <p:nvPr/>
              </p:nvSpPr>
              <p:spPr bwMode="auto">
                <a:xfrm>
                  <a:off x="1131" y="2957"/>
                  <a:ext cx="245"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solidFill>
                        <a:srgbClr val="FF0000"/>
                      </a:solidFill>
                      <a:latin typeface="Times New Roman" panose="02020603050405020304" pitchFamily="18" charset="0"/>
                    </a:rPr>
                    <a:t>Il</a:t>
                  </a:r>
                </a:p>
              </p:txBody>
            </p:sp>
            <p:sp>
              <p:nvSpPr>
                <p:cNvPr id="167957" name="Text Box 21"/>
                <p:cNvSpPr txBox="1">
                  <a:spLocks noChangeArrowheads="1"/>
                </p:cNvSpPr>
                <p:nvPr/>
              </p:nvSpPr>
              <p:spPr bwMode="auto">
                <a:xfrm>
                  <a:off x="1127" y="1968"/>
                  <a:ext cx="245"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2000" i="1">
                      <a:latin typeface="Times New Roman" panose="02020603050405020304" pitchFamily="18" charset="0"/>
                    </a:rPr>
                    <a:t>z</a:t>
                  </a:r>
                </a:p>
              </p:txBody>
            </p:sp>
            <p:sp>
              <p:nvSpPr>
                <p:cNvPr id="167958" name="Text Box 22"/>
                <p:cNvSpPr txBox="1">
                  <a:spLocks noChangeArrowheads="1"/>
                </p:cNvSpPr>
                <p:nvPr/>
              </p:nvSpPr>
              <p:spPr bwMode="auto">
                <a:xfrm>
                  <a:off x="2139" y="2986"/>
                  <a:ext cx="245"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y</a:t>
                  </a:r>
                </a:p>
              </p:txBody>
            </p:sp>
            <p:sp>
              <p:nvSpPr>
                <p:cNvPr id="167959" name="Text Box 23"/>
                <p:cNvSpPr txBox="1">
                  <a:spLocks noChangeArrowheads="1"/>
                </p:cNvSpPr>
                <p:nvPr/>
              </p:nvSpPr>
              <p:spPr bwMode="auto">
                <a:xfrm>
                  <a:off x="576" y="3325"/>
                  <a:ext cx="245"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x</a:t>
                  </a:r>
                </a:p>
              </p:txBody>
            </p:sp>
            <p:sp>
              <p:nvSpPr>
                <p:cNvPr id="167960" name="Text Box 24"/>
                <p:cNvSpPr txBox="1">
                  <a:spLocks noChangeArrowheads="1"/>
                </p:cNvSpPr>
                <p:nvPr/>
              </p:nvSpPr>
              <p:spPr bwMode="auto">
                <a:xfrm>
                  <a:off x="1290" y="2668"/>
                  <a:ext cx="245"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i="1">
                      <a:latin typeface="Times New Roman" panose="02020603050405020304" pitchFamily="18" charset="0"/>
                      <a:sym typeface="Symbol" panose="05050102010706020507" pitchFamily="18" charset="2"/>
                    </a:rPr>
                    <a:t></a:t>
                  </a:r>
                  <a:endParaRPr lang="zh-CN" altLang="en-US" sz="1600" i="1">
                    <a:latin typeface="Times New Roman" panose="02020603050405020304" pitchFamily="18" charset="0"/>
                  </a:endParaRPr>
                </a:p>
              </p:txBody>
            </p:sp>
            <p:sp>
              <p:nvSpPr>
                <p:cNvPr id="167961" name="Freeform 25"/>
                <p:cNvSpPr>
                  <a:spLocks/>
                </p:cNvSpPr>
                <p:nvPr/>
              </p:nvSpPr>
              <p:spPr bwMode="auto">
                <a:xfrm>
                  <a:off x="1127" y="3217"/>
                  <a:ext cx="337" cy="65"/>
                </a:xfrm>
                <a:custGeom>
                  <a:avLst/>
                  <a:gdLst>
                    <a:gd name="T0" fmla="*/ 0 w 580"/>
                    <a:gd name="T1" fmla="*/ 0 h 127"/>
                    <a:gd name="T2" fmla="*/ 120 w 580"/>
                    <a:gd name="T3" fmla="*/ 80 h 127"/>
                    <a:gd name="T4" fmla="*/ 280 w 580"/>
                    <a:gd name="T5" fmla="*/ 120 h 127"/>
                    <a:gd name="T6" fmla="*/ 440 w 580"/>
                    <a:gd name="T7" fmla="*/ 120 h 127"/>
                    <a:gd name="T8" fmla="*/ 580 w 580"/>
                    <a:gd name="T9" fmla="*/ 80 h 127"/>
                  </a:gdLst>
                  <a:ahLst/>
                  <a:cxnLst>
                    <a:cxn ang="0">
                      <a:pos x="T0" y="T1"/>
                    </a:cxn>
                    <a:cxn ang="0">
                      <a:pos x="T2" y="T3"/>
                    </a:cxn>
                    <a:cxn ang="0">
                      <a:pos x="T4" y="T5"/>
                    </a:cxn>
                    <a:cxn ang="0">
                      <a:pos x="T6" y="T7"/>
                    </a:cxn>
                    <a:cxn ang="0">
                      <a:pos x="T8" y="T9"/>
                    </a:cxn>
                  </a:cxnLst>
                  <a:rect l="0" t="0" r="r" b="b"/>
                  <a:pathLst>
                    <a:path w="580" h="127">
                      <a:moveTo>
                        <a:pt x="0" y="0"/>
                      </a:moveTo>
                      <a:cubicBezTo>
                        <a:pt x="36" y="30"/>
                        <a:pt x="73" y="60"/>
                        <a:pt x="120" y="80"/>
                      </a:cubicBezTo>
                      <a:cubicBezTo>
                        <a:pt x="167" y="100"/>
                        <a:pt x="227" y="113"/>
                        <a:pt x="280" y="120"/>
                      </a:cubicBezTo>
                      <a:cubicBezTo>
                        <a:pt x="333" y="127"/>
                        <a:pt x="390" y="127"/>
                        <a:pt x="440" y="120"/>
                      </a:cubicBezTo>
                      <a:cubicBezTo>
                        <a:pt x="490" y="113"/>
                        <a:pt x="543" y="90"/>
                        <a:pt x="580" y="80"/>
                      </a:cubicBezTo>
                    </a:path>
                  </a:pathLst>
                </a:custGeom>
                <a:noFill/>
                <a:ln w="9525" cap="flat" cmpd="sng">
                  <a:solidFill>
                    <a:srgbClr val="000000"/>
                  </a:solidFill>
                  <a:prstDash val="solid"/>
                  <a:round/>
                  <a:headEnd type="none" w="med" len="me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7962" name="Freeform 26"/>
                <p:cNvSpPr>
                  <a:spLocks/>
                </p:cNvSpPr>
                <p:nvPr/>
              </p:nvSpPr>
              <p:spPr bwMode="auto">
                <a:xfrm>
                  <a:off x="1331" y="2873"/>
                  <a:ext cx="102" cy="32"/>
                </a:xfrm>
                <a:custGeom>
                  <a:avLst/>
                  <a:gdLst>
                    <a:gd name="T0" fmla="*/ 0 w 140"/>
                    <a:gd name="T1" fmla="*/ 0 h 40"/>
                    <a:gd name="T2" fmla="*/ 140 w 140"/>
                    <a:gd name="T3" fmla="*/ 40 h 40"/>
                  </a:gdLst>
                  <a:ahLst/>
                  <a:cxnLst>
                    <a:cxn ang="0">
                      <a:pos x="T0" y="T1"/>
                    </a:cxn>
                    <a:cxn ang="0">
                      <a:pos x="T2" y="T3"/>
                    </a:cxn>
                  </a:cxnLst>
                  <a:rect l="0" t="0" r="r" b="b"/>
                  <a:pathLst>
                    <a:path w="140" h="40">
                      <a:moveTo>
                        <a:pt x="0" y="0"/>
                      </a:moveTo>
                      <a:cubicBezTo>
                        <a:pt x="53" y="13"/>
                        <a:pt x="107" y="27"/>
                        <a:pt x="140" y="40"/>
                      </a:cubicBezTo>
                    </a:path>
                  </a:pathLst>
                </a:custGeom>
                <a:noFill/>
                <a:ln w="9525" cap="flat" cmpd="sng">
                  <a:solidFill>
                    <a:srgbClr val="000000"/>
                  </a:solidFill>
                  <a:prstDash val="solid"/>
                  <a:round/>
                  <a:headEnd type="none" w="med" len="me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7963" name="Text Box 27"/>
                <p:cNvSpPr txBox="1">
                  <a:spLocks noChangeArrowheads="1"/>
                </p:cNvSpPr>
                <p:nvPr/>
              </p:nvSpPr>
              <p:spPr bwMode="auto">
                <a:xfrm>
                  <a:off x="882" y="2313"/>
                  <a:ext cx="398"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i="1">
                      <a:latin typeface="Times New Roman" panose="02020603050405020304" pitchFamily="18" charset="0"/>
                      <a:sym typeface="Symbol" panose="05050102010706020507" pitchFamily="18" charset="2"/>
                    </a:rPr>
                    <a:t></a:t>
                  </a:r>
                  <a:r>
                    <a:rPr lang="zh-CN" altLang="en-US" sz="1600" i="1">
                      <a:latin typeface="Times New Roman" panose="02020603050405020304" pitchFamily="18" charset="0"/>
                    </a:rPr>
                    <a:t> </a:t>
                  </a:r>
                  <a:r>
                    <a:rPr lang="en-US" altLang="zh-CN" sz="1600">
                      <a:latin typeface="Times New Roman" panose="02020603050405020304" pitchFamily="18" charset="0"/>
                    </a:rPr>
                    <a:t>, </a:t>
                  </a:r>
                  <a:r>
                    <a:rPr lang="en-US" altLang="zh-CN" sz="1600" i="1">
                      <a:latin typeface="Times New Roman" panose="02020603050405020304" pitchFamily="18" charset="0"/>
                      <a:sym typeface="Symbol" panose="05050102010706020507" pitchFamily="18" charset="2"/>
                    </a:rPr>
                    <a:t></a:t>
                  </a:r>
                  <a:r>
                    <a:rPr lang="en-US" altLang="zh-CN" sz="1600" i="1">
                      <a:latin typeface="Times New Roman" panose="02020603050405020304" pitchFamily="18" charset="0"/>
                    </a:rPr>
                    <a:t> </a:t>
                  </a:r>
                </a:p>
              </p:txBody>
            </p:sp>
            <p:sp>
              <p:nvSpPr>
                <p:cNvPr id="167964" name="Line 28"/>
                <p:cNvSpPr>
                  <a:spLocks noChangeShapeType="1"/>
                </p:cNvSpPr>
                <p:nvPr/>
              </p:nvSpPr>
              <p:spPr bwMode="auto">
                <a:xfrm flipH="1" flipV="1">
                  <a:off x="1331" y="2959"/>
                  <a:ext cx="0" cy="237"/>
                </a:xfrm>
                <a:prstGeom prst="line">
                  <a:avLst/>
                </a:prstGeom>
                <a:noFill/>
                <a:ln w="28575">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7965" name="Oval 29"/>
                <p:cNvSpPr>
                  <a:spLocks noChangeArrowheads="1"/>
                </p:cNvSpPr>
                <p:nvPr/>
              </p:nvSpPr>
              <p:spPr bwMode="auto">
                <a:xfrm>
                  <a:off x="1592" y="2412"/>
                  <a:ext cx="164" cy="327"/>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sp>
            <p:nvSpPr>
              <p:cNvPr id="167966" name="Text Box 30"/>
              <p:cNvSpPr txBox="1">
                <a:spLocks noChangeArrowheads="1"/>
              </p:cNvSpPr>
              <p:nvPr/>
            </p:nvSpPr>
            <p:spPr bwMode="auto">
              <a:xfrm>
                <a:off x="1952" y="2928"/>
                <a:ext cx="286"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E</a:t>
                </a:r>
                <a:r>
                  <a:rPr lang="en-US" altLang="zh-CN" sz="1600" i="1" baseline="-25000">
                    <a:latin typeface="Times New Roman" panose="02020603050405020304" pitchFamily="18" charset="0"/>
                    <a:sym typeface="Symbol" panose="05050102010706020507" pitchFamily="18" charset="2"/>
                  </a:rPr>
                  <a:t></a:t>
                </a:r>
                <a:endParaRPr lang="en-US" altLang="zh-CN" sz="1600" i="1" baseline="-25000">
                  <a:latin typeface="Times New Roman" panose="02020603050405020304" pitchFamily="18" charset="0"/>
                </a:endParaRPr>
              </a:p>
            </p:txBody>
          </p:sp>
          <p:sp>
            <p:nvSpPr>
              <p:cNvPr id="167967" name="Line 31"/>
              <p:cNvSpPr>
                <a:spLocks noChangeShapeType="1"/>
              </p:cNvSpPr>
              <p:nvPr/>
            </p:nvSpPr>
            <p:spPr bwMode="auto">
              <a:xfrm flipH="1" flipV="1">
                <a:off x="1856" y="2784"/>
                <a:ext cx="144" cy="240"/>
              </a:xfrm>
              <a:prstGeom prst="line">
                <a:avLst/>
              </a:prstGeom>
              <a:noFill/>
              <a:ln w="19050">
                <a:solidFill>
                  <a:srgbClr val="FF0000"/>
                </a:solidFill>
                <a:round/>
                <a:headEnd type="triangl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7968" name="Line 32"/>
              <p:cNvSpPr>
                <a:spLocks noChangeShapeType="1"/>
              </p:cNvSpPr>
              <p:nvPr/>
            </p:nvSpPr>
            <p:spPr bwMode="auto">
              <a:xfrm flipV="1">
                <a:off x="1856" y="2736"/>
                <a:ext cx="288" cy="48"/>
              </a:xfrm>
              <a:prstGeom prst="line">
                <a:avLst/>
              </a:prstGeom>
              <a:noFill/>
              <a:ln w="9525">
                <a:solidFill>
                  <a:srgbClr val="33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167969" name="Text Box 33"/>
              <p:cNvSpPr txBox="1">
                <a:spLocks noChangeArrowheads="1"/>
              </p:cNvSpPr>
              <p:nvPr/>
            </p:nvSpPr>
            <p:spPr bwMode="auto">
              <a:xfrm>
                <a:off x="2096" y="2640"/>
                <a:ext cx="288"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H</a:t>
                </a:r>
                <a:r>
                  <a:rPr lang="en-US" altLang="zh-CN" sz="1600" i="1" baseline="-25000">
                    <a:latin typeface="Times New Roman" panose="02020603050405020304" pitchFamily="18" charset="0"/>
                    <a:sym typeface="Symbol" panose="05050102010706020507" pitchFamily="18" charset="2"/>
                  </a:rPr>
                  <a:t></a:t>
                </a:r>
                <a:endParaRPr lang="en-US" altLang="zh-CN" sz="1600" i="1" baseline="-25000">
                  <a:latin typeface="Times New Roman" panose="02020603050405020304" pitchFamily="18" charset="0"/>
                </a:endParaRPr>
              </a:p>
            </p:txBody>
          </p:sp>
        </p:grpSp>
      </p:grpSp>
      <p:grpSp>
        <p:nvGrpSpPr>
          <p:cNvPr id="167970" name="Group 34"/>
          <p:cNvGrpSpPr>
            <a:grpSpLocks/>
          </p:cNvGrpSpPr>
          <p:nvPr/>
        </p:nvGrpSpPr>
        <p:grpSpPr bwMode="auto">
          <a:xfrm>
            <a:off x="6350000" y="3124200"/>
            <a:ext cx="2870200" cy="2667000"/>
            <a:chOff x="2968" y="2208"/>
            <a:chExt cx="1808" cy="1680"/>
          </a:xfrm>
        </p:grpSpPr>
        <p:grpSp>
          <p:nvGrpSpPr>
            <p:cNvPr id="167971" name="Group 35"/>
            <p:cNvGrpSpPr>
              <a:grpSpLocks/>
            </p:cNvGrpSpPr>
            <p:nvPr/>
          </p:nvGrpSpPr>
          <p:grpSpPr bwMode="auto">
            <a:xfrm>
              <a:off x="2968" y="2208"/>
              <a:ext cx="1808" cy="1680"/>
              <a:chOff x="3312" y="2064"/>
              <a:chExt cx="1808" cy="1680"/>
            </a:xfrm>
          </p:grpSpPr>
          <p:sp>
            <p:nvSpPr>
              <p:cNvPr id="167972" name="Oval 36"/>
              <p:cNvSpPr>
                <a:spLocks noChangeArrowheads="1"/>
              </p:cNvSpPr>
              <p:nvPr/>
            </p:nvSpPr>
            <p:spPr bwMode="auto">
              <a:xfrm>
                <a:off x="3824" y="3048"/>
                <a:ext cx="480" cy="285"/>
              </a:xfrm>
              <a:prstGeom prst="ellipse">
                <a:avLst/>
              </a:prstGeom>
              <a:noFill/>
              <a:ln w="28575">
                <a:solidFill>
                  <a:srgbClr val="FF0000"/>
                </a:solidFill>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7973" name="Line 37"/>
              <p:cNvSpPr>
                <a:spLocks noChangeShapeType="1"/>
              </p:cNvSpPr>
              <p:nvPr/>
            </p:nvSpPr>
            <p:spPr bwMode="auto">
              <a:xfrm>
                <a:off x="4067" y="3184"/>
                <a:ext cx="847"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7974" name="Line 38"/>
              <p:cNvSpPr>
                <a:spLocks noChangeShapeType="1"/>
              </p:cNvSpPr>
              <p:nvPr/>
            </p:nvSpPr>
            <p:spPr bwMode="auto">
              <a:xfrm flipH="1">
                <a:off x="3496" y="3184"/>
                <a:ext cx="571" cy="366"/>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7975" name="Oval 39"/>
              <p:cNvSpPr>
                <a:spLocks noChangeArrowheads="1"/>
              </p:cNvSpPr>
              <p:nvPr/>
            </p:nvSpPr>
            <p:spPr bwMode="auto">
              <a:xfrm>
                <a:off x="3445" y="2333"/>
                <a:ext cx="1235" cy="420"/>
              </a:xfrm>
              <a:prstGeom prst="ellipse">
                <a:avLst/>
              </a:prstGeom>
              <a:noFill/>
              <a:ln w="9525">
                <a:solidFill>
                  <a:srgbClr val="000000"/>
                </a:solidFill>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7976" name="Rectangle 40"/>
              <p:cNvSpPr>
                <a:spLocks noChangeArrowheads="1"/>
              </p:cNvSpPr>
              <p:nvPr/>
            </p:nvSpPr>
            <p:spPr bwMode="auto">
              <a:xfrm>
                <a:off x="3404" y="2312"/>
                <a:ext cx="1327" cy="269"/>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7977" name="Line 41"/>
              <p:cNvSpPr>
                <a:spLocks noChangeShapeType="1"/>
              </p:cNvSpPr>
              <p:nvPr/>
            </p:nvSpPr>
            <p:spPr bwMode="auto">
              <a:xfrm flipV="1">
                <a:off x="4067" y="2182"/>
                <a:ext cx="0" cy="1002"/>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7978" name="Line 42"/>
              <p:cNvSpPr>
                <a:spLocks noChangeShapeType="1"/>
              </p:cNvSpPr>
              <p:nvPr/>
            </p:nvSpPr>
            <p:spPr bwMode="auto">
              <a:xfrm flipV="1">
                <a:off x="4067" y="2688"/>
                <a:ext cx="301" cy="496"/>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7979" name="Line 43"/>
              <p:cNvSpPr>
                <a:spLocks noChangeShapeType="1"/>
              </p:cNvSpPr>
              <p:nvPr/>
            </p:nvSpPr>
            <p:spPr bwMode="auto">
              <a:xfrm>
                <a:off x="4057" y="3184"/>
                <a:ext cx="521" cy="549"/>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7980" name="Freeform 44"/>
              <p:cNvSpPr>
                <a:spLocks/>
              </p:cNvSpPr>
              <p:nvPr/>
            </p:nvSpPr>
            <p:spPr bwMode="auto">
              <a:xfrm>
                <a:off x="4067" y="2376"/>
                <a:ext cx="511" cy="1368"/>
              </a:xfrm>
              <a:custGeom>
                <a:avLst/>
                <a:gdLst>
                  <a:gd name="T0" fmla="*/ 0 w 1000"/>
                  <a:gd name="T1" fmla="*/ 0 h 2460"/>
                  <a:gd name="T2" fmla="*/ 260 w 1000"/>
                  <a:gd name="T3" fmla="*/ 260 h 2460"/>
                  <a:gd name="T4" fmla="*/ 400 w 1000"/>
                  <a:gd name="T5" fmla="*/ 440 h 2460"/>
                  <a:gd name="T6" fmla="*/ 560 w 1000"/>
                  <a:gd name="T7" fmla="*/ 660 h 2460"/>
                  <a:gd name="T8" fmla="*/ 780 w 1000"/>
                  <a:gd name="T9" fmla="*/ 1200 h 2460"/>
                  <a:gd name="T10" fmla="*/ 960 w 1000"/>
                  <a:gd name="T11" fmla="*/ 1980 h 2460"/>
                  <a:gd name="T12" fmla="*/ 1000 w 1000"/>
                  <a:gd name="T13" fmla="*/ 2460 h 2460"/>
                </a:gdLst>
                <a:ahLst/>
                <a:cxnLst>
                  <a:cxn ang="0">
                    <a:pos x="T0" y="T1"/>
                  </a:cxn>
                  <a:cxn ang="0">
                    <a:pos x="T2" y="T3"/>
                  </a:cxn>
                  <a:cxn ang="0">
                    <a:pos x="T4" y="T5"/>
                  </a:cxn>
                  <a:cxn ang="0">
                    <a:pos x="T6" y="T7"/>
                  </a:cxn>
                  <a:cxn ang="0">
                    <a:pos x="T8" y="T9"/>
                  </a:cxn>
                  <a:cxn ang="0">
                    <a:pos x="T10" y="T11"/>
                  </a:cxn>
                  <a:cxn ang="0">
                    <a:pos x="T12" y="T13"/>
                  </a:cxn>
                </a:cxnLst>
                <a:rect l="0" t="0" r="r" b="b"/>
                <a:pathLst>
                  <a:path w="1000" h="2460">
                    <a:moveTo>
                      <a:pt x="0" y="0"/>
                    </a:moveTo>
                    <a:cubicBezTo>
                      <a:pt x="96" y="93"/>
                      <a:pt x="193" y="187"/>
                      <a:pt x="260" y="260"/>
                    </a:cubicBezTo>
                    <a:cubicBezTo>
                      <a:pt x="327" y="333"/>
                      <a:pt x="350" y="373"/>
                      <a:pt x="400" y="440"/>
                    </a:cubicBezTo>
                    <a:cubicBezTo>
                      <a:pt x="450" y="507"/>
                      <a:pt x="497" y="533"/>
                      <a:pt x="560" y="660"/>
                    </a:cubicBezTo>
                    <a:cubicBezTo>
                      <a:pt x="623" y="787"/>
                      <a:pt x="713" y="980"/>
                      <a:pt x="780" y="1200"/>
                    </a:cubicBezTo>
                    <a:cubicBezTo>
                      <a:pt x="847" y="1420"/>
                      <a:pt x="923" y="1770"/>
                      <a:pt x="960" y="1980"/>
                    </a:cubicBezTo>
                    <a:cubicBezTo>
                      <a:pt x="997" y="2190"/>
                      <a:pt x="993" y="2380"/>
                      <a:pt x="1000" y="2460"/>
                    </a:cubicBezTo>
                  </a:path>
                </a:pathLst>
              </a:custGeom>
              <a:noFill/>
              <a:ln w="9525" cap="flat" cmpd="sng">
                <a:solidFill>
                  <a:srgbClr val="000000"/>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7981" name="Text Box 45"/>
              <p:cNvSpPr txBox="1">
                <a:spLocks noChangeArrowheads="1"/>
              </p:cNvSpPr>
              <p:nvPr/>
            </p:nvSpPr>
            <p:spPr bwMode="auto">
              <a:xfrm>
                <a:off x="3914" y="3302"/>
                <a:ext cx="245"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i="1">
                    <a:latin typeface="Times New Roman" panose="02020603050405020304" pitchFamily="18" charset="0"/>
                    <a:sym typeface="Symbol" panose="05050102010706020507" pitchFamily="18" charset="2"/>
                  </a:rPr>
                  <a:t></a:t>
                </a:r>
                <a:endParaRPr lang="zh-CN" altLang="en-US" sz="1600" i="1">
                  <a:latin typeface="Times New Roman" panose="02020603050405020304" pitchFamily="18" charset="0"/>
                </a:endParaRPr>
              </a:p>
            </p:txBody>
          </p:sp>
          <p:sp>
            <p:nvSpPr>
              <p:cNvPr id="167982" name="Text Box 46"/>
              <p:cNvSpPr txBox="1">
                <a:spLocks noChangeArrowheads="1"/>
              </p:cNvSpPr>
              <p:nvPr/>
            </p:nvSpPr>
            <p:spPr bwMode="auto">
              <a:xfrm>
                <a:off x="4211" y="2784"/>
                <a:ext cx="245"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r</a:t>
                </a:r>
              </a:p>
            </p:txBody>
          </p:sp>
          <p:sp>
            <p:nvSpPr>
              <p:cNvPr id="167983" name="Text Box 47"/>
              <p:cNvSpPr txBox="1">
                <a:spLocks noChangeArrowheads="1"/>
              </p:cNvSpPr>
              <p:nvPr/>
            </p:nvSpPr>
            <p:spPr bwMode="auto">
              <a:xfrm>
                <a:off x="3832" y="3064"/>
                <a:ext cx="245"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solidFill>
                      <a:srgbClr val="FF0000"/>
                    </a:solidFill>
                    <a:latin typeface="Times New Roman" panose="02020603050405020304" pitchFamily="18" charset="0"/>
                  </a:rPr>
                  <a:t>IS</a:t>
                </a:r>
              </a:p>
            </p:txBody>
          </p:sp>
          <p:sp>
            <p:nvSpPr>
              <p:cNvPr id="167984" name="Text Box 48"/>
              <p:cNvSpPr txBox="1">
                <a:spLocks noChangeArrowheads="1"/>
              </p:cNvSpPr>
              <p:nvPr/>
            </p:nvSpPr>
            <p:spPr bwMode="auto">
              <a:xfrm>
                <a:off x="3863" y="2064"/>
                <a:ext cx="245"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2000" i="1">
                    <a:latin typeface="Times New Roman" panose="02020603050405020304" pitchFamily="18" charset="0"/>
                  </a:rPr>
                  <a:t>z</a:t>
                </a:r>
              </a:p>
            </p:txBody>
          </p:sp>
          <p:sp>
            <p:nvSpPr>
              <p:cNvPr id="167985" name="Text Box 49"/>
              <p:cNvSpPr txBox="1">
                <a:spLocks noChangeArrowheads="1"/>
              </p:cNvSpPr>
              <p:nvPr/>
            </p:nvSpPr>
            <p:spPr bwMode="auto">
              <a:xfrm>
                <a:off x="4875" y="3082"/>
                <a:ext cx="245"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y</a:t>
                </a:r>
              </a:p>
            </p:txBody>
          </p:sp>
          <p:sp>
            <p:nvSpPr>
              <p:cNvPr id="167986" name="Text Box 50"/>
              <p:cNvSpPr txBox="1">
                <a:spLocks noChangeArrowheads="1"/>
              </p:cNvSpPr>
              <p:nvPr/>
            </p:nvSpPr>
            <p:spPr bwMode="auto">
              <a:xfrm>
                <a:off x="3312" y="3421"/>
                <a:ext cx="245"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x</a:t>
                </a:r>
              </a:p>
            </p:txBody>
          </p:sp>
          <p:sp>
            <p:nvSpPr>
              <p:cNvPr id="167987" name="Text Box 51"/>
              <p:cNvSpPr txBox="1">
                <a:spLocks noChangeArrowheads="1"/>
              </p:cNvSpPr>
              <p:nvPr/>
            </p:nvSpPr>
            <p:spPr bwMode="auto">
              <a:xfrm>
                <a:off x="4026" y="2764"/>
                <a:ext cx="245"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i="1">
                    <a:latin typeface="Times New Roman" panose="02020603050405020304" pitchFamily="18" charset="0"/>
                    <a:sym typeface="Symbol" panose="05050102010706020507" pitchFamily="18" charset="2"/>
                  </a:rPr>
                  <a:t></a:t>
                </a:r>
                <a:endParaRPr lang="zh-CN" altLang="en-US" sz="1600" i="1">
                  <a:latin typeface="Times New Roman" panose="02020603050405020304" pitchFamily="18" charset="0"/>
                </a:endParaRPr>
              </a:p>
            </p:txBody>
          </p:sp>
          <p:sp>
            <p:nvSpPr>
              <p:cNvPr id="167988" name="Freeform 52"/>
              <p:cNvSpPr>
                <a:spLocks/>
              </p:cNvSpPr>
              <p:nvPr/>
            </p:nvSpPr>
            <p:spPr bwMode="auto">
              <a:xfrm>
                <a:off x="3863" y="3313"/>
                <a:ext cx="337" cy="65"/>
              </a:xfrm>
              <a:custGeom>
                <a:avLst/>
                <a:gdLst>
                  <a:gd name="T0" fmla="*/ 0 w 580"/>
                  <a:gd name="T1" fmla="*/ 0 h 127"/>
                  <a:gd name="T2" fmla="*/ 120 w 580"/>
                  <a:gd name="T3" fmla="*/ 80 h 127"/>
                  <a:gd name="T4" fmla="*/ 280 w 580"/>
                  <a:gd name="T5" fmla="*/ 120 h 127"/>
                  <a:gd name="T6" fmla="*/ 440 w 580"/>
                  <a:gd name="T7" fmla="*/ 120 h 127"/>
                  <a:gd name="T8" fmla="*/ 580 w 580"/>
                  <a:gd name="T9" fmla="*/ 80 h 127"/>
                </a:gdLst>
                <a:ahLst/>
                <a:cxnLst>
                  <a:cxn ang="0">
                    <a:pos x="T0" y="T1"/>
                  </a:cxn>
                  <a:cxn ang="0">
                    <a:pos x="T2" y="T3"/>
                  </a:cxn>
                  <a:cxn ang="0">
                    <a:pos x="T4" y="T5"/>
                  </a:cxn>
                  <a:cxn ang="0">
                    <a:pos x="T6" y="T7"/>
                  </a:cxn>
                  <a:cxn ang="0">
                    <a:pos x="T8" y="T9"/>
                  </a:cxn>
                </a:cxnLst>
                <a:rect l="0" t="0" r="r" b="b"/>
                <a:pathLst>
                  <a:path w="580" h="127">
                    <a:moveTo>
                      <a:pt x="0" y="0"/>
                    </a:moveTo>
                    <a:cubicBezTo>
                      <a:pt x="36" y="30"/>
                      <a:pt x="73" y="60"/>
                      <a:pt x="120" y="80"/>
                    </a:cubicBezTo>
                    <a:cubicBezTo>
                      <a:pt x="167" y="100"/>
                      <a:pt x="227" y="113"/>
                      <a:pt x="280" y="120"/>
                    </a:cubicBezTo>
                    <a:cubicBezTo>
                      <a:pt x="333" y="127"/>
                      <a:pt x="390" y="127"/>
                      <a:pt x="440" y="120"/>
                    </a:cubicBezTo>
                    <a:cubicBezTo>
                      <a:pt x="490" y="113"/>
                      <a:pt x="543" y="90"/>
                      <a:pt x="580" y="80"/>
                    </a:cubicBezTo>
                  </a:path>
                </a:pathLst>
              </a:custGeom>
              <a:noFill/>
              <a:ln w="9525" cap="flat" cmpd="sng">
                <a:solidFill>
                  <a:srgbClr val="000000"/>
                </a:solidFill>
                <a:prstDash val="solid"/>
                <a:round/>
                <a:headEnd type="none" w="med" len="me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7989" name="Freeform 53"/>
              <p:cNvSpPr>
                <a:spLocks/>
              </p:cNvSpPr>
              <p:nvPr/>
            </p:nvSpPr>
            <p:spPr bwMode="auto">
              <a:xfrm>
                <a:off x="4067" y="2969"/>
                <a:ext cx="102" cy="32"/>
              </a:xfrm>
              <a:custGeom>
                <a:avLst/>
                <a:gdLst>
                  <a:gd name="T0" fmla="*/ 0 w 140"/>
                  <a:gd name="T1" fmla="*/ 0 h 40"/>
                  <a:gd name="T2" fmla="*/ 140 w 140"/>
                  <a:gd name="T3" fmla="*/ 40 h 40"/>
                </a:gdLst>
                <a:ahLst/>
                <a:cxnLst>
                  <a:cxn ang="0">
                    <a:pos x="T0" y="T1"/>
                  </a:cxn>
                  <a:cxn ang="0">
                    <a:pos x="T2" y="T3"/>
                  </a:cxn>
                </a:cxnLst>
                <a:rect l="0" t="0" r="r" b="b"/>
                <a:pathLst>
                  <a:path w="140" h="40">
                    <a:moveTo>
                      <a:pt x="0" y="0"/>
                    </a:moveTo>
                    <a:cubicBezTo>
                      <a:pt x="53" y="13"/>
                      <a:pt x="107" y="27"/>
                      <a:pt x="140" y="40"/>
                    </a:cubicBezTo>
                  </a:path>
                </a:pathLst>
              </a:custGeom>
              <a:noFill/>
              <a:ln w="9525" cap="flat" cmpd="sng">
                <a:solidFill>
                  <a:srgbClr val="000000"/>
                </a:solidFill>
                <a:prstDash val="solid"/>
                <a:round/>
                <a:headEnd type="none" w="med" len="me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7990" name="Text Box 54"/>
              <p:cNvSpPr txBox="1">
                <a:spLocks noChangeArrowheads="1"/>
              </p:cNvSpPr>
              <p:nvPr/>
            </p:nvSpPr>
            <p:spPr bwMode="auto">
              <a:xfrm>
                <a:off x="3618" y="2409"/>
                <a:ext cx="398"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i="1">
                    <a:latin typeface="Times New Roman" panose="02020603050405020304" pitchFamily="18" charset="0"/>
                    <a:sym typeface="Symbol" panose="05050102010706020507" pitchFamily="18" charset="2"/>
                  </a:rPr>
                  <a:t></a:t>
                </a:r>
                <a:r>
                  <a:rPr lang="zh-CN" altLang="en-US" sz="1600" i="1">
                    <a:latin typeface="Times New Roman" panose="02020603050405020304" pitchFamily="18" charset="0"/>
                  </a:rPr>
                  <a:t> </a:t>
                </a:r>
                <a:r>
                  <a:rPr lang="en-US" altLang="zh-CN" sz="1600">
                    <a:latin typeface="Times New Roman" panose="02020603050405020304" pitchFamily="18" charset="0"/>
                  </a:rPr>
                  <a:t>, </a:t>
                </a:r>
                <a:r>
                  <a:rPr lang="en-US" altLang="zh-CN" sz="1600" i="1">
                    <a:latin typeface="Times New Roman" panose="02020603050405020304" pitchFamily="18" charset="0"/>
                    <a:sym typeface="Symbol" panose="05050102010706020507" pitchFamily="18" charset="2"/>
                  </a:rPr>
                  <a:t></a:t>
                </a:r>
                <a:r>
                  <a:rPr lang="en-US" altLang="zh-CN" sz="1600" i="1">
                    <a:latin typeface="Times New Roman" panose="02020603050405020304" pitchFamily="18" charset="0"/>
                  </a:rPr>
                  <a:t> </a:t>
                </a:r>
              </a:p>
            </p:txBody>
          </p:sp>
          <p:sp>
            <p:nvSpPr>
              <p:cNvPr id="167991" name="Oval 55"/>
              <p:cNvSpPr>
                <a:spLocks noChangeArrowheads="1"/>
              </p:cNvSpPr>
              <p:nvPr/>
            </p:nvSpPr>
            <p:spPr bwMode="auto">
              <a:xfrm>
                <a:off x="4328" y="2508"/>
                <a:ext cx="164" cy="327"/>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67992" name="Text Box 56"/>
              <p:cNvSpPr txBox="1">
                <a:spLocks noChangeArrowheads="1"/>
              </p:cNvSpPr>
              <p:nvPr/>
            </p:nvSpPr>
            <p:spPr bwMode="auto">
              <a:xfrm>
                <a:off x="4448" y="2880"/>
                <a:ext cx="286"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H</a:t>
                </a:r>
                <a:r>
                  <a:rPr lang="en-US" altLang="zh-CN" sz="1600" i="1" baseline="-25000">
                    <a:latin typeface="Times New Roman" panose="02020603050405020304" pitchFamily="18" charset="0"/>
                    <a:sym typeface="Symbol" panose="05050102010706020507" pitchFamily="18" charset="2"/>
                  </a:rPr>
                  <a:t></a:t>
                </a:r>
                <a:endParaRPr lang="en-US" altLang="zh-CN" sz="1600" i="1" baseline="-25000">
                  <a:latin typeface="Times New Roman" panose="02020603050405020304" pitchFamily="18" charset="0"/>
                </a:endParaRPr>
              </a:p>
            </p:txBody>
          </p:sp>
          <p:sp>
            <p:nvSpPr>
              <p:cNvPr id="167993" name="Line 57"/>
              <p:cNvSpPr>
                <a:spLocks noChangeShapeType="1"/>
              </p:cNvSpPr>
              <p:nvPr/>
            </p:nvSpPr>
            <p:spPr bwMode="auto">
              <a:xfrm flipH="1" flipV="1">
                <a:off x="4352" y="2736"/>
                <a:ext cx="144" cy="240"/>
              </a:xfrm>
              <a:prstGeom prst="line">
                <a:avLst/>
              </a:prstGeom>
              <a:noFill/>
              <a:ln w="19050">
                <a:solidFill>
                  <a:srgbClr val="3333FF"/>
                </a:solidFill>
                <a:round/>
                <a:headEnd type="triangl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7994" name="Line 58"/>
              <p:cNvSpPr>
                <a:spLocks noChangeShapeType="1"/>
              </p:cNvSpPr>
              <p:nvPr/>
            </p:nvSpPr>
            <p:spPr bwMode="auto">
              <a:xfrm flipV="1">
                <a:off x="4352" y="2688"/>
                <a:ext cx="288" cy="48"/>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167995" name="Text Box 59"/>
              <p:cNvSpPr txBox="1">
                <a:spLocks noChangeArrowheads="1"/>
              </p:cNvSpPr>
              <p:nvPr/>
            </p:nvSpPr>
            <p:spPr bwMode="auto">
              <a:xfrm>
                <a:off x="4592" y="2592"/>
                <a:ext cx="288"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E</a:t>
                </a:r>
                <a:r>
                  <a:rPr lang="en-US" altLang="zh-CN" sz="1600" i="1" baseline="-25000">
                    <a:latin typeface="Times New Roman" panose="02020603050405020304" pitchFamily="18" charset="0"/>
                    <a:sym typeface="Symbol" panose="05050102010706020507" pitchFamily="18" charset="2"/>
                  </a:rPr>
                  <a:t></a:t>
                </a:r>
                <a:endParaRPr lang="en-US" altLang="zh-CN" sz="1600" i="1" baseline="-25000">
                  <a:latin typeface="Times New Roman" panose="02020603050405020304" pitchFamily="18" charset="0"/>
                </a:endParaRPr>
              </a:p>
            </p:txBody>
          </p:sp>
        </p:grpSp>
        <p:sp>
          <p:nvSpPr>
            <p:cNvPr id="167996" name="Line 60"/>
            <p:cNvSpPr>
              <a:spLocks noChangeShapeType="1"/>
            </p:cNvSpPr>
            <p:nvPr/>
          </p:nvSpPr>
          <p:spPr bwMode="auto">
            <a:xfrm flipV="1">
              <a:off x="3896" y="3384"/>
              <a:ext cx="48" cy="48"/>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grpSp>
      <p:sp>
        <p:nvSpPr>
          <p:cNvPr id="167997" name="AutoShape 61">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67998" name="AutoShape 62">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Tree>
    <p:extLst>
      <p:ext uri="{BB962C8B-B14F-4D97-AF65-F5344CB8AC3E}">
        <p14:creationId xmlns:p14="http://schemas.microsoft.com/office/powerpoint/2010/main" val="8161235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67938"/>
                                        </p:tgtEl>
                                        <p:attrNameLst>
                                          <p:attrName>style.visibility</p:attrName>
                                        </p:attrNameLst>
                                      </p:cBhvr>
                                      <p:to>
                                        <p:strVal val="visible"/>
                                      </p:to>
                                    </p:set>
                                    <p:anim calcmode="lin" valueType="num">
                                      <p:cBhvr additive="base">
                                        <p:cTn id="7" dur="500" fill="hold"/>
                                        <p:tgtEl>
                                          <p:spTgt spid="167938"/>
                                        </p:tgtEl>
                                        <p:attrNameLst>
                                          <p:attrName>ppt_x</p:attrName>
                                        </p:attrNameLst>
                                      </p:cBhvr>
                                      <p:tavLst>
                                        <p:tav tm="0">
                                          <p:val>
                                            <p:strVal val="#ppt_x"/>
                                          </p:val>
                                        </p:tav>
                                        <p:tav tm="100000">
                                          <p:val>
                                            <p:strVal val="#ppt_x"/>
                                          </p:val>
                                        </p:tav>
                                      </p:tavLst>
                                    </p:anim>
                                    <p:anim calcmode="lin" valueType="num">
                                      <p:cBhvr additive="base">
                                        <p:cTn id="8" dur="500" fill="hold"/>
                                        <p:tgtEl>
                                          <p:spTgt spid="167938"/>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67939"/>
                                        </p:tgtEl>
                                        <p:attrNameLst>
                                          <p:attrName>style.visibility</p:attrName>
                                        </p:attrNameLst>
                                      </p:cBhvr>
                                      <p:to>
                                        <p:strVal val="visible"/>
                                      </p:to>
                                    </p:set>
                                    <p:anim calcmode="lin" valueType="num">
                                      <p:cBhvr additive="base">
                                        <p:cTn id="13" dur="500" fill="hold"/>
                                        <p:tgtEl>
                                          <p:spTgt spid="167939"/>
                                        </p:tgtEl>
                                        <p:attrNameLst>
                                          <p:attrName>ppt_x</p:attrName>
                                        </p:attrNameLst>
                                      </p:cBhvr>
                                      <p:tavLst>
                                        <p:tav tm="0">
                                          <p:val>
                                            <p:strVal val="#ppt_x"/>
                                          </p:val>
                                        </p:tav>
                                        <p:tav tm="100000">
                                          <p:val>
                                            <p:strVal val="#ppt_x"/>
                                          </p:val>
                                        </p:tav>
                                      </p:tavLst>
                                    </p:anim>
                                    <p:anim calcmode="lin" valueType="num">
                                      <p:cBhvr additive="base">
                                        <p:cTn id="14" dur="500" fill="hold"/>
                                        <p:tgtEl>
                                          <p:spTgt spid="16793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67940"/>
                                        </p:tgtEl>
                                        <p:attrNameLst>
                                          <p:attrName>style.visibility</p:attrName>
                                        </p:attrNameLst>
                                      </p:cBhvr>
                                      <p:to>
                                        <p:strVal val="visible"/>
                                      </p:to>
                                    </p:set>
                                    <p:anim calcmode="lin" valueType="num">
                                      <p:cBhvr additive="base">
                                        <p:cTn id="19" dur="500" fill="hold"/>
                                        <p:tgtEl>
                                          <p:spTgt spid="167940"/>
                                        </p:tgtEl>
                                        <p:attrNameLst>
                                          <p:attrName>ppt_x</p:attrName>
                                        </p:attrNameLst>
                                      </p:cBhvr>
                                      <p:tavLst>
                                        <p:tav tm="0">
                                          <p:val>
                                            <p:strVal val="#ppt_x"/>
                                          </p:val>
                                        </p:tav>
                                        <p:tav tm="100000">
                                          <p:val>
                                            <p:strVal val="#ppt_x"/>
                                          </p:val>
                                        </p:tav>
                                      </p:tavLst>
                                    </p:anim>
                                    <p:anim calcmode="lin" valueType="num">
                                      <p:cBhvr additive="base">
                                        <p:cTn id="20" dur="500" fill="hold"/>
                                        <p:tgtEl>
                                          <p:spTgt spid="167940"/>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7941"/>
                                        </p:tgtEl>
                                        <p:attrNameLst>
                                          <p:attrName>style.visibility</p:attrName>
                                        </p:attrNameLst>
                                      </p:cBhvr>
                                      <p:to>
                                        <p:strVal val="visible"/>
                                      </p:to>
                                    </p:set>
                                    <p:anim calcmode="lin" valueType="num">
                                      <p:cBhvr additive="base">
                                        <p:cTn id="25" dur="500" fill="hold"/>
                                        <p:tgtEl>
                                          <p:spTgt spid="167941"/>
                                        </p:tgtEl>
                                        <p:attrNameLst>
                                          <p:attrName>ppt_x</p:attrName>
                                        </p:attrNameLst>
                                      </p:cBhvr>
                                      <p:tavLst>
                                        <p:tav tm="0">
                                          <p:val>
                                            <p:strVal val="#ppt_x"/>
                                          </p:val>
                                        </p:tav>
                                        <p:tav tm="100000">
                                          <p:val>
                                            <p:strVal val="#ppt_x"/>
                                          </p:val>
                                        </p:tav>
                                      </p:tavLst>
                                    </p:anim>
                                    <p:anim calcmode="lin" valueType="num">
                                      <p:cBhvr additive="base">
                                        <p:cTn id="26" dur="500" fill="hold"/>
                                        <p:tgtEl>
                                          <p:spTgt spid="167941"/>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16794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1679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38" grpId="0" autoUpdateAnimBg="0"/>
      <p:bldP spid="167941"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ChangeArrowheads="1"/>
          </p:cNvSpPr>
          <p:nvPr/>
        </p:nvSpPr>
        <p:spPr bwMode="auto">
          <a:xfrm>
            <a:off x="2286001" y="3168134"/>
            <a:ext cx="184731" cy="3693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68963" name="Text Box 3"/>
          <p:cNvSpPr txBox="1">
            <a:spLocks noChangeArrowheads="1"/>
          </p:cNvSpPr>
          <p:nvPr/>
        </p:nvSpPr>
        <p:spPr bwMode="auto">
          <a:xfrm>
            <a:off x="2362200" y="228601"/>
            <a:ext cx="7391400" cy="161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FF0000"/>
                </a:solidFill>
                <a:latin typeface="Times New Roman" panose="02020603050405020304" pitchFamily="18" charset="0"/>
              </a:rPr>
              <a:t>         </a:t>
            </a:r>
            <a:r>
              <a:rPr kumimoji="1" lang="en-US" altLang="zh-CN" sz="2000">
                <a:solidFill>
                  <a:srgbClr val="FF0000"/>
                </a:solidFill>
                <a:latin typeface="Times New Roman" panose="02020603050405020304" pitchFamily="18" charset="0"/>
              </a:rPr>
              <a:t>Example.</a:t>
            </a:r>
            <a:r>
              <a:rPr kumimoji="1" lang="en-US" altLang="zh-CN" sz="2000">
                <a:solidFill>
                  <a:srgbClr val="000000"/>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A composite antenna consists of an electric current </a:t>
            </a:r>
            <a:r>
              <a:rPr kumimoji="1" lang="en-US" altLang="zh-CN" sz="2000">
                <a:solidFill>
                  <a:srgbClr val="FF0000"/>
                </a:solidFill>
                <a:latin typeface="Times New Roman" panose="02020603050405020304" pitchFamily="18" charset="0"/>
              </a:rPr>
              <a:t>element</a:t>
            </a:r>
            <a:r>
              <a:rPr kumimoji="1" lang="en-US" altLang="zh-CN" sz="2000">
                <a:solidFill>
                  <a:srgbClr val="3333FF"/>
                </a:solidFill>
                <a:latin typeface="Times New Roman" panose="02020603050405020304" pitchFamily="18" charset="0"/>
              </a:rPr>
              <a:t> and an electric current </a:t>
            </a:r>
            <a:r>
              <a:rPr kumimoji="1" lang="en-US" altLang="zh-CN" sz="2000">
                <a:solidFill>
                  <a:srgbClr val="FF0000"/>
                </a:solidFill>
                <a:latin typeface="Times New Roman" panose="02020603050405020304" pitchFamily="18" charset="0"/>
              </a:rPr>
              <a:t>loop</a:t>
            </a:r>
            <a:r>
              <a:rPr kumimoji="1" lang="en-US" altLang="zh-CN" sz="2000">
                <a:solidFill>
                  <a:srgbClr val="3333FF"/>
                </a:solidFill>
                <a:latin typeface="Times New Roman" panose="02020603050405020304" pitchFamily="18" charset="0"/>
              </a:rPr>
              <a:t> . The axis of the electric current element is perpendicular to the plane of the loop. Find the directivity factor and the polarization of the radiation fields.</a:t>
            </a:r>
            <a:r>
              <a:rPr kumimoji="1" lang="en-US" altLang="zh-CN" sz="2000">
                <a:solidFill>
                  <a:srgbClr val="3333FF"/>
                </a:solidFill>
                <a:latin typeface="楷体_GB2312" pitchFamily="49" charset="-122"/>
                <a:ea typeface="楷体_GB2312" pitchFamily="49" charset="-122"/>
              </a:rPr>
              <a:t> </a:t>
            </a:r>
          </a:p>
        </p:txBody>
      </p:sp>
      <p:sp>
        <p:nvSpPr>
          <p:cNvPr id="168964" name="Text Box 4"/>
          <p:cNvSpPr txBox="1">
            <a:spLocks noChangeArrowheads="1"/>
          </p:cNvSpPr>
          <p:nvPr/>
        </p:nvSpPr>
        <p:spPr bwMode="auto">
          <a:xfrm>
            <a:off x="5334000" y="1828801"/>
            <a:ext cx="4419600" cy="161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en-US" altLang="zh-CN" sz="2000">
                <a:solidFill>
                  <a:srgbClr val="FF0000"/>
                </a:solidFill>
                <a:latin typeface="Times New Roman" panose="02020603050405020304" pitchFamily="18" charset="0"/>
              </a:rPr>
              <a:t>Solution:</a:t>
            </a:r>
            <a:r>
              <a:rPr kumimoji="1" lang="en-US" altLang="zh-CN" sz="2000">
                <a:solidFill>
                  <a:srgbClr val="000000"/>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Let the composite antenna be placed at </a:t>
            </a:r>
            <a:r>
              <a:rPr kumimoji="1" lang="en-US" altLang="zh-CN" sz="2000">
                <a:solidFill>
                  <a:srgbClr val="FF0000"/>
                </a:solidFill>
                <a:latin typeface="Times New Roman" panose="02020603050405020304" pitchFamily="18" charset="0"/>
              </a:rPr>
              <a:t>the origin</a:t>
            </a:r>
            <a:r>
              <a:rPr kumimoji="1" lang="en-US" altLang="zh-CN" sz="2000">
                <a:solidFill>
                  <a:srgbClr val="3333FF"/>
                </a:solidFill>
                <a:latin typeface="Times New Roman" panose="02020603050405020304" pitchFamily="18" charset="0"/>
              </a:rPr>
              <a:t> with the axis of the electric current </a:t>
            </a:r>
            <a:r>
              <a:rPr kumimoji="1" lang="en-US" altLang="zh-CN" sz="2000">
                <a:solidFill>
                  <a:srgbClr val="FF0000"/>
                </a:solidFill>
                <a:latin typeface="Times New Roman" panose="02020603050405020304" pitchFamily="18" charset="0"/>
              </a:rPr>
              <a:t>element</a:t>
            </a:r>
            <a:r>
              <a:rPr kumimoji="1" lang="en-US" altLang="zh-CN" sz="2000">
                <a:solidFill>
                  <a:srgbClr val="3333FF"/>
                </a:solidFill>
                <a:latin typeface="Times New Roman" panose="02020603050405020304" pitchFamily="18" charset="0"/>
              </a:rPr>
              <a:t> coincides with the </a:t>
            </a:r>
            <a:r>
              <a:rPr kumimoji="1" lang="en-US" altLang="zh-CN" sz="2000" i="1">
                <a:latin typeface="Times New Roman" panose="02020603050405020304" pitchFamily="18" charset="0"/>
              </a:rPr>
              <a:t>z</a:t>
            </a:r>
            <a:r>
              <a:rPr kumimoji="1" lang="en-US" altLang="zh-CN" sz="2000">
                <a:solidFill>
                  <a:srgbClr val="3333FF"/>
                </a:solidFill>
                <a:latin typeface="Times New Roman" panose="02020603050405020304" pitchFamily="18" charset="0"/>
              </a:rPr>
              <a:t>-axis. </a:t>
            </a:r>
            <a:endParaRPr kumimoji="1" lang="en-US" altLang="zh-CN" sz="2000">
              <a:solidFill>
                <a:srgbClr val="3333FF"/>
              </a:solidFill>
              <a:latin typeface="Times New Roman" panose="02020603050405020304" pitchFamily="18" charset="0"/>
              <a:ea typeface="楷体_GB2312" pitchFamily="49" charset="-122"/>
            </a:endParaRPr>
          </a:p>
        </p:txBody>
      </p:sp>
      <p:graphicFrame>
        <p:nvGraphicFramePr>
          <p:cNvPr id="168965" name="Object 5"/>
          <p:cNvGraphicFramePr>
            <a:graphicFrameLocks noChangeAspect="1"/>
          </p:cNvGraphicFramePr>
          <p:nvPr/>
        </p:nvGraphicFramePr>
        <p:xfrm>
          <a:off x="6575426" y="4508501"/>
          <a:ext cx="2347913" cy="639763"/>
        </p:xfrm>
        <a:graphic>
          <a:graphicData uri="http://schemas.openxmlformats.org/presentationml/2006/ole">
            <mc:AlternateContent xmlns:mc="http://schemas.openxmlformats.org/markup-compatibility/2006">
              <mc:Choice xmlns:v="urn:schemas-microsoft-com:vml" Requires="v">
                <p:oleObj spid="_x0000_s400440" name="Equation" r:id="rId3" imgW="1460160" imgH="393480" progId="Equation.3">
                  <p:embed/>
                </p:oleObj>
              </mc:Choice>
              <mc:Fallback>
                <p:oleObj name="Equation" r:id="rId3" imgW="1460160" imgH="39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5426" y="4508501"/>
                        <a:ext cx="2347913" cy="639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68966" name="Group 6"/>
          <p:cNvGrpSpPr>
            <a:grpSpLocks/>
          </p:cNvGrpSpPr>
          <p:nvPr/>
        </p:nvGrpSpPr>
        <p:grpSpPr bwMode="auto">
          <a:xfrm>
            <a:off x="2708275" y="2506664"/>
            <a:ext cx="2255838" cy="2078037"/>
            <a:chOff x="736" y="2723"/>
            <a:chExt cx="1421" cy="1309"/>
          </a:xfrm>
        </p:grpSpPr>
        <p:sp>
          <p:nvSpPr>
            <p:cNvPr id="168967" name="Line 7"/>
            <p:cNvSpPr>
              <a:spLocks noChangeShapeType="1"/>
            </p:cNvSpPr>
            <p:nvPr/>
          </p:nvSpPr>
          <p:spPr bwMode="auto">
            <a:xfrm flipV="1">
              <a:off x="1233" y="3139"/>
              <a:ext cx="281" cy="476"/>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168968" name="Group 8"/>
            <p:cNvGrpSpPr>
              <a:grpSpLocks/>
            </p:cNvGrpSpPr>
            <p:nvPr/>
          </p:nvGrpSpPr>
          <p:grpSpPr bwMode="auto">
            <a:xfrm>
              <a:off x="736" y="2723"/>
              <a:ext cx="1421" cy="1309"/>
              <a:chOff x="739" y="2723"/>
              <a:chExt cx="1421" cy="1309"/>
            </a:xfrm>
          </p:grpSpPr>
          <p:sp>
            <p:nvSpPr>
              <p:cNvPr id="168969" name="Text Box 9"/>
              <p:cNvSpPr txBox="1">
                <a:spLocks noChangeArrowheads="1"/>
              </p:cNvSpPr>
              <p:nvPr/>
            </p:nvSpPr>
            <p:spPr bwMode="auto">
              <a:xfrm>
                <a:off x="1188" y="3187"/>
                <a:ext cx="326" cy="3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i="1">
                    <a:latin typeface="Times New Roman" panose="02020603050405020304" pitchFamily="18" charset="0"/>
                    <a:sym typeface="Symbol" panose="05050102010706020507" pitchFamily="18" charset="2"/>
                  </a:rPr>
                  <a:t></a:t>
                </a:r>
                <a:endParaRPr lang="zh-CN" altLang="en-US" sz="1600" i="1">
                  <a:latin typeface="Times New Roman" panose="02020603050405020304" pitchFamily="18" charset="0"/>
                </a:endParaRPr>
              </a:p>
            </p:txBody>
          </p:sp>
          <p:grpSp>
            <p:nvGrpSpPr>
              <p:cNvPr id="168970" name="Group 10"/>
              <p:cNvGrpSpPr>
                <a:grpSpLocks/>
              </p:cNvGrpSpPr>
              <p:nvPr/>
            </p:nvGrpSpPr>
            <p:grpSpPr bwMode="auto">
              <a:xfrm>
                <a:off x="739" y="2723"/>
                <a:ext cx="977" cy="476"/>
                <a:chOff x="5938" y="7814"/>
                <a:chExt cx="1740" cy="800"/>
              </a:xfrm>
            </p:grpSpPr>
            <p:sp>
              <p:nvSpPr>
                <p:cNvPr id="168971" name="Oval 11"/>
                <p:cNvSpPr>
                  <a:spLocks noChangeArrowheads="1"/>
                </p:cNvSpPr>
                <p:nvPr/>
              </p:nvSpPr>
              <p:spPr bwMode="auto">
                <a:xfrm>
                  <a:off x="5998" y="7874"/>
                  <a:ext cx="1600" cy="740"/>
                </a:xfrm>
                <a:prstGeom prst="ellipse">
                  <a:avLst/>
                </a:prstGeom>
                <a:noFill/>
                <a:ln w="9525">
                  <a:solidFill>
                    <a:srgbClr val="000000"/>
                  </a:solidFill>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8972" name="Rectangle 12"/>
                <p:cNvSpPr>
                  <a:spLocks noChangeArrowheads="1"/>
                </p:cNvSpPr>
                <p:nvPr/>
              </p:nvSpPr>
              <p:spPr bwMode="auto">
                <a:xfrm>
                  <a:off x="5938" y="7814"/>
                  <a:ext cx="1740" cy="50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8973" name="Freeform 13"/>
              <p:cNvSpPr>
                <a:spLocks/>
              </p:cNvSpPr>
              <p:nvPr/>
            </p:nvSpPr>
            <p:spPr bwMode="auto">
              <a:xfrm>
                <a:off x="1233" y="2842"/>
                <a:ext cx="495" cy="1095"/>
              </a:xfrm>
              <a:custGeom>
                <a:avLst/>
                <a:gdLst>
                  <a:gd name="T0" fmla="*/ 0 w 880"/>
                  <a:gd name="T1" fmla="*/ 0 h 1840"/>
                  <a:gd name="T2" fmla="*/ 300 w 880"/>
                  <a:gd name="T3" fmla="*/ 260 h 1840"/>
                  <a:gd name="T4" fmla="*/ 420 w 880"/>
                  <a:gd name="T5" fmla="*/ 400 h 1840"/>
                  <a:gd name="T6" fmla="*/ 540 w 880"/>
                  <a:gd name="T7" fmla="*/ 580 h 1840"/>
                  <a:gd name="T8" fmla="*/ 700 w 880"/>
                  <a:gd name="T9" fmla="*/ 960 h 1840"/>
                  <a:gd name="T10" fmla="*/ 840 w 880"/>
                  <a:gd name="T11" fmla="*/ 1580 h 1840"/>
                  <a:gd name="T12" fmla="*/ 880 w 880"/>
                  <a:gd name="T13" fmla="*/ 1840 h 1840"/>
                </a:gdLst>
                <a:ahLst/>
                <a:cxnLst>
                  <a:cxn ang="0">
                    <a:pos x="T0" y="T1"/>
                  </a:cxn>
                  <a:cxn ang="0">
                    <a:pos x="T2" y="T3"/>
                  </a:cxn>
                  <a:cxn ang="0">
                    <a:pos x="T4" y="T5"/>
                  </a:cxn>
                  <a:cxn ang="0">
                    <a:pos x="T6" y="T7"/>
                  </a:cxn>
                  <a:cxn ang="0">
                    <a:pos x="T8" y="T9"/>
                  </a:cxn>
                  <a:cxn ang="0">
                    <a:pos x="T10" y="T11"/>
                  </a:cxn>
                  <a:cxn ang="0">
                    <a:pos x="T12" y="T13"/>
                  </a:cxn>
                </a:cxnLst>
                <a:rect l="0" t="0" r="r" b="b"/>
                <a:pathLst>
                  <a:path w="880" h="1840">
                    <a:moveTo>
                      <a:pt x="0" y="0"/>
                    </a:moveTo>
                    <a:cubicBezTo>
                      <a:pt x="115" y="96"/>
                      <a:pt x="230" y="193"/>
                      <a:pt x="300" y="260"/>
                    </a:cubicBezTo>
                    <a:cubicBezTo>
                      <a:pt x="370" y="327"/>
                      <a:pt x="380" y="347"/>
                      <a:pt x="420" y="400"/>
                    </a:cubicBezTo>
                    <a:cubicBezTo>
                      <a:pt x="460" y="453"/>
                      <a:pt x="493" y="487"/>
                      <a:pt x="540" y="580"/>
                    </a:cubicBezTo>
                    <a:cubicBezTo>
                      <a:pt x="587" y="673"/>
                      <a:pt x="650" y="793"/>
                      <a:pt x="700" y="960"/>
                    </a:cubicBezTo>
                    <a:cubicBezTo>
                      <a:pt x="750" y="1127"/>
                      <a:pt x="810" y="1433"/>
                      <a:pt x="840" y="1580"/>
                    </a:cubicBezTo>
                    <a:cubicBezTo>
                      <a:pt x="870" y="1727"/>
                      <a:pt x="873" y="1800"/>
                      <a:pt x="880" y="1840"/>
                    </a:cubicBezTo>
                  </a:path>
                </a:pathLst>
              </a:custGeom>
              <a:noFill/>
              <a:ln w="9525" cap="flat" cmpd="sng">
                <a:solidFill>
                  <a:srgbClr val="000000"/>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8974" name="Line 14"/>
              <p:cNvSpPr>
                <a:spLocks noChangeShapeType="1"/>
              </p:cNvSpPr>
              <p:nvPr/>
            </p:nvSpPr>
            <p:spPr bwMode="auto">
              <a:xfrm>
                <a:off x="1233" y="3615"/>
                <a:ext cx="506" cy="334"/>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8975" name="Line 15"/>
              <p:cNvSpPr>
                <a:spLocks noChangeShapeType="1"/>
              </p:cNvSpPr>
              <p:nvPr/>
            </p:nvSpPr>
            <p:spPr bwMode="auto">
              <a:xfrm>
                <a:off x="1514" y="3139"/>
                <a:ext cx="124" cy="191"/>
              </a:xfrm>
              <a:prstGeom prst="line">
                <a:avLst/>
              </a:prstGeom>
              <a:noFill/>
              <a:ln w="19050">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8976" name="Freeform 16"/>
              <p:cNvSpPr>
                <a:spLocks/>
              </p:cNvSpPr>
              <p:nvPr/>
            </p:nvSpPr>
            <p:spPr bwMode="auto">
              <a:xfrm>
                <a:off x="1233" y="3377"/>
                <a:ext cx="113" cy="48"/>
              </a:xfrm>
              <a:custGeom>
                <a:avLst/>
                <a:gdLst>
                  <a:gd name="T0" fmla="*/ 0 w 140"/>
                  <a:gd name="T1" fmla="*/ 0 h 60"/>
                  <a:gd name="T2" fmla="*/ 140 w 140"/>
                  <a:gd name="T3" fmla="*/ 60 h 60"/>
                </a:gdLst>
                <a:ahLst/>
                <a:cxnLst>
                  <a:cxn ang="0">
                    <a:pos x="T0" y="T1"/>
                  </a:cxn>
                  <a:cxn ang="0">
                    <a:pos x="T2" y="T3"/>
                  </a:cxn>
                </a:cxnLst>
                <a:rect l="0" t="0" r="r" b="b"/>
                <a:pathLst>
                  <a:path w="140" h="60">
                    <a:moveTo>
                      <a:pt x="0" y="0"/>
                    </a:moveTo>
                    <a:cubicBezTo>
                      <a:pt x="55" y="20"/>
                      <a:pt x="110" y="40"/>
                      <a:pt x="140" y="60"/>
                    </a:cubicBezTo>
                  </a:path>
                </a:pathLst>
              </a:custGeom>
              <a:noFill/>
              <a:ln w="9525" cap="flat" cmpd="sng">
                <a:solidFill>
                  <a:srgbClr val="000000"/>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8977" name="Freeform 17"/>
              <p:cNvSpPr>
                <a:spLocks/>
              </p:cNvSpPr>
              <p:nvPr/>
            </p:nvSpPr>
            <p:spPr bwMode="auto">
              <a:xfrm>
                <a:off x="1031" y="3711"/>
                <a:ext cx="393" cy="95"/>
              </a:xfrm>
              <a:custGeom>
                <a:avLst/>
                <a:gdLst>
                  <a:gd name="T0" fmla="*/ 0 w 800"/>
                  <a:gd name="T1" fmla="*/ 0 h 190"/>
                  <a:gd name="T2" fmla="*/ 180 w 800"/>
                  <a:gd name="T3" fmla="*/ 140 h 190"/>
                  <a:gd name="T4" fmla="*/ 360 w 800"/>
                  <a:gd name="T5" fmla="*/ 180 h 190"/>
                  <a:gd name="T6" fmla="*/ 540 w 800"/>
                  <a:gd name="T7" fmla="*/ 180 h 190"/>
                  <a:gd name="T8" fmla="*/ 720 w 800"/>
                  <a:gd name="T9" fmla="*/ 120 h 190"/>
                  <a:gd name="T10" fmla="*/ 800 w 800"/>
                  <a:gd name="T11" fmla="*/ 60 h 190"/>
                </a:gdLst>
                <a:ahLst/>
                <a:cxnLst>
                  <a:cxn ang="0">
                    <a:pos x="T0" y="T1"/>
                  </a:cxn>
                  <a:cxn ang="0">
                    <a:pos x="T2" y="T3"/>
                  </a:cxn>
                  <a:cxn ang="0">
                    <a:pos x="T4" y="T5"/>
                  </a:cxn>
                  <a:cxn ang="0">
                    <a:pos x="T6" y="T7"/>
                  </a:cxn>
                  <a:cxn ang="0">
                    <a:pos x="T8" y="T9"/>
                  </a:cxn>
                  <a:cxn ang="0">
                    <a:pos x="T10" y="T11"/>
                  </a:cxn>
                </a:cxnLst>
                <a:rect l="0" t="0" r="r" b="b"/>
                <a:pathLst>
                  <a:path w="800" h="190">
                    <a:moveTo>
                      <a:pt x="0" y="0"/>
                    </a:moveTo>
                    <a:cubicBezTo>
                      <a:pt x="60" y="55"/>
                      <a:pt x="120" y="110"/>
                      <a:pt x="180" y="140"/>
                    </a:cubicBezTo>
                    <a:cubicBezTo>
                      <a:pt x="240" y="170"/>
                      <a:pt x="300" y="173"/>
                      <a:pt x="360" y="180"/>
                    </a:cubicBezTo>
                    <a:cubicBezTo>
                      <a:pt x="420" y="187"/>
                      <a:pt x="480" y="190"/>
                      <a:pt x="540" y="180"/>
                    </a:cubicBezTo>
                    <a:cubicBezTo>
                      <a:pt x="600" y="170"/>
                      <a:pt x="677" y="140"/>
                      <a:pt x="720" y="120"/>
                    </a:cubicBezTo>
                    <a:cubicBezTo>
                      <a:pt x="763" y="100"/>
                      <a:pt x="781" y="80"/>
                      <a:pt x="800" y="60"/>
                    </a:cubicBezTo>
                  </a:path>
                </a:pathLst>
              </a:custGeom>
              <a:noFill/>
              <a:ln w="9525" cap="flat" cmpd="sng">
                <a:solidFill>
                  <a:srgbClr val="000000"/>
                </a:solidFill>
                <a:prstDash val="solid"/>
                <a:round/>
                <a:headEnd type="none" w="med" len="me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8978" name="Text Box 18"/>
              <p:cNvSpPr txBox="1">
                <a:spLocks noChangeArrowheads="1"/>
              </p:cNvSpPr>
              <p:nvPr/>
            </p:nvSpPr>
            <p:spPr bwMode="auto">
              <a:xfrm>
                <a:off x="1609" y="3242"/>
                <a:ext cx="551" cy="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E</a:t>
                </a:r>
                <a:r>
                  <a:rPr lang="en-US" altLang="zh-CN" sz="1600" i="1" baseline="-25000">
                    <a:latin typeface="Times New Roman" panose="02020603050405020304" pitchFamily="18" charset="0"/>
                    <a:sym typeface="Symbol" panose="05050102010706020507" pitchFamily="18" charset="2"/>
                  </a:rPr>
                  <a:t></a:t>
                </a:r>
                <a:r>
                  <a:rPr lang="en-US" altLang="zh-CN" sz="1600" i="1" baseline="-25000">
                    <a:latin typeface="Times New Roman" panose="02020603050405020304" pitchFamily="18" charset="0"/>
                  </a:rPr>
                  <a:t> </a:t>
                </a:r>
                <a:r>
                  <a:rPr lang="en-US" altLang="zh-CN" sz="1600">
                    <a:latin typeface="Times New Roman" panose="02020603050405020304" pitchFamily="18" charset="0"/>
                  </a:rPr>
                  <a:t>= </a:t>
                </a:r>
                <a:r>
                  <a:rPr lang="en-US" altLang="zh-CN" sz="1600" i="1">
                    <a:latin typeface="Times New Roman" panose="02020603050405020304" pitchFamily="18" charset="0"/>
                  </a:rPr>
                  <a:t>E</a:t>
                </a:r>
                <a:r>
                  <a:rPr lang="en-US" altLang="zh-CN" sz="1600" baseline="-25000">
                    <a:latin typeface="Times New Roman" panose="02020603050405020304" pitchFamily="18" charset="0"/>
                  </a:rPr>
                  <a:t>1</a:t>
                </a:r>
                <a:endParaRPr lang="en-US" altLang="zh-CN" sz="1600" i="1" baseline="-25000">
                  <a:latin typeface="Times New Roman" panose="02020603050405020304" pitchFamily="18" charset="0"/>
                </a:endParaRPr>
              </a:p>
            </p:txBody>
          </p:sp>
          <p:sp>
            <p:nvSpPr>
              <p:cNvPr id="168979" name="Text Box 19"/>
              <p:cNvSpPr txBox="1">
                <a:spLocks noChangeArrowheads="1"/>
              </p:cNvSpPr>
              <p:nvPr/>
            </p:nvSpPr>
            <p:spPr bwMode="auto">
              <a:xfrm>
                <a:off x="1053" y="3723"/>
                <a:ext cx="326" cy="3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i="1">
                    <a:latin typeface="Times New Roman" panose="02020603050405020304" pitchFamily="18" charset="0"/>
                    <a:sym typeface="Symbol" panose="05050102010706020507" pitchFamily="18" charset="2"/>
                  </a:rPr>
                  <a:t></a:t>
                </a:r>
                <a:endParaRPr lang="zh-CN" altLang="en-US" sz="1600" i="1">
                  <a:latin typeface="Times New Roman" panose="02020603050405020304" pitchFamily="18" charset="0"/>
                </a:endParaRPr>
              </a:p>
            </p:txBody>
          </p:sp>
        </p:grpSp>
      </p:grpSp>
      <p:grpSp>
        <p:nvGrpSpPr>
          <p:cNvPr id="168980" name="Group 20"/>
          <p:cNvGrpSpPr>
            <a:grpSpLocks/>
          </p:cNvGrpSpPr>
          <p:nvPr/>
        </p:nvGrpSpPr>
        <p:grpSpPr bwMode="auto">
          <a:xfrm>
            <a:off x="2286000" y="2133600"/>
            <a:ext cx="2743200" cy="2362200"/>
            <a:chOff x="480" y="2496"/>
            <a:chExt cx="1728" cy="1488"/>
          </a:xfrm>
        </p:grpSpPr>
        <p:sp>
          <p:nvSpPr>
            <p:cNvPr id="168981" name="Line 21"/>
            <p:cNvSpPr>
              <a:spLocks noChangeShapeType="1"/>
            </p:cNvSpPr>
            <p:nvPr/>
          </p:nvSpPr>
          <p:spPr bwMode="auto">
            <a:xfrm flipH="1">
              <a:off x="637" y="3615"/>
              <a:ext cx="596" cy="274"/>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8982" name="Line 22"/>
            <p:cNvSpPr>
              <a:spLocks noChangeShapeType="1"/>
            </p:cNvSpPr>
            <p:nvPr/>
          </p:nvSpPr>
          <p:spPr bwMode="auto">
            <a:xfrm>
              <a:off x="1233" y="3615"/>
              <a:ext cx="764"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8983" name="Text Box 23"/>
            <p:cNvSpPr txBox="1">
              <a:spLocks noChangeArrowheads="1"/>
            </p:cNvSpPr>
            <p:nvPr/>
          </p:nvSpPr>
          <p:spPr bwMode="auto">
            <a:xfrm>
              <a:off x="1978" y="3509"/>
              <a:ext cx="230" cy="2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y</a:t>
              </a:r>
            </a:p>
          </p:txBody>
        </p:sp>
        <p:sp>
          <p:nvSpPr>
            <p:cNvPr id="168984" name="Text Box 24"/>
            <p:cNvSpPr txBox="1">
              <a:spLocks noChangeArrowheads="1"/>
            </p:cNvSpPr>
            <p:nvPr/>
          </p:nvSpPr>
          <p:spPr bwMode="auto">
            <a:xfrm>
              <a:off x="480" y="3759"/>
              <a:ext cx="240" cy="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x</a:t>
              </a:r>
            </a:p>
          </p:txBody>
        </p:sp>
        <p:sp>
          <p:nvSpPr>
            <p:cNvPr id="168985" name="Text Box 25"/>
            <p:cNvSpPr txBox="1">
              <a:spLocks noChangeArrowheads="1"/>
            </p:cNvSpPr>
            <p:nvPr/>
          </p:nvSpPr>
          <p:spPr bwMode="auto">
            <a:xfrm>
              <a:off x="1053" y="3270"/>
              <a:ext cx="259" cy="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I</a:t>
              </a:r>
              <a:r>
                <a:rPr lang="en-US" altLang="zh-CN" sz="1600" baseline="-25000">
                  <a:latin typeface="Times New Roman" panose="02020603050405020304" pitchFamily="18" charset="0"/>
                </a:rPr>
                <a:t>1</a:t>
              </a:r>
            </a:p>
          </p:txBody>
        </p:sp>
        <p:sp>
          <p:nvSpPr>
            <p:cNvPr id="168986" name="Oval 26"/>
            <p:cNvSpPr>
              <a:spLocks noChangeArrowheads="1"/>
            </p:cNvSpPr>
            <p:nvPr/>
          </p:nvSpPr>
          <p:spPr bwMode="auto">
            <a:xfrm>
              <a:off x="1076" y="3508"/>
              <a:ext cx="314" cy="203"/>
            </a:xfrm>
            <a:prstGeom prst="ellipse">
              <a:avLst/>
            </a:prstGeom>
            <a:noFill/>
            <a:ln w="28575">
              <a:solidFill>
                <a:srgbClr val="3333FF"/>
              </a:solidFill>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8987" name="Text Box 27"/>
            <p:cNvSpPr txBox="1">
              <a:spLocks noChangeArrowheads="1"/>
            </p:cNvSpPr>
            <p:nvPr/>
          </p:nvSpPr>
          <p:spPr bwMode="auto">
            <a:xfrm>
              <a:off x="1104" y="2496"/>
              <a:ext cx="24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z</a:t>
              </a:r>
            </a:p>
          </p:txBody>
        </p:sp>
        <p:sp>
          <p:nvSpPr>
            <p:cNvPr id="168988" name="Text Box 28"/>
            <p:cNvSpPr txBox="1">
              <a:spLocks noChangeArrowheads="1"/>
            </p:cNvSpPr>
            <p:nvPr/>
          </p:nvSpPr>
          <p:spPr bwMode="auto">
            <a:xfrm>
              <a:off x="1323" y="3366"/>
              <a:ext cx="326" cy="3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I</a:t>
              </a:r>
              <a:r>
                <a:rPr lang="en-US" altLang="zh-CN" sz="1600" baseline="-25000">
                  <a:latin typeface="Times New Roman" panose="02020603050405020304" pitchFamily="18" charset="0"/>
                </a:rPr>
                <a:t>2</a:t>
              </a:r>
            </a:p>
          </p:txBody>
        </p:sp>
        <p:sp>
          <p:nvSpPr>
            <p:cNvPr id="168989" name="Line 29"/>
            <p:cNvSpPr>
              <a:spLocks noChangeShapeType="1"/>
            </p:cNvSpPr>
            <p:nvPr/>
          </p:nvSpPr>
          <p:spPr bwMode="auto">
            <a:xfrm flipH="1" flipV="1">
              <a:off x="1312" y="3508"/>
              <a:ext cx="56" cy="60"/>
            </a:xfrm>
            <a:prstGeom prst="line">
              <a:avLst/>
            </a:prstGeom>
            <a:noFill/>
            <a:ln w="9525">
              <a:solidFill>
                <a:srgbClr val="33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8990" name="Line 30"/>
            <p:cNvSpPr>
              <a:spLocks noChangeShapeType="1"/>
            </p:cNvSpPr>
            <p:nvPr/>
          </p:nvSpPr>
          <p:spPr bwMode="auto">
            <a:xfrm flipV="1">
              <a:off x="1233" y="2699"/>
              <a:ext cx="0" cy="905"/>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8991" name="Line 31"/>
            <p:cNvSpPr>
              <a:spLocks noChangeShapeType="1"/>
            </p:cNvSpPr>
            <p:nvPr/>
          </p:nvSpPr>
          <p:spPr bwMode="auto">
            <a:xfrm flipV="1">
              <a:off x="1233" y="3437"/>
              <a:ext cx="0" cy="333"/>
            </a:xfrm>
            <a:prstGeom prst="line">
              <a:avLst/>
            </a:prstGeom>
            <a:noFill/>
            <a:ln w="28575">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8992" name="Line 32"/>
            <p:cNvSpPr>
              <a:spLocks noChangeShapeType="1"/>
            </p:cNvSpPr>
            <p:nvPr/>
          </p:nvSpPr>
          <p:spPr bwMode="auto">
            <a:xfrm>
              <a:off x="1208" y="3712"/>
              <a:ext cx="48" cy="0"/>
            </a:xfrm>
            <a:prstGeom prst="line">
              <a:avLst/>
            </a:prstGeom>
            <a:noFill/>
            <a:ln w="2857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grpSp>
      <p:sp>
        <p:nvSpPr>
          <p:cNvPr id="168993" name="Text Box 33"/>
          <p:cNvSpPr txBox="1">
            <a:spLocks noChangeArrowheads="1"/>
          </p:cNvSpPr>
          <p:nvPr/>
        </p:nvSpPr>
        <p:spPr bwMode="auto">
          <a:xfrm>
            <a:off x="2438400" y="5105401"/>
            <a:ext cx="71628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The distant electric field intensity produced by the electric current </a:t>
            </a:r>
            <a:r>
              <a:rPr kumimoji="1" lang="en-US" altLang="zh-CN" sz="2000">
                <a:solidFill>
                  <a:srgbClr val="FF0000"/>
                </a:solidFill>
                <a:latin typeface="Times New Roman" panose="02020603050405020304" pitchFamily="18" charset="0"/>
              </a:rPr>
              <a:t>loop</a:t>
            </a:r>
            <a:r>
              <a:rPr kumimoji="1" lang="en-US" altLang="zh-CN" sz="2000">
                <a:solidFill>
                  <a:srgbClr val="3333FF"/>
                </a:solidFill>
                <a:latin typeface="Times New Roman" panose="02020603050405020304" pitchFamily="18" charset="0"/>
              </a:rPr>
              <a:t> is</a:t>
            </a:r>
            <a:endParaRPr kumimoji="1" lang="en-US" altLang="zh-CN" sz="2000">
              <a:solidFill>
                <a:srgbClr val="3333FF"/>
              </a:solidFill>
              <a:latin typeface="Times New Roman" panose="02020603050405020304" pitchFamily="18" charset="0"/>
              <a:ea typeface="楷体_GB2312" pitchFamily="49" charset="-122"/>
            </a:endParaRPr>
          </a:p>
        </p:txBody>
      </p:sp>
      <p:graphicFrame>
        <p:nvGraphicFramePr>
          <p:cNvPr id="168994" name="Object 34"/>
          <p:cNvGraphicFramePr>
            <a:graphicFrameLocks noChangeAspect="1"/>
          </p:cNvGraphicFramePr>
          <p:nvPr/>
        </p:nvGraphicFramePr>
        <p:xfrm>
          <a:off x="4970464" y="5715000"/>
          <a:ext cx="2497137" cy="628650"/>
        </p:xfrm>
        <a:graphic>
          <a:graphicData uri="http://schemas.openxmlformats.org/presentationml/2006/ole">
            <mc:AlternateContent xmlns:mc="http://schemas.openxmlformats.org/markup-compatibility/2006">
              <mc:Choice xmlns:v="urn:schemas-microsoft-com:vml" Requires="v">
                <p:oleObj spid="_x0000_s400441" name="Equation" r:id="rId5" imgW="1574640" imgH="393480" progId="Equation.3">
                  <p:embed/>
                </p:oleObj>
              </mc:Choice>
              <mc:Fallback>
                <p:oleObj name="Equation" r:id="rId5" imgW="1574640" imgH="393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70464" y="5715000"/>
                        <a:ext cx="2497137" cy="628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68995" name="Group 35"/>
          <p:cNvGrpSpPr>
            <a:grpSpLocks/>
          </p:cNvGrpSpPr>
          <p:nvPr/>
        </p:nvGrpSpPr>
        <p:grpSpPr bwMode="auto">
          <a:xfrm>
            <a:off x="3898901" y="2882900"/>
            <a:ext cx="1177925" cy="381000"/>
            <a:chOff x="1585" y="720"/>
            <a:chExt cx="742" cy="240"/>
          </a:xfrm>
        </p:grpSpPr>
        <p:sp>
          <p:nvSpPr>
            <p:cNvPr id="168996" name="Text Box 36"/>
            <p:cNvSpPr txBox="1">
              <a:spLocks noChangeArrowheads="1"/>
            </p:cNvSpPr>
            <p:nvPr/>
          </p:nvSpPr>
          <p:spPr bwMode="auto">
            <a:xfrm>
              <a:off x="1776" y="720"/>
              <a:ext cx="551"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E</a:t>
              </a:r>
              <a:r>
                <a:rPr lang="en-US" altLang="zh-CN" sz="1600" i="1" baseline="-25000">
                  <a:latin typeface="Times New Roman" panose="02020603050405020304" pitchFamily="18" charset="0"/>
                  <a:sym typeface="Symbol" panose="05050102010706020507" pitchFamily="18" charset="2"/>
                </a:rPr>
                <a:t></a:t>
              </a:r>
              <a:r>
                <a:rPr lang="en-US" altLang="zh-CN" sz="1600" i="1" baseline="-25000">
                  <a:latin typeface="Times New Roman" panose="02020603050405020304" pitchFamily="18" charset="0"/>
                </a:rPr>
                <a:t> </a:t>
              </a:r>
              <a:r>
                <a:rPr lang="en-US" altLang="zh-CN" sz="1600">
                  <a:latin typeface="Times New Roman" panose="02020603050405020304" pitchFamily="18" charset="0"/>
                </a:rPr>
                <a:t>= </a:t>
              </a:r>
              <a:r>
                <a:rPr lang="en-US" altLang="zh-CN" sz="1600" i="1">
                  <a:latin typeface="Times New Roman" panose="02020603050405020304" pitchFamily="18" charset="0"/>
                </a:rPr>
                <a:t>E</a:t>
              </a:r>
              <a:r>
                <a:rPr lang="en-US" altLang="zh-CN" sz="1600" baseline="-25000">
                  <a:latin typeface="Times New Roman" panose="02020603050405020304" pitchFamily="18" charset="0"/>
                </a:rPr>
                <a:t>2</a:t>
              </a:r>
              <a:endParaRPr lang="en-US" altLang="zh-CN" sz="1600" i="1" baseline="-25000">
                <a:latin typeface="Times New Roman" panose="02020603050405020304" pitchFamily="18" charset="0"/>
              </a:endParaRPr>
            </a:p>
          </p:txBody>
        </p:sp>
        <p:sp>
          <p:nvSpPr>
            <p:cNvPr id="168997" name="Line 37"/>
            <p:cNvSpPr>
              <a:spLocks noChangeShapeType="1"/>
            </p:cNvSpPr>
            <p:nvPr/>
          </p:nvSpPr>
          <p:spPr bwMode="auto">
            <a:xfrm flipV="1">
              <a:off x="1585" y="822"/>
              <a:ext cx="202" cy="95"/>
            </a:xfrm>
            <a:prstGeom prst="line">
              <a:avLst/>
            </a:prstGeom>
            <a:noFill/>
            <a:ln w="19050">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68998" name="Text Box 38"/>
          <p:cNvSpPr txBox="1">
            <a:spLocks noChangeArrowheads="1"/>
          </p:cNvSpPr>
          <p:nvPr/>
        </p:nvSpPr>
        <p:spPr bwMode="auto">
          <a:xfrm>
            <a:off x="5387975" y="3494089"/>
            <a:ext cx="4343400" cy="1235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The distant electric field intensity produced by the electric current </a:t>
            </a:r>
            <a:r>
              <a:rPr kumimoji="1" lang="en-US" altLang="zh-CN" sz="2000">
                <a:solidFill>
                  <a:srgbClr val="FF0000"/>
                </a:solidFill>
                <a:latin typeface="Times New Roman" panose="02020603050405020304" pitchFamily="18" charset="0"/>
              </a:rPr>
              <a:t>element</a:t>
            </a:r>
            <a:r>
              <a:rPr kumimoji="1" lang="en-US" altLang="zh-CN" sz="2000">
                <a:solidFill>
                  <a:srgbClr val="3333FF"/>
                </a:solidFill>
                <a:latin typeface="Times New Roman" panose="02020603050405020304" pitchFamily="18" charset="0"/>
              </a:rPr>
              <a:t> is</a:t>
            </a:r>
            <a:endParaRPr kumimoji="1" lang="en-US" altLang="zh-CN" sz="2000">
              <a:solidFill>
                <a:srgbClr val="3333FF"/>
              </a:solidFill>
              <a:latin typeface="Times New Roman" panose="02020603050405020304" pitchFamily="18" charset="0"/>
              <a:ea typeface="楷体_GB2312" pitchFamily="49" charset="-122"/>
            </a:endParaRPr>
          </a:p>
        </p:txBody>
      </p:sp>
      <p:sp>
        <p:nvSpPr>
          <p:cNvPr id="168999" name="AutoShape 39">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69000" name="AutoShape 40">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Tree>
    <p:extLst>
      <p:ext uri="{BB962C8B-B14F-4D97-AF65-F5344CB8AC3E}">
        <p14:creationId xmlns:p14="http://schemas.microsoft.com/office/powerpoint/2010/main" val="4964808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68963"/>
                                        </p:tgtEl>
                                        <p:attrNameLst>
                                          <p:attrName>style.visibility</p:attrName>
                                        </p:attrNameLst>
                                      </p:cBhvr>
                                      <p:to>
                                        <p:strVal val="visible"/>
                                      </p:to>
                                    </p:set>
                                    <p:anim calcmode="lin" valueType="num">
                                      <p:cBhvr additive="base">
                                        <p:cTn id="7" dur="500" fill="hold"/>
                                        <p:tgtEl>
                                          <p:spTgt spid="168963"/>
                                        </p:tgtEl>
                                        <p:attrNameLst>
                                          <p:attrName>ppt_x</p:attrName>
                                        </p:attrNameLst>
                                      </p:cBhvr>
                                      <p:tavLst>
                                        <p:tav tm="0">
                                          <p:val>
                                            <p:strVal val="#ppt_x"/>
                                          </p:val>
                                        </p:tav>
                                        <p:tav tm="100000">
                                          <p:val>
                                            <p:strVal val="#ppt_x"/>
                                          </p:val>
                                        </p:tav>
                                      </p:tavLst>
                                    </p:anim>
                                    <p:anim calcmode="lin" valueType="num">
                                      <p:cBhvr additive="base">
                                        <p:cTn id="8" dur="500" fill="hold"/>
                                        <p:tgtEl>
                                          <p:spTgt spid="168963"/>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8964"/>
                                        </p:tgtEl>
                                        <p:attrNameLst>
                                          <p:attrName>style.visibility</p:attrName>
                                        </p:attrNameLst>
                                      </p:cBhvr>
                                      <p:to>
                                        <p:strVal val="visible"/>
                                      </p:to>
                                    </p:set>
                                    <p:anim calcmode="lin" valueType="num">
                                      <p:cBhvr additive="base">
                                        <p:cTn id="13" dur="500" fill="hold"/>
                                        <p:tgtEl>
                                          <p:spTgt spid="168964"/>
                                        </p:tgtEl>
                                        <p:attrNameLst>
                                          <p:attrName>ppt_x</p:attrName>
                                        </p:attrNameLst>
                                      </p:cBhvr>
                                      <p:tavLst>
                                        <p:tav tm="0">
                                          <p:val>
                                            <p:strVal val="#ppt_x"/>
                                          </p:val>
                                        </p:tav>
                                        <p:tav tm="100000">
                                          <p:val>
                                            <p:strVal val="#ppt_x"/>
                                          </p:val>
                                        </p:tav>
                                      </p:tavLst>
                                    </p:anim>
                                    <p:anim calcmode="lin" valueType="num">
                                      <p:cBhvr additive="base">
                                        <p:cTn id="14" dur="500" fill="hold"/>
                                        <p:tgtEl>
                                          <p:spTgt spid="16896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6896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16898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16896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68998"/>
                                        </p:tgtEl>
                                        <p:attrNameLst>
                                          <p:attrName>style.visibility</p:attrName>
                                        </p:attrNameLst>
                                      </p:cBhvr>
                                      <p:to>
                                        <p:strVal val="visible"/>
                                      </p:to>
                                    </p:set>
                                    <p:anim calcmode="lin" valueType="num">
                                      <p:cBhvr additive="base">
                                        <p:cTn id="31" dur="500" fill="hold"/>
                                        <p:tgtEl>
                                          <p:spTgt spid="168998"/>
                                        </p:tgtEl>
                                        <p:attrNameLst>
                                          <p:attrName>ppt_x</p:attrName>
                                        </p:attrNameLst>
                                      </p:cBhvr>
                                      <p:tavLst>
                                        <p:tav tm="0">
                                          <p:val>
                                            <p:strVal val="#ppt_x"/>
                                          </p:val>
                                        </p:tav>
                                        <p:tav tm="100000">
                                          <p:val>
                                            <p:strVal val="#ppt_x"/>
                                          </p:val>
                                        </p:tav>
                                      </p:tavLst>
                                    </p:anim>
                                    <p:anim calcmode="lin" valueType="num">
                                      <p:cBhvr additive="base">
                                        <p:cTn id="32" dur="500" fill="hold"/>
                                        <p:tgtEl>
                                          <p:spTgt spid="168998"/>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168965"/>
                                        </p:tgtEl>
                                        <p:attrNameLst>
                                          <p:attrName>style.visibility</p:attrName>
                                        </p:attrNameLst>
                                      </p:cBhvr>
                                      <p:to>
                                        <p:strVal val="visible"/>
                                      </p:to>
                                    </p:set>
                                    <p:anim calcmode="lin" valueType="num">
                                      <p:cBhvr additive="base">
                                        <p:cTn id="37" dur="500" fill="hold"/>
                                        <p:tgtEl>
                                          <p:spTgt spid="168965"/>
                                        </p:tgtEl>
                                        <p:attrNameLst>
                                          <p:attrName>ppt_x</p:attrName>
                                        </p:attrNameLst>
                                      </p:cBhvr>
                                      <p:tavLst>
                                        <p:tav tm="0">
                                          <p:val>
                                            <p:strVal val="#ppt_x"/>
                                          </p:val>
                                        </p:tav>
                                        <p:tav tm="100000">
                                          <p:val>
                                            <p:strVal val="#ppt_x"/>
                                          </p:val>
                                        </p:tav>
                                      </p:tavLst>
                                    </p:anim>
                                    <p:anim calcmode="lin" valueType="num">
                                      <p:cBhvr additive="base">
                                        <p:cTn id="38" dur="500" fill="hold"/>
                                        <p:tgtEl>
                                          <p:spTgt spid="168965"/>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168995"/>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68993"/>
                                        </p:tgtEl>
                                        <p:attrNameLst>
                                          <p:attrName>style.visibility</p:attrName>
                                        </p:attrNameLst>
                                      </p:cBhvr>
                                      <p:to>
                                        <p:strVal val="visible"/>
                                      </p:to>
                                    </p:set>
                                    <p:anim calcmode="lin" valueType="num">
                                      <p:cBhvr additive="base">
                                        <p:cTn id="47" dur="500" fill="hold"/>
                                        <p:tgtEl>
                                          <p:spTgt spid="168993"/>
                                        </p:tgtEl>
                                        <p:attrNameLst>
                                          <p:attrName>ppt_x</p:attrName>
                                        </p:attrNameLst>
                                      </p:cBhvr>
                                      <p:tavLst>
                                        <p:tav tm="0">
                                          <p:val>
                                            <p:strVal val="#ppt_x"/>
                                          </p:val>
                                        </p:tav>
                                        <p:tav tm="100000">
                                          <p:val>
                                            <p:strVal val="#ppt_x"/>
                                          </p:val>
                                        </p:tav>
                                      </p:tavLst>
                                    </p:anim>
                                    <p:anim calcmode="lin" valueType="num">
                                      <p:cBhvr additive="base">
                                        <p:cTn id="48" dur="500" fill="hold"/>
                                        <p:tgtEl>
                                          <p:spTgt spid="168993"/>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nodeType="clickEffect">
                                  <p:stCondLst>
                                    <p:cond delay="0"/>
                                  </p:stCondLst>
                                  <p:childTnLst>
                                    <p:set>
                                      <p:cBhvr>
                                        <p:cTn id="52" dur="1" fill="hold">
                                          <p:stCondLst>
                                            <p:cond delay="0"/>
                                          </p:stCondLst>
                                        </p:cTn>
                                        <p:tgtEl>
                                          <p:spTgt spid="168994"/>
                                        </p:tgtEl>
                                        <p:attrNameLst>
                                          <p:attrName>style.visibility</p:attrName>
                                        </p:attrNameLst>
                                      </p:cBhvr>
                                      <p:to>
                                        <p:strVal val="visible"/>
                                      </p:to>
                                    </p:set>
                                    <p:anim calcmode="lin" valueType="num">
                                      <p:cBhvr additive="base">
                                        <p:cTn id="53" dur="500" fill="hold"/>
                                        <p:tgtEl>
                                          <p:spTgt spid="168994"/>
                                        </p:tgtEl>
                                        <p:attrNameLst>
                                          <p:attrName>ppt_x</p:attrName>
                                        </p:attrNameLst>
                                      </p:cBhvr>
                                      <p:tavLst>
                                        <p:tav tm="0">
                                          <p:val>
                                            <p:strVal val="#ppt_x"/>
                                          </p:val>
                                        </p:tav>
                                        <p:tav tm="100000">
                                          <p:val>
                                            <p:strVal val="#ppt_x"/>
                                          </p:val>
                                        </p:tav>
                                      </p:tavLst>
                                    </p:anim>
                                    <p:anim calcmode="lin" valueType="num">
                                      <p:cBhvr additive="base">
                                        <p:cTn id="54" dur="500" fill="hold"/>
                                        <p:tgtEl>
                                          <p:spTgt spid="1689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2" grpId="0" animBg="1"/>
      <p:bldP spid="168963" grpId="0" autoUpdateAnimBg="0"/>
      <p:bldP spid="168964" grpId="0" autoUpdateAnimBg="0"/>
      <p:bldP spid="168993" grpId="0" autoUpdateAnimBg="0"/>
      <p:bldP spid="168998"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762001"/>
            <a:ext cx="1611086" cy="400110"/>
          </a:xfrm>
          <a:prstGeom prst="rect">
            <a:avLst/>
          </a:prstGeom>
          <a:noFill/>
        </p:spPr>
        <p:txBody>
          <a:bodyPr wrap="square" rtlCol="0">
            <a:spAutoFit/>
          </a:bodyPr>
          <a:lstStyle/>
          <a:p>
            <a:r>
              <a:rPr lang="en-US" altLang="zh-CN" sz="2000" b="1" dirty="0" smtClean="0">
                <a:solidFill>
                  <a:schemeClr val="bg1"/>
                </a:solidFill>
              </a:rPr>
              <a:t>Parameters</a:t>
            </a:r>
            <a:endParaRPr lang="zh-CN" altLang="en-US" sz="2000" b="1" dirty="0">
              <a:solidFill>
                <a:schemeClr val="bg1"/>
              </a:solidFill>
            </a:endParaRPr>
          </a:p>
        </p:txBody>
      </p:sp>
      <p:sp>
        <p:nvSpPr>
          <p:cNvPr id="3" name="文本框 2"/>
          <p:cNvSpPr txBox="1"/>
          <p:nvPr/>
        </p:nvSpPr>
        <p:spPr>
          <a:xfrm>
            <a:off x="2940118" y="762001"/>
            <a:ext cx="6574971" cy="584775"/>
          </a:xfrm>
          <a:prstGeom prst="rect">
            <a:avLst/>
          </a:prstGeom>
          <a:noFill/>
        </p:spPr>
        <p:txBody>
          <a:bodyPr wrap="square" rtlCol="0">
            <a:spAutoFit/>
          </a:bodyPr>
          <a:lstStyle/>
          <a:p>
            <a:r>
              <a:rPr lang="en-US" altLang="zh-CN" sz="3200" b="1" dirty="0" smtClean="0"/>
              <a:t>Parameters of Antenna</a:t>
            </a:r>
            <a:endParaRPr lang="zh-CN" altLang="en-US" sz="3200" b="1" dirty="0"/>
          </a:p>
        </p:txBody>
      </p:sp>
      <p:sp>
        <p:nvSpPr>
          <p:cNvPr id="5" name="文本框 4"/>
          <p:cNvSpPr txBox="1"/>
          <p:nvPr/>
        </p:nvSpPr>
        <p:spPr>
          <a:xfrm>
            <a:off x="3212261" y="1897038"/>
            <a:ext cx="5868537" cy="3662541"/>
          </a:xfrm>
          <a:prstGeom prst="rect">
            <a:avLst/>
          </a:prstGeom>
          <a:noFill/>
        </p:spPr>
        <p:txBody>
          <a:bodyPr wrap="square" rtlCol="0">
            <a:spAutoFit/>
          </a:bodyPr>
          <a:lstStyle/>
          <a:p>
            <a:pPr marL="457200" indent="-457200">
              <a:buFont typeface="Wingdings" panose="05000000000000000000" pitchFamily="2" charset="2"/>
              <a:buChar char="Ø"/>
            </a:pPr>
            <a:r>
              <a:rPr lang="en-US" altLang="zh-CN" sz="2800" dirty="0" smtClean="0"/>
              <a:t>Directivity</a:t>
            </a:r>
          </a:p>
          <a:p>
            <a:pPr marL="457200" indent="-457200">
              <a:buFont typeface="Wingdings" panose="05000000000000000000" pitchFamily="2" charset="2"/>
              <a:buChar char="Ø"/>
            </a:pPr>
            <a:r>
              <a:rPr lang="en-US" altLang="zh-CN" sz="2800" dirty="0" smtClean="0"/>
              <a:t>Main beam-width</a:t>
            </a:r>
          </a:p>
          <a:p>
            <a:pPr marL="457200" indent="-457200">
              <a:buFont typeface="Wingdings" panose="05000000000000000000" pitchFamily="2" charset="2"/>
              <a:buChar char="Ø"/>
            </a:pPr>
            <a:r>
              <a:rPr lang="en-US" altLang="zh-CN" sz="2800" dirty="0" smtClean="0"/>
              <a:t>Side-lobe level</a:t>
            </a:r>
          </a:p>
          <a:p>
            <a:pPr marL="457200" indent="-457200">
              <a:buFont typeface="Wingdings" panose="05000000000000000000" pitchFamily="2" charset="2"/>
              <a:buChar char="Ø"/>
            </a:pPr>
            <a:r>
              <a:rPr lang="en-US" altLang="zh-CN" sz="2800" dirty="0" smtClean="0"/>
              <a:t>Gain</a:t>
            </a:r>
          </a:p>
          <a:p>
            <a:pPr marL="457200" indent="-457200">
              <a:buFont typeface="Wingdings" panose="05000000000000000000" pitchFamily="2" charset="2"/>
              <a:buChar char="Ø"/>
            </a:pPr>
            <a:r>
              <a:rPr lang="en-US" altLang="zh-CN" sz="2800" dirty="0" smtClean="0"/>
              <a:t>Polarization</a:t>
            </a:r>
          </a:p>
          <a:p>
            <a:pPr marL="457200" indent="-457200">
              <a:buFont typeface="Wingdings" panose="05000000000000000000" pitchFamily="2" charset="2"/>
              <a:buChar char="Ø"/>
            </a:pPr>
            <a:r>
              <a:rPr lang="en-US" altLang="zh-CN" sz="2800" dirty="0" smtClean="0"/>
              <a:t>Input </a:t>
            </a:r>
            <a:r>
              <a:rPr lang="en-US" altLang="zh-CN" sz="2800" dirty="0" err="1" smtClean="0"/>
              <a:t>impedence</a:t>
            </a:r>
            <a:endParaRPr lang="en-US" altLang="zh-CN" sz="2800" dirty="0"/>
          </a:p>
          <a:p>
            <a:pPr marL="457200" indent="-457200">
              <a:buFont typeface="Wingdings" panose="05000000000000000000" pitchFamily="2" charset="2"/>
              <a:buChar char="Ø"/>
            </a:pPr>
            <a:r>
              <a:rPr lang="en-US" altLang="zh-CN" sz="2800" dirty="0" smtClean="0"/>
              <a:t>Frequency and bandwidth</a:t>
            </a:r>
          </a:p>
          <a:p>
            <a:endParaRPr lang="en-US" altLang="zh-CN" dirty="0" smtClean="0"/>
          </a:p>
          <a:p>
            <a:endParaRPr lang="zh-CN" altLang="en-US" dirty="0"/>
          </a:p>
        </p:txBody>
      </p:sp>
    </p:spTree>
    <p:extLst>
      <p:ext uri="{BB962C8B-B14F-4D97-AF65-F5344CB8AC3E}">
        <p14:creationId xmlns:p14="http://schemas.microsoft.com/office/powerpoint/2010/main" val="37142209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ext Box 2"/>
          <p:cNvSpPr txBox="1">
            <a:spLocks noChangeArrowheads="1"/>
          </p:cNvSpPr>
          <p:nvPr/>
        </p:nvSpPr>
        <p:spPr bwMode="auto">
          <a:xfrm>
            <a:off x="5410200" y="533401"/>
            <a:ext cx="4343400"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The </a:t>
            </a:r>
            <a:r>
              <a:rPr kumimoji="1" lang="en-US" altLang="zh-CN" sz="2000">
                <a:solidFill>
                  <a:srgbClr val="FF0000"/>
                </a:solidFill>
                <a:latin typeface="Times New Roman" panose="02020603050405020304" pitchFamily="18" charset="0"/>
              </a:rPr>
              <a:t>resultant </a:t>
            </a:r>
            <a:r>
              <a:rPr kumimoji="1" lang="en-US" altLang="zh-CN" sz="2000">
                <a:solidFill>
                  <a:srgbClr val="3333FF"/>
                </a:solidFill>
                <a:latin typeface="Times New Roman" panose="02020603050405020304" pitchFamily="18" charset="0"/>
              </a:rPr>
              <a:t>electric field in the far region is</a:t>
            </a:r>
            <a:endParaRPr kumimoji="1" lang="en-US" altLang="zh-CN" sz="2000">
              <a:solidFill>
                <a:srgbClr val="3333FF"/>
              </a:solidFill>
              <a:latin typeface="楷体_GB2312" pitchFamily="49" charset="-122"/>
              <a:ea typeface="楷体_GB2312" pitchFamily="49" charset="-122"/>
            </a:endParaRPr>
          </a:p>
        </p:txBody>
      </p:sp>
      <p:graphicFrame>
        <p:nvGraphicFramePr>
          <p:cNvPr id="169987" name="Object 3"/>
          <p:cNvGraphicFramePr>
            <a:graphicFrameLocks noChangeAspect="1"/>
          </p:cNvGraphicFramePr>
          <p:nvPr/>
        </p:nvGraphicFramePr>
        <p:xfrm>
          <a:off x="5943601" y="1828801"/>
          <a:ext cx="3630613" cy="714375"/>
        </p:xfrm>
        <a:graphic>
          <a:graphicData uri="http://schemas.openxmlformats.org/presentationml/2006/ole">
            <mc:AlternateContent xmlns:mc="http://schemas.openxmlformats.org/markup-compatibility/2006">
              <mc:Choice xmlns:v="urn:schemas-microsoft-com:vml" Requires="v">
                <p:oleObj spid="_x0000_s401518" name="Equation" r:id="rId3" imgW="2247840" imgH="444240" progId="Equation.3">
                  <p:embed/>
                </p:oleObj>
              </mc:Choice>
              <mc:Fallback>
                <p:oleObj name="Equation" r:id="rId3" imgW="2247840" imgH="4442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1" y="1828801"/>
                        <a:ext cx="3630613" cy="714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69988" name="Group 4"/>
          <p:cNvGrpSpPr>
            <a:grpSpLocks/>
          </p:cNvGrpSpPr>
          <p:nvPr/>
        </p:nvGrpSpPr>
        <p:grpSpPr bwMode="auto">
          <a:xfrm>
            <a:off x="2362200" y="4784726"/>
            <a:ext cx="7543800" cy="854075"/>
            <a:chOff x="528" y="3120"/>
            <a:chExt cx="4752" cy="538"/>
          </a:xfrm>
        </p:grpSpPr>
        <p:sp>
          <p:nvSpPr>
            <p:cNvPr id="169989" name="Text Box 5"/>
            <p:cNvSpPr txBox="1">
              <a:spLocks noChangeArrowheads="1"/>
            </p:cNvSpPr>
            <p:nvPr/>
          </p:nvSpPr>
          <p:spPr bwMode="auto">
            <a:xfrm>
              <a:off x="528" y="3120"/>
              <a:ext cx="4752" cy="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If the currents </a:t>
              </a:r>
              <a:r>
                <a:rPr kumimoji="1" lang="en-US" altLang="zh-CN" sz="2000" i="1">
                  <a:latin typeface="Times New Roman" panose="02020603050405020304" pitchFamily="18" charset="0"/>
                </a:rPr>
                <a:t>I</a:t>
              </a:r>
              <a:r>
                <a:rPr kumimoji="1" lang="en-US" altLang="zh-CN" sz="2000" baseline="-30000">
                  <a:latin typeface="Times New Roman" panose="02020603050405020304" pitchFamily="18" charset="0"/>
                </a:rPr>
                <a:t>1</a:t>
              </a:r>
              <a:r>
                <a:rPr kumimoji="1" lang="en-US" altLang="zh-CN" sz="2000">
                  <a:solidFill>
                    <a:srgbClr val="3333FF"/>
                  </a:solidFill>
                  <a:latin typeface="Times New Roman" panose="02020603050405020304" pitchFamily="18" charset="0"/>
                </a:rPr>
                <a:t> and</a:t>
              </a:r>
              <a:r>
                <a:rPr kumimoji="1" lang="en-US" altLang="zh-CN" sz="2000">
                  <a:latin typeface="Times New Roman" panose="02020603050405020304" pitchFamily="18" charset="0"/>
                </a:rPr>
                <a:t> </a:t>
              </a:r>
              <a:r>
                <a:rPr kumimoji="1" lang="en-US" altLang="zh-CN" sz="2000" i="1">
                  <a:latin typeface="Times New Roman" panose="02020603050405020304" pitchFamily="18" charset="0"/>
                </a:rPr>
                <a:t>I</a:t>
              </a:r>
              <a:r>
                <a:rPr kumimoji="1" lang="en-US" altLang="zh-CN" sz="2000" baseline="-30000">
                  <a:latin typeface="Times New Roman" panose="02020603050405020304" pitchFamily="18" charset="0"/>
                </a:rPr>
                <a:t>2</a:t>
              </a:r>
              <a:r>
                <a:rPr kumimoji="1" lang="en-US" altLang="zh-CN" sz="2000">
                  <a:latin typeface="Times New Roman" panose="02020603050405020304" pitchFamily="18" charset="0"/>
                </a:rPr>
                <a:t> </a:t>
              </a:r>
              <a:r>
                <a:rPr kumimoji="1" lang="en-US" altLang="zh-CN" sz="2000">
                  <a:solidFill>
                    <a:srgbClr val="3333FF"/>
                  </a:solidFill>
                  <a:latin typeface="Times New Roman" panose="02020603050405020304" pitchFamily="18" charset="0"/>
                </a:rPr>
                <a:t>have </a:t>
              </a:r>
              <a:r>
                <a:rPr kumimoji="1" lang="en-US" altLang="zh-CN" sz="2000">
                  <a:solidFill>
                    <a:srgbClr val="FF0000"/>
                  </a:solidFill>
                  <a:latin typeface="Times New Roman" panose="02020603050405020304" pitchFamily="18" charset="0"/>
                </a:rPr>
                <a:t>a</a:t>
              </a:r>
              <a:r>
                <a:rPr kumimoji="1" lang="en-US" altLang="zh-CN" sz="2000">
                  <a:solidFill>
                    <a:srgbClr val="3333FF"/>
                  </a:solidFill>
                  <a:latin typeface="Times New Roman" panose="02020603050405020304" pitchFamily="18" charset="0"/>
                </a:rPr>
                <a:t> </a:t>
              </a:r>
              <a:r>
                <a:rPr kumimoji="1" lang="en-US" altLang="zh-CN" sz="2000">
                  <a:solidFill>
                    <a:srgbClr val="FF0000"/>
                  </a:solidFill>
                  <a:latin typeface="Times New Roman" panose="02020603050405020304" pitchFamily="18" charset="0"/>
                </a:rPr>
                <a:t>phase difference</a:t>
              </a:r>
              <a:r>
                <a:rPr kumimoji="1" lang="en-US" altLang="zh-CN" sz="2000">
                  <a:solidFill>
                    <a:srgbClr val="3333FF"/>
                  </a:solidFill>
                  <a:latin typeface="Times New Roman" panose="02020603050405020304" pitchFamily="18" charset="0"/>
                </a:rPr>
                <a:t> of   , the resultant field will have </a:t>
              </a:r>
              <a:r>
                <a:rPr kumimoji="1" lang="en-US" altLang="zh-CN" sz="2000">
                  <a:solidFill>
                    <a:srgbClr val="FF0000"/>
                  </a:solidFill>
                  <a:latin typeface="Times New Roman" panose="02020603050405020304" pitchFamily="18" charset="0"/>
                </a:rPr>
                <a:t>linear</a:t>
              </a:r>
              <a:r>
                <a:rPr kumimoji="1" lang="en-US" altLang="zh-CN" sz="2000">
                  <a:solidFill>
                    <a:srgbClr val="3333FF"/>
                  </a:solidFill>
                  <a:latin typeface="Times New Roman" panose="02020603050405020304" pitchFamily="18" charset="0"/>
                </a:rPr>
                <a:t> polarization.</a:t>
              </a:r>
              <a:endParaRPr kumimoji="1" lang="en-US" altLang="zh-CN" sz="2000">
                <a:solidFill>
                  <a:srgbClr val="3333FF"/>
                </a:solidFill>
                <a:latin typeface="Times New Roman" panose="02020603050405020304" pitchFamily="18" charset="0"/>
                <a:ea typeface="楷体_GB2312" pitchFamily="49" charset="-122"/>
              </a:endParaRPr>
            </a:p>
          </p:txBody>
        </p:sp>
        <p:graphicFrame>
          <p:nvGraphicFramePr>
            <p:cNvPr id="169990" name="Object 6"/>
            <p:cNvGraphicFramePr>
              <a:graphicFrameLocks noChangeAspect="1"/>
            </p:cNvGraphicFramePr>
            <p:nvPr/>
          </p:nvGraphicFramePr>
          <p:xfrm>
            <a:off x="4704" y="3120"/>
            <a:ext cx="135" cy="359"/>
          </p:xfrm>
          <a:graphic>
            <a:graphicData uri="http://schemas.openxmlformats.org/presentationml/2006/ole">
              <mc:AlternateContent xmlns:mc="http://schemas.openxmlformats.org/markup-compatibility/2006">
                <mc:Choice xmlns:v="urn:schemas-microsoft-com:vml" Requires="v">
                  <p:oleObj spid="_x0000_s401519" name="Equation" r:id="rId5" imgW="152280" imgH="393480" progId="Equation.3">
                    <p:embed/>
                  </p:oleObj>
                </mc:Choice>
                <mc:Fallback>
                  <p:oleObj name="Equation" r:id="rId5" imgW="152280" imgH="393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04" y="3120"/>
                          <a:ext cx="135" cy="3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69991" name="Group 7"/>
          <p:cNvGrpSpPr>
            <a:grpSpLocks/>
          </p:cNvGrpSpPr>
          <p:nvPr/>
        </p:nvGrpSpPr>
        <p:grpSpPr bwMode="auto">
          <a:xfrm>
            <a:off x="2286000" y="2743200"/>
            <a:ext cx="7620000" cy="1104900"/>
            <a:chOff x="528" y="1968"/>
            <a:chExt cx="4800" cy="696"/>
          </a:xfrm>
        </p:grpSpPr>
        <p:sp>
          <p:nvSpPr>
            <p:cNvPr id="169992" name="Text Box 8"/>
            <p:cNvSpPr txBox="1">
              <a:spLocks noChangeArrowheads="1"/>
            </p:cNvSpPr>
            <p:nvPr/>
          </p:nvSpPr>
          <p:spPr bwMode="auto">
            <a:xfrm>
              <a:off x="528" y="1968"/>
              <a:ext cx="4800" cy="6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zh-CN" altLang="en-US" sz="2000">
                  <a:solidFill>
                    <a:srgbClr val="3333FF"/>
                  </a:solidFill>
                  <a:latin typeface="Times New Roman" panose="02020603050405020304" pitchFamily="18" charset="0"/>
                  <a:ea typeface="楷体_GB2312" pitchFamily="49" charset="-122"/>
                </a:rPr>
                <a:t>        </a:t>
              </a:r>
              <a:r>
                <a:rPr kumimoji="1" lang="en-US" altLang="zh-CN" sz="2000">
                  <a:solidFill>
                    <a:srgbClr val="3333FF"/>
                  </a:solidFill>
                  <a:latin typeface="Times New Roman" panose="02020603050405020304" pitchFamily="18" charset="0"/>
                </a:rPr>
                <a:t>The above two components are </a:t>
              </a:r>
              <a:r>
                <a:rPr kumimoji="1" lang="en-US" altLang="zh-CN" sz="2000">
                  <a:solidFill>
                    <a:srgbClr val="FF0000"/>
                  </a:solidFill>
                  <a:latin typeface="Times New Roman" panose="02020603050405020304" pitchFamily="18" charset="0"/>
                </a:rPr>
                <a:t>perpendicular</a:t>
              </a:r>
              <a:r>
                <a:rPr kumimoji="1" lang="en-US" altLang="zh-CN" sz="2000">
                  <a:solidFill>
                    <a:srgbClr val="3333FF"/>
                  </a:solidFill>
                  <a:latin typeface="Times New Roman" panose="02020603050405020304" pitchFamily="18" charset="0"/>
                </a:rPr>
                <a:t> to each other. But the two </a:t>
              </a:r>
              <a:r>
                <a:rPr kumimoji="1" lang="en-US" altLang="zh-CN" sz="2000">
                  <a:solidFill>
                    <a:srgbClr val="FF0000"/>
                  </a:solidFill>
                  <a:latin typeface="Times New Roman" panose="02020603050405020304" pitchFamily="18" charset="0"/>
                </a:rPr>
                <a:t>amplitudes </a:t>
              </a:r>
              <a:r>
                <a:rPr kumimoji="1" lang="en-US" altLang="zh-CN" sz="2000">
                  <a:solidFill>
                    <a:srgbClr val="3333FF"/>
                  </a:solidFill>
                  <a:latin typeface="Times New Roman" panose="02020603050405020304" pitchFamily="18" charset="0"/>
                </a:rPr>
                <a:t>are different and the </a:t>
              </a:r>
              <a:r>
                <a:rPr kumimoji="1" lang="en-US" altLang="zh-CN" sz="2000">
                  <a:solidFill>
                    <a:srgbClr val="FF0000"/>
                  </a:solidFill>
                  <a:latin typeface="Times New Roman" panose="02020603050405020304" pitchFamily="18" charset="0"/>
                </a:rPr>
                <a:t>phase difference</a:t>
              </a:r>
              <a:r>
                <a:rPr kumimoji="1" lang="en-US" altLang="zh-CN" sz="2000">
                  <a:solidFill>
                    <a:srgbClr val="3333FF"/>
                  </a:solidFill>
                  <a:latin typeface="Times New Roman" panose="02020603050405020304" pitchFamily="18" charset="0"/>
                </a:rPr>
                <a:t> is     .</a:t>
              </a:r>
              <a:endParaRPr kumimoji="1" lang="en-US" altLang="zh-CN" sz="2000">
                <a:solidFill>
                  <a:srgbClr val="3333FF"/>
                </a:solidFill>
                <a:latin typeface="Times New Roman" panose="02020603050405020304" pitchFamily="18" charset="0"/>
                <a:ea typeface="楷体_GB2312" pitchFamily="49" charset="-122"/>
              </a:endParaRPr>
            </a:p>
          </p:txBody>
        </p:sp>
        <p:graphicFrame>
          <p:nvGraphicFramePr>
            <p:cNvPr id="169993" name="Object 9"/>
            <p:cNvGraphicFramePr>
              <a:graphicFrameLocks noChangeAspect="1"/>
            </p:cNvGraphicFramePr>
            <p:nvPr/>
          </p:nvGraphicFramePr>
          <p:xfrm>
            <a:off x="4944" y="2304"/>
            <a:ext cx="135" cy="360"/>
          </p:xfrm>
          <a:graphic>
            <a:graphicData uri="http://schemas.openxmlformats.org/presentationml/2006/ole">
              <mc:AlternateContent xmlns:mc="http://schemas.openxmlformats.org/markup-compatibility/2006">
                <mc:Choice xmlns:v="urn:schemas-microsoft-com:vml" Requires="v">
                  <p:oleObj spid="_x0000_s401520" name="Equation" r:id="rId7" imgW="152280" imgH="393480" progId="Equation.3">
                    <p:embed/>
                  </p:oleObj>
                </mc:Choice>
                <mc:Fallback>
                  <p:oleObj name="Equation" r:id="rId7" imgW="152280" imgH="393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4" y="2304"/>
                          <a:ext cx="135" cy="3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69994" name="Group 10"/>
          <p:cNvGrpSpPr>
            <a:grpSpLocks/>
          </p:cNvGrpSpPr>
          <p:nvPr/>
        </p:nvGrpSpPr>
        <p:grpSpPr bwMode="auto">
          <a:xfrm>
            <a:off x="2884488" y="5638801"/>
            <a:ext cx="6705600" cy="549275"/>
            <a:chOff x="624" y="3600"/>
            <a:chExt cx="4224" cy="346"/>
          </a:xfrm>
        </p:grpSpPr>
        <p:sp>
          <p:nvSpPr>
            <p:cNvPr id="169995" name="Text Box 11"/>
            <p:cNvSpPr txBox="1">
              <a:spLocks noChangeArrowheads="1"/>
            </p:cNvSpPr>
            <p:nvPr/>
          </p:nvSpPr>
          <p:spPr bwMode="auto">
            <a:xfrm>
              <a:off x="624" y="3600"/>
              <a:ext cx="4224"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solidFill>
                    <a:srgbClr val="3333FF"/>
                  </a:solidFill>
                  <a:latin typeface="Times New Roman" panose="02020603050405020304" pitchFamily="18" charset="0"/>
                </a:rPr>
                <a:t>The </a:t>
              </a:r>
              <a:r>
                <a:rPr kumimoji="1" lang="en-US" altLang="zh-CN" sz="2000">
                  <a:solidFill>
                    <a:srgbClr val="FF0000"/>
                  </a:solidFill>
                  <a:latin typeface="Times New Roman" panose="02020603050405020304" pitchFamily="18" charset="0"/>
                </a:rPr>
                <a:t>directivity factor</a:t>
              </a:r>
              <a:r>
                <a:rPr kumimoji="1" lang="en-US" altLang="zh-CN" sz="2000">
                  <a:solidFill>
                    <a:srgbClr val="3333FF"/>
                  </a:solidFill>
                  <a:latin typeface="Times New Roman" panose="02020603050405020304" pitchFamily="18" charset="0"/>
                </a:rPr>
                <a:t> of the composite antenna is still          .</a:t>
              </a:r>
              <a:endParaRPr kumimoji="1" lang="en-US" altLang="zh-CN" sz="2000">
                <a:solidFill>
                  <a:srgbClr val="3333FF"/>
                </a:solidFill>
                <a:latin typeface="宋体" panose="02010600030101010101" pitchFamily="2" charset="-122"/>
              </a:endParaRPr>
            </a:p>
          </p:txBody>
        </p:sp>
        <p:graphicFrame>
          <p:nvGraphicFramePr>
            <p:cNvPr id="169996" name="Object 12"/>
            <p:cNvGraphicFramePr>
              <a:graphicFrameLocks noChangeAspect="1"/>
            </p:cNvGraphicFramePr>
            <p:nvPr/>
          </p:nvGraphicFramePr>
          <p:xfrm>
            <a:off x="4368" y="3724"/>
            <a:ext cx="324" cy="167"/>
          </p:xfrm>
          <a:graphic>
            <a:graphicData uri="http://schemas.openxmlformats.org/presentationml/2006/ole">
              <mc:AlternateContent xmlns:mc="http://schemas.openxmlformats.org/markup-compatibility/2006">
                <mc:Choice xmlns:v="urn:schemas-microsoft-com:vml" Requires="v">
                  <p:oleObj spid="_x0000_s401521" r:id="rId8" imgW="317087" imgH="164885" progId="Equation.3">
                    <p:embed/>
                  </p:oleObj>
                </mc:Choice>
                <mc:Fallback>
                  <p:oleObj r:id="rId8" imgW="317087" imgH="164885"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68" y="3724"/>
                          <a:ext cx="324" cy="1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69997" name="Group 13"/>
          <p:cNvGrpSpPr>
            <a:grpSpLocks/>
          </p:cNvGrpSpPr>
          <p:nvPr/>
        </p:nvGrpSpPr>
        <p:grpSpPr bwMode="auto">
          <a:xfrm>
            <a:off x="2514601" y="304800"/>
            <a:ext cx="2879725" cy="2451100"/>
            <a:chOff x="528" y="192"/>
            <a:chExt cx="1814" cy="1544"/>
          </a:xfrm>
        </p:grpSpPr>
        <p:sp>
          <p:nvSpPr>
            <p:cNvPr id="169998" name="Rectangle 14"/>
            <p:cNvSpPr>
              <a:spLocks noChangeArrowheads="1"/>
            </p:cNvSpPr>
            <p:nvPr/>
          </p:nvSpPr>
          <p:spPr bwMode="auto">
            <a:xfrm>
              <a:off x="528" y="892"/>
              <a:ext cx="116" cy="23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169999" name="Group 15"/>
            <p:cNvGrpSpPr>
              <a:grpSpLocks/>
            </p:cNvGrpSpPr>
            <p:nvPr/>
          </p:nvGrpSpPr>
          <p:grpSpPr bwMode="auto">
            <a:xfrm>
              <a:off x="576" y="192"/>
              <a:ext cx="1766" cy="1544"/>
              <a:chOff x="480" y="240"/>
              <a:chExt cx="1766" cy="1544"/>
            </a:xfrm>
          </p:grpSpPr>
          <p:sp>
            <p:nvSpPr>
              <p:cNvPr id="170000" name="Text Box 16"/>
              <p:cNvSpPr txBox="1">
                <a:spLocks noChangeArrowheads="1"/>
              </p:cNvSpPr>
              <p:nvPr/>
            </p:nvSpPr>
            <p:spPr bwMode="auto">
              <a:xfrm>
                <a:off x="1695" y="712"/>
                <a:ext cx="551"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E</a:t>
                </a:r>
                <a:r>
                  <a:rPr lang="en-US" altLang="zh-CN" sz="1600" i="1" baseline="-25000">
                    <a:latin typeface="Times New Roman" panose="02020603050405020304" pitchFamily="18" charset="0"/>
                    <a:sym typeface="Symbol" panose="05050102010706020507" pitchFamily="18" charset="2"/>
                  </a:rPr>
                  <a:t></a:t>
                </a:r>
                <a:r>
                  <a:rPr lang="en-US" altLang="zh-CN" sz="1600" i="1" baseline="-25000">
                    <a:latin typeface="Times New Roman" panose="02020603050405020304" pitchFamily="18" charset="0"/>
                  </a:rPr>
                  <a:t> </a:t>
                </a:r>
                <a:r>
                  <a:rPr lang="en-US" altLang="zh-CN" sz="1600">
                    <a:latin typeface="Times New Roman" panose="02020603050405020304" pitchFamily="18" charset="0"/>
                  </a:rPr>
                  <a:t>= </a:t>
                </a:r>
                <a:r>
                  <a:rPr lang="en-US" altLang="zh-CN" sz="1600" i="1">
                    <a:latin typeface="Times New Roman" panose="02020603050405020304" pitchFamily="18" charset="0"/>
                  </a:rPr>
                  <a:t>E</a:t>
                </a:r>
                <a:r>
                  <a:rPr lang="en-US" altLang="zh-CN" sz="1600" baseline="-25000">
                    <a:latin typeface="Times New Roman" panose="02020603050405020304" pitchFamily="18" charset="0"/>
                  </a:rPr>
                  <a:t>2</a:t>
                </a:r>
                <a:endParaRPr lang="en-US" altLang="zh-CN" sz="1600" i="1" baseline="-25000">
                  <a:latin typeface="Times New Roman" panose="02020603050405020304" pitchFamily="18" charset="0"/>
                </a:endParaRPr>
              </a:p>
            </p:txBody>
          </p:sp>
          <p:sp>
            <p:nvSpPr>
              <p:cNvPr id="170001" name="Line 17"/>
              <p:cNvSpPr>
                <a:spLocks noChangeShapeType="1"/>
              </p:cNvSpPr>
              <p:nvPr/>
            </p:nvSpPr>
            <p:spPr bwMode="auto">
              <a:xfrm flipV="1">
                <a:off x="1504" y="814"/>
                <a:ext cx="202" cy="95"/>
              </a:xfrm>
              <a:prstGeom prst="line">
                <a:avLst/>
              </a:prstGeom>
              <a:noFill/>
              <a:ln w="19050">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0002" name="Text Box 18"/>
              <p:cNvSpPr txBox="1">
                <a:spLocks noChangeArrowheads="1"/>
              </p:cNvSpPr>
              <p:nvPr/>
            </p:nvSpPr>
            <p:spPr bwMode="auto">
              <a:xfrm>
                <a:off x="1217" y="971"/>
                <a:ext cx="263" cy="3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i="1">
                    <a:latin typeface="Times New Roman" panose="02020603050405020304" pitchFamily="18" charset="0"/>
                    <a:sym typeface="Symbol" panose="05050102010706020507" pitchFamily="18" charset="2"/>
                  </a:rPr>
                  <a:t></a:t>
                </a:r>
                <a:endParaRPr lang="zh-CN" altLang="en-US" sz="1600" i="1">
                  <a:latin typeface="Times New Roman" panose="02020603050405020304" pitchFamily="18" charset="0"/>
                </a:endParaRPr>
              </a:p>
            </p:txBody>
          </p:sp>
          <p:grpSp>
            <p:nvGrpSpPr>
              <p:cNvPr id="170003" name="Group 19"/>
              <p:cNvGrpSpPr>
                <a:grpSpLocks/>
              </p:cNvGrpSpPr>
              <p:nvPr/>
            </p:nvGrpSpPr>
            <p:grpSpPr bwMode="auto">
              <a:xfrm>
                <a:off x="728" y="475"/>
                <a:ext cx="977" cy="476"/>
                <a:chOff x="5938" y="7814"/>
                <a:chExt cx="1740" cy="800"/>
              </a:xfrm>
            </p:grpSpPr>
            <p:sp>
              <p:nvSpPr>
                <p:cNvPr id="170004" name="Oval 20"/>
                <p:cNvSpPr>
                  <a:spLocks noChangeArrowheads="1"/>
                </p:cNvSpPr>
                <p:nvPr/>
              </p:nvSpPr>
              <p:spPr bwMode="auto">
                <a:xfrm>
                  <a:off x="5998" y="7874"/>
                  <a:ext cx="1600" cy="740"/>
                </a:xfrm>
                <a:prstGeom prst="ellipse">
                  <a:avLst/>
                </a:prstGeom>
                <a:noFill/>
                <a:ln w="9525">
                  <a:solidFill>
                    <a:srgbClr val="000000"/>
                  </a:solidFill>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0005" name="Rectangle 21"/>
                <p:cNvSpPr>
                  <a:spLocks noChangeArrowheads="1"/>
                </p:cNvSpPr>
                <p:nvPr/>
              </p:nvSpPr>
              <p:spPr bwMode="auto">
                <a:xfrm>
                  <a:off x="5938" y="7814"/>
                  <a:ext cx="1740" cy="50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70006" name="Freeform 22"/>
              <p:cNvSpPr>
                <a:spLocks/>
              </p:cNvSpPr>
              <p:nvPr/>
            </p:nvSpPr>
            <p:spPr bwMode="auto">
              <a:xfrm>
                <a:off x="1222" y="594"/>
                <a:ext cx="495" cy="1095"/>
              </a:xfrm>
              <a:custGeom>
                <a:avLst/>
                <a:gdLst>
                  <a:gd name="T0" fmla="*/ 0 w 880"/>
                  <a:gd name="T1" fmla="*/ 0 h 1840"/>
                  <a:gd name="T2" fmla="*/ 300 w 880"/>
                  <a:gd name="T3" fmla="*/ 260 h 1840"/>
                  <a:gd name="T4" fmla="*/ 420 w 880"/>
                  <a:gd name="T5" fmla="*/ 400 h 1840"/>
                  <a:gd name="T6" fmla="*/ 540 w 880"/>
                  <a:gd name="T7" fmla="*/ 580 h 1840"/>
                  <a:gd name="T8" fmla="*/ 700 w 880"/>
                  <a:gd name="T9" fmla="*/ 960 h 1840"/>
                  <a:gd name="T10" fmla="*/ 840 w 880"/>
                  <a:gd name="T11" fmla="*/ 1580 h 1840"/>
                  <a:gd name="T12" fmla="*/ 880 w 880"/>
                  <a:gd name="T13" fmla="*/ 1840 h 1840"/>
                </a:gdLst>
                <a:ahLst/>
                <a:cxnLst>
                  <a:cxn ang="0">
                    <a:pos x="T0" y="T1"/>
                  </a:cxn>
                  <a:cxn ang="0">
                    <a:pos x="T2" y="T3"/>
                  </a:cxn>
                  <a:cxn ang="0">
                    <a:pos x="T4" y="T5"/>
                  </a:cxn>
                  <a:cxn ang="0">
                    <a:pos x="T6" y="T7"/>
                  </a:cxn>
                  <a:cxn ang="0">
                    <a:pos x="T8" y="T9"/>
                  </a:cxn>
                  <a:cxn ang="0">
                    <a:pos x="T10" y="T11"/>
                  </a:cxn>
                  <a:cxn ang="0">
                    <a:pos x="T12" y="T13"/>
                  </a:cxn>
                </a:cxnLst>
                <a:rect l="0" t="0" r="r" b="b"/>
                <a:pathLst>
                  <a:path w="880" h="1840">
                    <a:moveTo>
                      <a:pt x="0" y="0"/>
                    </a:moveTo>
                    <a:cubicBezTo>
                      <a:pt x="115" y="96"/>
                      <a:pt x="230" y="193"/>
                      <a:pt x="300" y="260"/>
                    </a:cubicBezTo>
                    <a:cubicBezTo>
                      <a:pt x="370" y="327"/>
                      <a:pt x="380" y="347"/>
                      <a:pt x="420" y="400"/>
                    </a:cubicBezTo>
                    <a:cubicBezTo>
                      <a:pt x="460" y="453"/>
                      <a:pt x="493" y="487"/>
                      <a:pt x="540" y="580"/>
                    </a:cubicBezTo>
                    <a:cubicBezTo>
                      <a:pt x="587" y="673"/>
                      <a:pt x="650" y="793"/>
                      <a:pt x="700" y="960"/>
                    </a:cubicBezTo>
                    <a:cubicBezTo>
                      <a:pt x="750" y="1127"/>
                      <a:pt x="810" y="1433"/>
                      <a:pt x="840" y="1580"/>
                    </a:cubicBezTo>
                    <a:cubicBezTo>
                      <a:pt x="870" y="1727"/>
                      <a:pt x="873" y="1800"/>
                      <a:pt x="880" y="1840"/>
                    </a:cubicBezTo>
                  </a:path>
                </a:pathLst>
              </a:custGeom>
              <a:noFill/>
              <a:ln w="9525" cap="flat" cmpd="sng">
                <a:solidFill>
                  <a:srgbClr val="000000"/>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0007" name="Line 23"/>
              <p:cNvSpPr>
                <a:spLocks noChangeShapeType="1"/>
              </p:cNvSpPr>
              <p:nvPr/>
            </p:nvSpPr>
            <p:spPr bwMode="auto">
              <a:xfrm>
                <a:off x="1222" y="1367"/>
                <a:ext cx="506" cy="334"/>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0008" name="Line 24"/>
              <p:cNvSpPr>
                <a:spLocks noChangeShapeType="1"/>
              </p:cNvSpPr>
              <p:nvPr/>
            </p:nvSpPr>
            <p:spPr bwMode="auto">
              <a:xfrm>
                <a:off x="1503" y="891"/>
                <a:ext cx="124" cy="191"/>
              </a:xfrm>
              <a:prstGeom prst="line">
                <a:avLst/>
              </a:prstGeom>
              <a:noFill/>
              <a:ln w="19050">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0009" name="Freeform 25"/>
              <p:cNvSpPr>
                <a:spLocks/>
              </p:cNvSpPr>
              <p:nvPr/>
            </p:nvSpPr>
            <p:spPr bwMode="auto">
              <a:xfrm>
                <a:off x="1222" y="1129"/>
                <a:ext cx="113" cy="48"/>
              </a:xfrm>
              <a:custGeom>
                <a:avLst/>
                <a:gdLst>
                  <a:gd name="T0" fmla="*/ 0 w 140"/>
                  <a:gd name="T1" fmla="*/ 0 h 60"/>
                  <a:gd name="T2" fmla="*/ 140 w 140"/>
                  <a:gd name="T3" fmla="*/ 60 h 60"/>
                </a:gdLst>
                <a:ahLst/>
                <a:cxnLst>
                  <a:cxn ang="0">
                    <a:pos x="T0" y="T1"/>
                  </a:cxn>
                  <a:cxn ang="0">
                    <a:pos x="T2" y="T3"/>
                  </a:cxn>
                </a:cxnLst>
                <a:rect l="0" t="0" r="r" b="b"/>
                <a:pathLst>
                  <a:path w="140" h="60">
                    <a:moveTo>
                      <a:pt x="0" y="0"/>
                    </a:moveTo>
                    <a:cubicBezTo>
                      <a:pt x="55" y="20"/>
                      <a:pt x="110" y="40"/>
                      <a:pt x="140" y="60"/>
                    </a:cubicBezTo>
                  </a:path>
                </a:pathLst>
              </a:custGeom>
              <a:noFill/>
              <a:ln w="9525" cap="flat" cmpd="sng">
                <a:solidFill>
                  <a:srgbClr val="000000"/>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0010" name="Freeform 26"/>
              <p:cNvSpPr>
                <a:spLocks/>
              </p:cNvSpPr>
              <p:nvPr/>
            </p:nvSpPr>
            <p:spPr bwMode="auto">
              <a:xfrm>
                <a:off x="1020" y="1463"/>
                <a:ext cx="393" cy="95"/>
              </a:xfrm>
              <a:custGeom>
                <a:avLst/>
                <a:gdLst>
                  <a:gd name="T0" fmla="*/ 0 w 800"/>
                  <a:gd name="T1" fmla="*/ 0 h 190"/>
                  <a:gd name="T2" fmla="*/ 180 w 800"/>
                  <a:gd name="T3" fmla="*/ 140 h 190"/>
                  <a:gd name="T4" fmla="*/ 360 w 800"/>
                  <a:gd name="T5" fmla="*/ 180 h 190"/>
                  <a:gd name="T6" fmla="*/ 540 w 800"/>
                  <a:gd name="T7" fmla="*/ 180 h 190"/>
                  <a:gd name="T8" fmla="*/ 720 w 800"/>
                  <a:gd name="T9" fmla="*/ 120 h 190"/>
                  <a:gd name="T10" fmla="*/ 800 w 800"/>
                  <a:gd name="T11" fmla="*/ 60 h 190"/>
                </a:gdLst>
                <a:ahLst/>
                <a:cxnLst>
                  <a:cxn ang="0">
                    <a:pos x="T0" y="T1"/>
                  </a:cxn>
                  <a:cxn ang="0">
                    <a:pos x="T2" y="T3"/>
                  </a:cxn>
                  <a:cxn ang="0">
                    <a:pos x="T4" y="T5"/>
                  </a:cxn>
                  <a:cxn ang="0">
                    <a:pos x="T6" y="T7"/>
                  </a:cxn>
                  <a:cxn ang="0">
                    <a:pos x="T8" y="T9"/>
                  </a:cxn>
                  <a:cxn ang="0">
                    <a:pos x="T10" y="T11"/>
                  </a:cxn>
                </a:cxnLst>
                <a:rect l="0" t="0" r="r" b="b"/>
                <a:pathLst>
                  <a:path w="800" h="190">
                    <a:moveTo>
                      <a:pt x="0" y="0"/>
                    </a:moveTo>
                    <a:cubicBezTo>
                      <a:pt x="60" y="55"/>
                      <a:pt x="120" y="110"/>
                      <a:pt x="180" y="140"/>
                    </a:cubicBezTo>
                    <a:cubicBezTo>
                      <a:pt x="240" y="170"/>
                      <a:pt x="300" y="173"/>
                      <a:pt x="360" y="180"/>
                    </a:cubicBezTo>
                    <a:cubicBezTo>
                      <a:pt x="420" y="187"/>
                      <a:pt x="480" y="190"/>
                      <a:pt x="540" y="180"/>
                    </a:cubicBezTo>
                    <a:cubicBezTo>
                      <a:pt x="600" y="170"/>
                      <a:pt x="677" y="140"/>
                      <a:pt x="720" y="120"/>
                    </a:cubicBezTo>
                    <a:cubicBezTo>
                      <a:pt x="763" y="100"/>
                      <a:pt x="781" y="80"/>
                      <a:pt x="800" y="60"/>
                    </a:cubicBezTo>
                  </a:path>
                </a:pathLst>
              </a:custGeom>
              <a:noFill/>
              <a:ln w="9525" cap="flat" cmpd="sng">
                <a:solidFill>
                  <a:srgbClr val="000000"/>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0011" name="Text Box 27"/>
              <p:cNvSpPr txBox="1">
                <a:spLocks noChangeArrowheads="1"/>
              </p:cNvSpPr>
              <p:nvPr/>
            </p:nvSpPr>
            <p:spPr bwMode="auto">
              <a:xfrm>
                <a:off x="1598" y="994"/>
                <a:ext cx="551" cy="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E</a:t>
                </a:r>
                <a:r>
                  <a:rPr lang="en-US" altLang="zh-CN" sz="1600" i="1" baseline="-25000">
                    <a:latin typeface="Times New Roman" panose="02020603050405020304" pitchFamily="18" charset="0"/>
                    <a:sym typeface="Symbol" panose="05050102010706020507" pitchFamily="18" charset="2"/>
                  </a:rPr>
                  <a:t></a:t>
                </a:r>
                <a:r>
                  <a:rPr lang="en-US" altLang="zh-CN" sz="1600" i="1" baseline="-25000">
                    <a:latin typeface="Times New Roman" panose="02020603050405020304" pitchFamily="18" charset="0"/>
                  </a:rPr>
                  <a:t> </a:t>
                </a:r>
                <a:r>
                  <a:rPr lang="en-US" altLang="zh-CN" sz="1600">
                    <a:latin typeface="Times New Roman" panose="02020603050405020304" pitchFamily="18" charset="0"/>
                  </a:rPr>
                  <a:t>= </a:t>
                </a:r>
                <a:r>
                  <a:rPr lang="en-US" altLang="zh-CN" sz="1600" i="1">
                    <a:latin typeface="Times New Roman" panose="02020603050405020304" pitchFamily="18" charset="0"/>
                  </a:rPr>
                  <a:t>E</a:t>
                </a:r>
                <a:r>
                  <a:rPr lang="en-US" altLang="zh-CN" sz="1600" baseline="-25000">
                    <a:latin typeface="Times New Roman" panose="02020603050405020304" pitchFamily="18" charset="0"/>
                  </a:rPr>
                  <a:t>1</a:t>
                </a:r>
                <a:endParaRPr lang="en-US" altLang="zh-CN" sz="1600" i="1" baseline="-25000">
                  <a:latin typeface="Times New Roman" panose="02020603050405020304" pitchFamily="18" charset="0"/>
                </a:endParaRPr>
              </a:p>
            </p:txBody>
          </p:sp>
          <p:sp>
            <p:nvSpPr>
              <p:cNvPr id="170012" name="Text Box 28"/>
              <p:cNvSpPr txBox="1">
                <a:spLocks noChangeArrowheads="1"/>
              </p:cNvSpPr>
              <p:nvPr/>
            </p:nvSpPr>
            <p:spPr bwMode="auto">
              <a:xfrm>
                <a:off x="1042" y="1475"/>
                <a:ext cx="326" cy="3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i="1">
                    <a:latin typeface="Times New Roman" panose="02020603050405020304" pitchFamily="18" charset="0"/>
                    <a:sym typeface="Symbol" panose="05050102010706020507" pitchFamily="18" charset="2"/>
                  </a:rPr>
                  <a:t></a:t>
                </a:r>
                <a:endParaRPr lang="zh-CN" altLang="en-US" sz="1600" i="1">
                  <a:latin typeface="Times New Roman" panose="02020603050405020304" pitchFamily="18" charset="0"/>
                </a:endParaRPr>
              </a:p>
            </p:txBody>
          </p:sp>
          <p:sp>
            <p:nvSpPr>
              <p:cNvPr id="170013" name="Line 29"/>
              <p:cNvSpPr>
                <a:spLocks noChangeShapeType="1"/>
              </p:cNvSpPr>
              <p:nvPr/>
            </p:nvSpPr>
            <p:spPr bwMode="auto">
              <a:xfrm flipH="1">
                <a:off x="637" y="1359"/>
                <a:ext cx="596" cy="274"/>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0014" name="Line 30"/>
              <p:cNvSpPr>
                <a:spLocks noChangeShapeType="1"/>
              </p:cNvSpPr>
              <p:nvPr/>
            </p:nvSpPr>
            <p:spPr bwMode="auto">
              <a:xfrm>
                <a:off x="1233" y="1359"/>
                <a:ext cx="764"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0015" name="Text Box 31"/>
              <p:cNvSpPr txBox="1">
                <a:spLocks noChangeArrowheads="1"/>
              </p:cNvSpPr>
              <p:nvPr/>
            </p:nvSpPr>
            <p:spPr bwMode="auto">
              <a:xfrm>
                <a:off x="1978" y="1253"/>
                <a:ext cx="230" cy="2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y</a:t>
                </a:r>
              </a:p>
            </p:txBody>
          </p:sp>
          <p:sp>
            <p:nvSpPr>
              <p:cNvPr id="170016" name="Text Box 32"/>
              <p:cNvSpPr txBox="1">
                <a:spLocks noChangeArrowheads="1"/>
              </p:cNvSpPr>
              <p:nvPr/>
            </p:nvSpPr>
            <p:spPr bwMode="auto">
              <a:xfrm>
                <a:off x="480" y="1503"/>
                <a:ext cx="240" cy="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x</a:t>
                </a:r>
              </a:p>
            </p:txBody>
          </p:sp>
          <p:sp>
            <p:nvSpPr>
              <p:cNvPr id="170017" name="Text Box 33"/>
              <p:cNvSpPr txBox="1">
                <a:spLocks noChangeArrowheads="1"/>
              </p:cNvSpPr>
              <p:nvPr/>
            </p:nvSpPr>
            <p:spPr bwMode="auto">
              <a:xfrm>
                <a:off x="1053" y="1014"/>
                <a:ext cx="259" cy="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I</a:t>
                </a:r>
                <a:r>
                  <a:rPr lang="en-US" altLang="zh-CN" sz="1600" baseline="-25000">
                    <a:latin typeface="Times New Roman" panose="02020603050405020304" pitchFamily="18" charset="0"/>
                  </a:rPr>
                  <a:t>1</a:t>
                </a:r>
              </a:p>
            </p:txBody>
          </p:sp>
          <p:sp>
            <p:nvSpPr>
              <p:cNvPr id="170018" name="Oval 34"/>
              <p:cNvSpPr>
                <a:spLocks noChangeArrowheads="1"/>
              </p:cNvSpPr>
              <p:nvPr/>
            </p:nvSpPr>
            <p:spPr bwMode="auto">
              <a:xfrm>
                <a:off x="1076" y="1252"/>
                <a:ext cx="314" cy="203"/>
              </a:xfrm>
              <a:prstGeom prst="ellipse">
                <a:avLst/>
              </a:prstGeom>
              <a:noFill/>
              <a:ln w="28575">
                <a:solidFill>
                  <a:srgbClr val="3333FF"/>
                </a:solidFill>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0019" name="Text Box 35"/>
              <p:cNvSpPr txBox="1">
                <a:spLocks noChangeArrowheads="1"/>
              </p:cNvSpPr>
              <p:nvPr/>
            </p:nvSpPr>
            <p:spPr bwMode="auto">
              <a:xfrm>
                <a:off x="1104" y="240"/>
                <a:ext cx="24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z</a:t>
                </a:r>
              </a:p>
            </p:txBody>
          </p:sp>
          <p:sp>
            <p:nvSpPr>
              <p:cNvPr id="170020" name="Text Box 36"/>
              <p:cNvSpPr txBox="1">
                <a:spLocks noChangeArrowheads="1"/>
              </p:cNvSpPr>
              <p:nvPr/>
            </p:nvSpPr>
            <p:spPr bwMode="auto">
              <a:xfrm>
                <a:off x="1323" y="1110"/>
                <a:ext cx="326" cy="3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I</a:t>
                </a:r>
                <a:r>
                  <a:rPr lang="en-US" altLang="zh-CN" sz="1600" baseline="-25000">
                    <a:latin typeface="Times New Roman" panose="02020603050405020304" pitchFamily="18" charset="0"/>
                  </a:rPr>
                  <a:t>2</a:t>
                </a:r>
              </a:p>
            </p:txBody>
          </p:sp>
          <p:sp>
            <p:nvSpPr>
              <p:cNvPr id="170021" name="Line 37"/>
              <p:cNvSpPr>
                <a:spLocks noChangeShapeType="1"/>
              </p:cNvSpPr>
              <p:nvPr/>
            </p:nvSpPr>
            <p:spPr bwMode="auto">
              <a:xfrm flipH="1" flipV="1">
                <a:off x="1312" y="1252"/>
                <a:ext cx="56" cy="60"/>
              </a:xfrm>
              <a:prstGeom prst="line">
                <a:avLst/>
              </a:prstGeom>
              <a:noFill/>
              <a:ln w="9525">
                <a:solidFill>
                  <a:srgbClr val="33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0022" name="Line 38"/>
              <p:cNvSpPr>
                <a:spLocks noChangeShapeType="1"/>
              </p:cNvSpPr>
              <p:nvPr/>
            </p:nvSpPr>
            <p:spPr bwMode="auto">
              <a:xfrm flipV="1">
                <a:off x="1233" y="443"/>
                <a:ext cx="0" cy="905"/>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0023" name="Line 39"/>
              <p:cNvSpPr>
                <a:spLocks noChangeShapeType="1"/>
              </p:cNvSpPr>
              <p:nvPr/>
            </p:nvSpPr>
            <p:spPr bwMode="auto">
              <a:xfrm flipV="1">
                <a:off x="1233" y="1181"/>
                <a:ext cx="0" cy="333"/>
              </a:xfrm>
              <a:prstGeom prst="line">
                <a:avLst/>
              </a:prstGeom>
              <a:noFill/>
              <a:ln w="28575">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0024" name="Line 40"/>
              <p:cNvSpPr>
                <a:spLocks noChangeShapeType="1"/>
              </p:cNvSpPr>
              <p:nvPr/>
            </p:nvSpPr>
            <p:spPr bwMode="auto">
              <a:xfrm>
                <a:off x="1208" y="1456"/>
                <a:ext cx="48" cy="0"/>
              </a:xfrm>
              <a:prstGeom prst="line">
                <a:avLst/>
              </a:prstGeom>
              <a:noFill/>
              <a:ln w="2857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170025" name="Line 41"/>
              <p:cNvSpPr>
                <a:spLocks noChangeShapeType="1"/>
              </p:cNvSpPr>
              <p:nvPr/>
            </p:nvSpPr>
            <p:spPr bwMode="auto">
              <a:xfrm flipV="1">
                <a:off x="1224" y="928"/>
                <a:ext cx="288" cy="43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grpSp>
      </p:grpSp>
      <p:sp>
        <p:nvSpPr>
          <p:cNvPr id="170026" name="Text Box 42"/>
          <p:cNvSpPr txBox="1">
            <a:spLocks noChangeArrowheads="1"/>
          </p:cNvSpPr>
          <p:nvPr/>
        </p:nvSpPr>
        <p:spPr bwMode="auto">
          <a:xfrm>
            <a:off x="2362200" y="3810001"/>
            <a:ext cx="76200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If the currents </a:t>
            </a:r>
            <a:r>
              <a:rPr kumimoji="1" lang="en-US" altLang="zh-CN" sz="2000" i="1">
                <a:latin typeface="Times New Roman" panose="02020603050405020304" pitchFamily="18" charset="0"/>
              </a:rPr>
              <a:t>I</a:t>
            </a:r>
            <a:r>
              <a:rPr kumimoji="1" lang="en-US" altLang="zh-CN" sz="2000" baseline="-30000">
                <a:latin typeface="Times New Roman" panose="02020603050405020304" pitchFamily="18" charset="0"/>
              </a:rPr>
              <a:t>1</a:t>
            </a:r>
            <a:r>
              <a:rPr kumimoji="1" lang="en-US" altLang="zh-CN" sz="2000">
                <a:solidFill>
                  <a:srgbClr val="3333FF"/>
                </a:solidFill>
                <a:latin typeface="Times New Roman" panose="02020603050405020304" pitchFamily="18" charset="0"/>
              </a:rPr>
              <a:t> and </a:t>
            </a:r>
            <a:r>
              <a:rPr kumimoji="1" lang="en-US" altLang="zh-CN" sz="2000" i="1">
                <a:latin typeface="Times New Roman" panose="02020603050405020304" pitchFamily="18" charset="0"/>
              </a:rPr>
              <a:t>I</a:t>
            </a:r>
            <a:r>
              <a:rPr kumimoji="1" lang="en-US" altLang="zh-CN" sz="2000" baseline="-30000">
                <a:latin typeface="Times New Roman" panose="02020603050405020304" pitchFamily="18" charset="0"/>
              </a:rPr>
              <a:t>2</a:t>
            </a:r>
            <a:r>
              <a:rPr kumimoji="1" lang="en-US" altLang="zh-CN" sz="2000">
                <a:solidFill>
                  <a:srgbClr val="3333FF"/>
                </a:solidFill>
                <a:latin typeface="Times New Roman" panose="02020603050405020304" pitchFamily="18" charset="0"/>
              </a:rPr>
              <a:t> are </a:t>
            </a:r>
            <a:r>
              <a:rPr kumimoji="1" lang="en-US" altLang="zh-CN" sz="2000">
                <a:solidFill>
                  <a:srgbClr val="FF0000"/>
                </a:solidFill>
                <a:latin typeface="Times New Roman" panose="02020603050405020304" pitchFamily="18" charset="0"/>
              </a:rPr>
              <a:t>in phase</a:t>
            </a:r>
            <a:r>
              <a:rPr kumimoji="1" lang="en-US" altLang="zh-CN" sz="2000">
                <a:solidFill>
                  <a:srgbClr val="3333FF"/>
                </a:solidFill>
                <a:latin typeface="Times New Roman" panose="02020603050405020304" pitchFamily="18" charset="0"/>
              </a:rPr>
              <a:t>, the resultant field will have </a:t>
            </a:r>
            <a:r>
              <a:rPr kumimoji="1" lang="en-US" altLang="zh-CN" sz="2000">
                <a:solidFill>
                  <a:srgbClr val="FF0000"/>
                </a:solidFill>
                <a:latin typeface="Times New Roman" panose="02020603050405020304" pitchFamily="18" charset="0"/>
              </a:rPr>
              <a:t>elliptical</a:t>
            </a:r>
            <a:r>
              <a:rPr kumimoji="1" lang="en-US" altLang="zh-CN" sz="2000">
                <a:solidFill>
                  <a:srgbClr val="3333FF"/>
                </a:solidFill>
                <a:latin typeface="Times New Roman" panose="02020603050405020304" pitchFamily="18" charset="0"/>
              </a:rPr>
              <a:t> polarization.</a:t>
            </a:r>
            <a:endParaRPr kumimoji="1" lang="en-US" altLang="zh-CN" sz="2000">
              <a:solidFill>
                <a:srgbClr val="3333FF"/>
              </a:solidFill>
              <a:latin typeface="Times New Roman" panose="02020603050405020304" pitchFamily="18" charset="0"/>
              <a:ea typeface="楷体_GB2312" pitchFamily="49" charset="-122"/>
            </a:endParaRPr>
          </a:p>
        </p:txBody>
      </p:sp>
      <p:sp>
        <p:nvSpPr>
          <p:cNvPr id="170027" name="AutoShape 43">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70028" name="AutoShape 44">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Tree>
    <p:extLst>
      <p:ext uri="{BB962C8B-B14F-4D97-AF65-F5344CB8AC3E}">
        <p14:creationId xmlns:p14="http://schemas.microsoft.com/office/powerpoint/2010/main" val="20550321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69986"/>
                                        </p:tgtEl>
                                        <p:attrNameLst>
                                          <p:attrName>style.visibility</p:attrName>
                                        </p:attrNameLst>
                                      </p:cBhvr>
                                      <p:to>
                                        <p:strVal val="visible"/>
                                      </p:to>
                                    </p:set>
                                    <p:anim calcmode="lin" valueType="num">
                                      <p:cBhvr additive="base">
                                        <p:cTn id="7" dur="500" fill="hold"/>
                                        <p:tgtEl>
                                          <p:spTgt spid="169986"/>
                                        </p:tgtEl>
                                        <p:attrNameLst>
                                          <p:attrName>ppt_x</p:attrName>
                                        </p:attrNameLst>
                                      </p:cBhvr>
                                      <p:tavLst>
                                        <p:tav tm="0">
                                          <p:val>
                                            <p:strVal val="#ppt_x"/>
                                          </p:val>
                                        </p:tav>
                                        <p:tav tm="100000">
                                          <p:val>
                                            <p:strVal val="#ppt_x"/>
                                          </p:val>
                                        </p:tav>
                                      </p:tavLst>
                                    </p:anim>
                                    <p:anim calcmode="lin" valueType="num">
                                      <p:cBhvr additive="base">
                                        <p:cTn id="8" dur="500" fill="hold"/>
                                        <p:tgtEl>
                                          <p:spTgt spid="169986"/>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69987"/>
                                        </p:tgtEl>
                                        <p:attrNameLst>
                                          <p:attrName>style.visibility</p:attrName>
                                        </p:attrNameLst>
                                      </p:cBhvr>
                                      <p:to>
                                        <p:strVal val="visible"/>
                                      </p:to>
                                    </p:set>
                                    <p:anim calcmode="lin" valueType="num">
                                      <p:cBhvr additive="base">
                                        <p:cTn id="13" dur="500" fill="hold"/>
                                        <p:tgtEl>
                                          <p:spTgt spid="169987"/>
                                        </p:tgtEl>
                                        <p:attrNameLst>
                                          <p:attrName>ppt_x</p:attrName>
                                        </p:attrNameLst>
                                      </p:cBhvr>
                                      <p:tavLst>
                                        <p:tav tm="0">
                                          <p:val>
                                            <p:strVal val="#ppt_x"/>
                                          </p:val>
                                        </p:tav>
                                        <p:tav tm="100000">
                                          <p:val>
                                            <p:strVal val="#ppt_x"/>
                                          </p:val>
                                        </p:tav>
                                      </p:tavLst>
                                    </p:anim>
                                    <p:anim calcmode="lin" valueType="num">
                                      <p:cBhvr additive="base">
                                        <p:cTn id="14" dur="500" fill="hold"/>
                                        <p:tgtEl>
                                          <p:spTgt spid="169987"/>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69991"/>
                                        </p:tgtEl>
                                        <p:attrNameLst>
                                          <p:attrName>style.visibility</p:attrName>
                                        </p:attrNameLst>
                                      </p:cBhvr>
                                      <p:to>
                                        <p:strVal val="visible"/>
                                      </p:to>
                                    </p:set>
                                    <p:anim calcmode="lin" valueType="num">
                                      <p:cBhvr additive="base">
                                        <p:cTn id="19" dur="500" fill="hold"/>
                                        <p:tgtEl>
                                          <p:spTgt spid="169991"/>
                                        </p:tgtEl>
                                        <p:attrNameLst>
                                          <p:attrName>ppt_x</p:attrName>
                                        </p:attrNameLst>
                                      </p:cBhvr>
                                      <p:tavLst>
                                        <p:tav tm="0">
                                          <p:val>
                                            <p:strVal val="#ppt_x"/>
                                          </p:val>
                                        </p:tav>
                                        <p:tav tm="100000">
                                          <p:val>
                                            <p:strVal val="#ppt_x"/>
                                          </p:val>
                                        </p:tav>
                                      </p:tavLst>
                                    </p:anim>
                                    <p:anim calcmode="lin" valueType="num">
                                      <p:cBhvr additive="base">
                                        <p:cTn id="20" dur="500" fill="hold"/>
                                        <p:tgtEl>
                                          <p:spTgt spid="169991"/>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0026"/>
                                        </p:tgtEl>
                                        <p:attrNameLst>
                                          <p:attrName>style.visibility</p:attrName>
                                        </p:attrNameLst>
                                      </p:cBhvr>
                                      <p:to>
                                        <p:strVal val="visible"/>
                                      </p:to>
                                    </p:set>
                                    <p:anim calcmode="lin" valueType="num">
                                      <p:cBhvr additive="base">
                                        <p:cTn id="25" dur="500" fill="hold"/>
                                        <p:tgtEl>
                                          <p:spTgt spid="170026"/>
                                        </p:tgtEl>
                                        <p:attrNameLst>
                                          <p:attrName>ppt_x</p:attrName>
                                        </p:attrNameLst>
                                      </p:cBhvr>
                                      <p:tavLst>
                                        <p:tav tm="0">
                                          <p:val>
                                            <p:strVal val="#ppt_x"/>
                                          </p:val>
                                        </p:tav>
                                        <p:tav tm="100000">
                                          <p:val>
                                            <p:strVal val="#ppt_x"/>
                                          </p:val>
                                        </p:tav>
                                      </p:tavLst>
                                    </p:anim>
                                    <p:anim calcmode="lin" valueType="num">
                                      <p:cBhvr additive="base">
                                        <p:cTn id="26" dur="500" fill="hold"/>
                                        <p:tgtEl>
                                          <p:spTgt spid="170026"/>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69988"/>
                                        </p:tgtEl>
                                        <p:attrNameLst>
                                          <p:attrName>style.visibility</p:attrName>
                                        </p:attrNameLst>
                                      </p:cBhvr>
                                      <p:to>
                                        <p:strVal val="visible"/>
                                      </p:to>
                                    </p:set>
                                    <p:anim calcmode="lin" valueType="num">
                                      <p:cBhvr additive="base">
                                        <p:cTn id="31" dur="500" fill="hold"/>
                                        <p:tgtEl>
                                          <p:spTgt spid="169988"/>
                                        </p:tgtEl>
                                        <p:attrNameLst>
                                          <p:attrName>ppt_x</p:attrName>
                                        </p:attrNameLst>
                                      </p:cBhvr>
                                      <p:tavLst>
                                        <p:tav tm="0">
                                          <p:val>
                                            <p:strVal val="#ppt_x"/>
                                          </p:val>
                                        </p:tav>
                                        <p:tav tm="100000">
                                          <p:val>
                                            <p:strVal val="#ppt_x"/>
                                          </p:val>
                                        </p:tav>
                                      </p:tavLst>
                                    </p:anim>
                                    <p:anim calcmode="lin" valueType="num">
                                      <p:cBhvr additive="base">
                                        <p:cTn id="32" dur="500" fill="hold"/>
                                        <p:tgtEl>
                                          <p:spTgt spid="169988"/>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169994"/>
                                        </p:tgtEl>
                                        <p:attrNameLst>
                                          <p:attrName>style.visibility</p:attrName>
                                        </p:attrNameLst>
                                      </p:cBhvr>
                                      <p:to>
                                        <p:strVal val="visible"/>
                                      </p:to>
                                    </p:set>
                                    <p:anim calcmode="lin" valueType="num">
                                      <p:cBhvr additive="base">
                                        <p:cTn id="37" dur="500" fill="hold"/>
                                        <p:tgtEl>
                                          <p:spTgt spid="169994"/>
                                        </p:tgtEl>
                                        <p:attrNameLst>
                                          <p:attrName>ppt_x</p:attrName>
                                        </p:attrNameLst>
                                      </p:cBhvr>
                                      <p:tavLst>
                                        <p:tav tm="0">
                                          <p:val>
                                            <p:strVal val="#ppt_x"/>
                                          </p:val>
                                        </p:tav>
                                        <p:tav tm="100000">
                                          <p:val>
                                            <p:strVal val="#ppt_x"/>
                                          </p:val>
                                        </p:tav>
                                      </p:tavLst>
                                    </p:anim>
                                    <p:anim calcmode="lin" valueType="num">
                                      <p:cBhvr additive="base">
                                        <p:cTn id="38" dur="500" fill="hold"/>
                                        <p:tgtEl>
                                          <p:spTgt spid="1699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86" grpId="0" autoUpdateAnimBg="0"/>
      <p:bldP spid="170026"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Text Box 2"/>
          <p:cNvSpPr txBox="1">
            <a:spLocks noChangeArrowheads="1"/>
          </p:cNvSpPr>
          <p:nvPr/>
        </p:nvSpPr>
        <p:spPr bwMode="auto">
          <a:xfrm>
            <a:off x="2133600" y="304801"/>
            <a:ext cx="358140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dirty="0">
                <a:solidFill>
                  <a:srgbClr val="FF0000"/>
                </a:solidFill>
                <a:ea typeface="楷体_GB2312" pitchFamily="49" charset="-122"/>
              </a:rPr>
              <a:t>6.    </a:t>
            </a:r>
            <a:r>
              <a:rPr kumimoji="1" lang="en-US" altLang="zh-CN" sz="2000" dirty="0">
                <a:solidFill>
                  <a:srgbClr val="FF0000"/>
                </a:solidFill>
              </a:rPr>
              <a:t>Principle of Duality</a:t>
            </a:r>
            <a:r>
              <a:rPr kumimoji="1" lang="en-US" altLang="zh-CN" sz="2000" dirty="0">
                <a:solidFill>
                  <a:srgbClr val="FF0000"/>
                </a:solidFill>
                <a:latin typeface="Times New Roman" panose="02020603050405020304" pitchFamily="18" charset="0"/>
                <a:ea typeface="楷体_GB2312" pitchFamily="49" charset="-122"/>
              </a:rPr>
              <a:t> </a:t>
            </a:r>
          </a:p>
        </p:txBody>
      </p:sp>
      <p:sp>
        <p:nvSpPr>
          <p:cNvPr id="171011" name="Text Box 3"/>
          <p:cNvSpPr txBox="1">
            <a:spLocks noChangeArrowheads="1"/>
          </p:cNvSpPr>
          <p:nvPr/>
        </p:nvSpPr>
        <p:spPr bwMode="auto">
          <a:xfrm>
            <a:off x="2286000" y="762001"/>
            <a:ext cx="7467600" cy="161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dirty="0">
                <a:solidFill>
                  <a:srgbClr val="3333FF"/>
                </a:solidFill>
                <a:latin typeface="宋体" panose="02010600030101010101" pitchFamily="2" charset="-122"/>
              </a:rPr>
              <a:t>    </a:t>
            </a:r>
            <a:r>
              <a:rPr kumimoji="1" lang="en-US" altLang="zh-CN" sz="2000" dirty="0">
                <a:solidFill>
                  <a:srgbClr val="3333FF"/>
                </a:solidFill>
                <a:latin typeface="Times New Roman" panose="02020603050405020304" pitchFamily="18" charset="0"/>
              </a:rPr>
              <a:t>Up to now, </a:t>
            </a:r>
            <a:r>
              <a:rPr kumimoji="1" lang="en-US" altLang="zh-CN" sz="2000" dirty="0">
                <a:solidFill>
                  <a:srgbClr val="FF0000"/>
                </a:solidFill>
                <a:latin typeface="Times New Roman" panose="02020603050405020304" pitchFamily="18" charset="0"/>
              </a:rPr>
              <a:t>no</a:t>
            </a:r>
            <a:r>
              <a:rPr kumimoji="1" lang="en-US" altLang="zh-CN" sz="2000" dirty="0">
                <a:solidFill>
                  <a:srgbClr val="3333FF"/>
                </a:solidFill>
                <a:latin typeface="Times New Roman" panose="02020603050405020304" pitchFamily="18" charset="0"/>
              </a:rPr>
              <a:t> magnetic charge or current has been found to produce effects of engineering significance. However, the introduction of the </a:t>
            </a:r>
            <a:r>
              <a:rPr kumimoji="1" lang="en-US" altLang="zh-CN" sz="2000" dirty="0">
                <a:solidFill>
                  <a:srgbClr val="FF0000"/>
                </a:solidFill>
                <a:latin typeface="Times New Roman" panose="02020603050405020304" pitchFamily="18" charset="0"/>
              </a:rPr>
              <a:t>fictitious</a:t>
            </a:r>
            <a:r>
              <a:rPr kumimoji="1" lang="en-US" altLang="zh-CN" sz="2000" dirty="0">
                <a:solidFill>
                  <a:srgbClr val="3333FF"/>
                </a:solidFill>
                <a:latin typeface="Times New Roman" panose="02020603050405020304" pitchFamily="18" charset="0"/>
              </a:rPr>
              <a:t> magnetic charge and current will be useful for solving problems in electromagnetics.</a:t>
            </a:r>
            <a:r>
              <a:rPr kumimoji="1" lang="en-US" altLang="zh-CN" sz="2000" dirty="0">
                <a:solidFill>
                  <a:srgbClr val="3333FF"/>
                </a:solidFill>
                <a:latin typeface="宋体" panose="02010600030101010101" pitchFamily="2" charset="-122"/>
                <a:ea typeface="楷体_GB2312" pitchFamily="49" charset="-122"/>
              </a:rPr>
              <a:t>     </a:t>
            </a:r>
          </a:p>
        </p:txBody>
      </p:sp>
      <p:sp>
        <p:nvSpPr>
          <p:cNvPr id="171012" name="Text Box 4"/>
          <p:cNvSpPr txBox="1">
            <a:spLocks noChangeArrowheads="1"/>
          </p:cNvSpPr>
          <p:nvPr/>
        </p:nvSpPr>
        <p:spPr bwMode="auto">
          <a:xfrm>
            <a:off x="2927350" y="2338389"/>
            <a:ext cx="556260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solidFill>
                  <a:srgbClr val="3333FF"/>
                </a:solidFill>
                <a:latin typeface="Times New Roman" panose="02020603050405020304" pitchFamily="18" charset="0"/>
                <a:ea typeface="楷体_GB2312" pitchFamily="49" charset="-122"/>
              </a:rPr>
              <a:t>Maxwell’s equations will be modified as follows:</a:t>
            </a:r>
          </a:p>
        </p:txBody>
      </p:sp>
      <p:graphicFrame>
        <p:nvGraphicFramePr>
          <p:cNvPr id="171013" name="Object 5"/>
          <p:cNvGraphicFramePr>
            <a:graphicFrameLocks noChangeAspect="1"/>
          </p:cNvGraphicFramePr>
          <p:nvPr/>
        </p:nvGraphicFramePr>
        <p:xfrm>
          <a:off x="4972050" y="3519489"/>
          <a:ext cx="2173288" cy="339725"/>
        </p:xfrm>
        <a:graphic>
          <a:graphicData uri="http://schemas.openxmlformats.org/presentationml/2006/ole">
            <mc:AlternateContent xmlns:mc="http://schemas.openxmlformats.org/markup-compatibility/2006">
              <mc:Choice xmlns:v="urn:schemas-microsoft-com:vml" Requires="v">
                <p:oleObj spid="_x0000_s402630" name="Equation" r:id="rId3" imgW="1231560" imgH="215640" progId="Equation.3">
                  <p:embed/>
                </p:oleObj>
              </mc:Choice>
              <mc:Fallback>
                <p:oleObj name="Equation" r:id="rId3" imgW="123156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2050" y="3519489"/>
                        <a:ext cx="2173288"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71014" name="Group 6"/>
          <p:cNvGrpSpPr>
            <a:grpSpLocks/>
          </p:cNvGrpSpPr>
          <p:nvPr/>
        </p:nvGrpSpPr>
        <p:grpSpPr bwMode="auto">
          <a:xfrm>
            <a:off x="4572000" y="3430588"/>
            <a:ext cx="3486150" cy="609600"/>
            <a:chOff x="3564" y="2976"/>
            <a:chExt cx="2196" cy="384"/>
          </a:xfrm>
        </p:grpSpPr>
        <p:sp>
          <p:nvSpPr>
            <p:cNvPr id="171015" name="Rectangle 7"/>
            <p:cNvSpPr>
              <a:spLocks noChangeArrowheads="1"/>
            </p:cNvSpPr>
            <p:nvPr/>
          </p:nvSpPr>
          <p:spPr bwMode="auto">
            <a:xfrm>
              <a:off x="3564" y="2976"/>
              <a:ext cx="2196" cy="38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171016" name="Object 8"/>
            <p:cNvGraphicFramePr>
              <a:graphicFrameLocks noChangeAspect="1"/>
            </p:cNvGraphicFramePr>
            <p:nvPr/>
          </p:nvGraphicFramePr>
          <p:xfrm>
            <a:off x="3826" y="3020"/>
            <a:ext cx="1784" cy="209"/>
          </p:xfrm>
          <a:graphic>
            <a:graphicData uri="http://schemas.openxmlformats.org/presentationml/2006/ole">
              <mc:AlternateContent xmlns:mc="http://schemas.openxmlformats.org/markup-compatibility/2006">
                <mc:Choice xmlns:v="urn:schemas-microsoft-com:vml" Requires="v">
                  <p:oleObj spid="_x0000_s402631" name="Equation" r:id="rId5" imgW="1701720" imgH="215640" progId="Equation.3">
                    <p:embed/>
                  </p:oleObj>
                </mc:Choice>
                <mc:Fallback>
                  <p:oleObj name="Equation" r:id="rId5" imgW="170172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6" y="3020"/>
                          <a:ext cx="1784" cy="20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71017" name="Object 9"/>
          <p:cNvGraphicFramePr>
            <a:graphicFrameLocks noChangeAspect="1"/>
          </p:cNvGraphicFramePr>
          <p:nvPr/>
        </p:nvGraphicFramePr>
        <p:xfrm>
          <a:off x="4972050" y="3048001"/>
          <a:ext cx="2514600" cy="341313"/>
        </p:xfrm>
        <a:graphic>
          <a:graphicData uri="http://schemas.openxmlformats.org/presentationml/2006/ole">
            <mc:AlternateContent xmlns:mc="http://schemas.openxmlformats.org/markup-compatibility/2006">
              <mc:Choice xmlns:v="urn:schemas-microsoft-com:vml" Requires="v">
                <p:oleObj spid="_x0000_s402632" name="Equation" r:id="rId7" imgW="1574640" imgH="215640" progId="Equation.3">
                  <p:embed/>
                </p:oleObj>
              </mc:Choice>
              <mc:Fallback>
                <p:oleObj name="Equation" r:id="rId7" imgW="1574640" imgH="215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72050" y="3048001"/>
                        <a:ext cx="2514600" cy="34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1018" name="Object 10"/>
          <p:cNvGraphicFramePr>
            <a:graphicFrameLocks noChangeAspect="1"/>
          </p:cNvGraphicFramePr>
          <p:nvPr/>
        </p:nvGraphicFramePr>
        <p:xfrm>
          <a:off x="4984750" y="4421188"/>
          <a:ext cx="1524000" cy="342900"/>
        </p:xfrm>
        <a:graphic>
          <a:graphicData uri="http://schemas.openxmlformats.org/presentationml/2006/ole">
            <mc:AlternateContent xmlns:mc="http://schemas.openxmlformats.org/markup-compatibility/2006">
              <mc:Choice xmlns:v="urn:schemas-microsoft-com:vml" Requires="v">
                <p:oleObj spid="_x0000_s402633" name="公式" r:id="rId9" imgW="952200" imgH="215640" progId="Equation.3">
                  <p:embed/>
                </p:oleObj>
              </mc:Choice>
              <mc:Fallback>
                <p:oleObj name="公式" r:id="rId9" imgW="952200" imgH="215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84750" y="4421188"/>
                        <a:ext cx="15240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1019" name="Object 11"/>
          <p:cNvGraphicFramePr>
            <a:graphicFrameLocks noChangeAspect="1"/>
          </p:cNvGraphicFramePr>
          <p:nvPr/>
        </p:nvGraphicFramePr>
        <p:xfrm>
          <a:off x="4997450" y="3976688"/>
          <a:ext cx="1219200" cy="347662"/>
        </p:xfrm>
        <a:graphic>
          <a:graphicData uri="http://schemas.openxmlformats.org/presentationml/2006/ole">
            <mc:AlternateContent xmlns:mc="http://schemas.openxmlformats.org/markup-compatibility/2006">
              <mc:Choice xmlns:v="urn:schemas-microsoft-com:vml" Requires="v">
                <p:oleObj spid="_x0000_s402634" name="公式" r:id="rId11" imgW="749160" imgH="215640" progId="Equation.3">
                  <p:embed/>
                </p:oleObj>
              </mc:Choice>
              <mc:Fallback>
                <p:oleObj name="公式" r:id="rId11" imgW="749160" imgH="2156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97450" y="3976688"/>
                        <a:ext cx="1219200" cy="34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71020" name="Group 12"/>
          <p:cNvGrpSpPr>
            <a:grpSpLocks/>
          </p:cNvGrpSpPr>
          <p:nvPr/>
        </p:nvGrpSpPr>
        <p:grpSpPr bwMode="auto">
          <a:xfrm>
            <a:off x="4876800" y="3887788"/>
            <a:ext cx="2362200" cy="457200"/>
            <a:chOff x="240" y="2640"/>
            <a:chExt cx="1488" cy="288"/>
          </a:xfrm>
        </p:grpSpPr>
        <p:sp>
          <p:nvSpPr>
            <p:cNvPr id="171021" name="Rectangle 13"/>
            <p:cNvSpPr>
              <a:spLocks noChangeArrowheads="1"/>
            </p:cNvSpPr>
            <p:nvPr/>
          </p:nvSpPr>
          <p:spPr bwMode="auto">
            <a:xfrm>
              <a:off x="240" y="2640"/>
              <a:ext cx="1488" cy="2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171022" name="Object 14"/>
            <p:cNvGraphicFramePr>
              <a:graphicFrameLocks noChangeAspect="1"/>
            </p:cNvGraphicFramePr>
            <p:nvPr/>
          </p:nvGraphicFramePr>
          <p:xfrm>
            <a:off x="306" y="2687"/>
            <a:ext cx="1123" cy="220"/>
          </p:xfrm>
          <a:graphic>
            <a:graphicData uri="http://schemas.openxmlformats.org/presentationml/2006/ole">
              <mc:AlternateContent xmlns:mc="http://schemas.openxmlformats.org/markup-compatibility/2006">
                <mc:Choice xmlns:v="urn:schemas-microsoft-com:vml" Requires="v">
                  <p:oleObj spid="_x0000_s402635" name="Equation" r:id="rId13" imgW="1002960" imgH="215640" progId="Equation.3">
                    <p:embed/>
                  </p:oleObj>
                </mc:Choice>
                <mc:Fallback>
                  <p:oleObj name="Equation" r:id="rId13" imgW="1002960" imgH="2156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6" y="2687"/>
                          <a:ext cx="1123" cy="22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71023" name="Text Box 15"/>
          <p:cNvSpPr txBox="1">
            <a:spLocks noChangeArrowheads="1"/>
          </p:cNvSpPr>
          <p:nvPr/>
        </p:nvSpPr>
        <p:spPr bwMode="auto">
          <a:xfrm>
            <a:off x="2362200" y="4724401"/>
            <a:ext cx="72771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25000"/>
              </a:lnSpc>
              <a:spcBef>
                <a:spcPct val="50000"/>
              </a:spcBef>
            </a:pPr>
            <a:r>
              <a:rPr kumimoji="1" lang="en-US" altLang="zh-CN" sz="2000">
                <a:solidFill>
                  <a:srgbClr val="3333FF"/>
                </a:solidFill>
                <a:latin typeface="Times New Roman" panose="02020603050405020304" pitchFamily="18" charset="0"/>
                <a:ea typeface="楷体_GB2312" pitchFamily="49" charset="-122"/>
              </a:rPr>
              <a:t>where </a:t>
            </a:r>
            <a:r>
              <a:rPr kumimoji="1" lang="en-US" altLang="zh-CN" i="1">
                <a:solidFill>
                  <a:schemeClr val="tx2"/>
                </a:solidFill>
                <a:latin typeface="Times New Roman" panose="02020603050405020304" pitchFamily="18" charset="0"/>
                <a:ea typeface="楷体_GB2312" pitchFamily="49" charset="-122"/>
              </a:rPr>
              <a:t>J</a:t>
            </a:r>
            <a:r>
              <a:rPr kumimoji="1" lang="en-US" altLang="zh-CN">
                <a:solidFill>
                  <a:schemeClr val="tx2"/>
                </a:solidFill>
                <a:latin typeface="Times New Roman" panose="02020603050405020304" pitchFamily="18" charset="0"/>
                <a:ea typeface="楷体_GB2312" pitchFamily="49" charset="-122"/>
              </a:rPr>
              <a:t> </a:t>
            </a:r>
            <a:r>
              <a:rPr kumimoji="1" lang="en-US" altLang="zh-CN" baseline="-20000">
                <a:solidFill>
                  <a:schemeClr val="tx2"/>
                </a:solidFill>
                <a:latin typeface="Times New Roman" panose="02020603050405020304" pitchFamily="18" charset="0"/>
                <a:ea typeface="楷体_GB2312" pitchFamily="49" charset="-122"/>
              </a:rPr>
              <a:t>m</a:t>
            </a:r>
            <a:r>
              <a:rPr kumimoji="1" lang="en-US" altLang="zh-CN">
                <a:solidFill>
                  <a:schemeClr val="tx2"/>
                </a:solidFill>
                <a:latin typeface="Times New Roman" panose="02020603050405020304" pitchFamily="18" charset="0"/>
                <a:ea typeface="楷体_GB2312" pitchFamily="49" charset="-122"/>
              </a:rPr>
              <a:t>(</a:t>
            </a:r>
            <a:r>
              <a:rPr kumimoji="1" lang="en-US" altLang="zh-CN" i="1">
                <a:solidFill>
                  <a:schemeClr val="tx2"/>
                </a:solidFill>
                <a:latin typeface="Times New Roman" panose="02020603050405020304" pitchFamily="18" charset="0"/>
                <a:ea typeface="楷体_GB2312" pitchFamily="49" charset="-122"/>
              </a:rPr>
              <a:t>r</a:t>
            </a:r>
            <a:r>
              <a:rPr kumimoji="1" lang="en-US" altLang="zh-CN">
                <a:solidFill>
                  <a:schemeClr val="tx2"/>
                </a:solidFill>
                <a:latin typeface="Times New Roman" panose="02020603050405020304" pitchFamily="18" charset="0"/>
                <a:ea typeface="楷体_GB2312" pitchFamily="49" charset="-122"/>
              </a:rPr>
              <a:t>)</a:t>
            </a:r>
            <a:r>
              <a:rPr kumimoji="1" lang="en-US" altLang="zh-CN" sz="2000">
                <a:solidFill>
                  <a:srgbClr val="3333FF"/>
                </a:solidFill>
                <a:latin typeface="Times New Roman" panose="02020603050405020304" pitchFamily="18" charset="0"/>
                <a:ea typeface="楷体_GB2312" pitchFamily="49" charset="-122"/>
              </a:rPr>
              <a:t>  is density of</a:t>
            </a:r>
            <a:r>
              <a:rPr kumimoji="1" lang="en-US" altLang="zh-CN" sz="2000">
                <a:solidFill>
                  <a:srgbClr val="FF0000"/>
                </a:solidFill>
                <a:latin typeface="Times New Roman" panose="02020603050405020304" pitchFamily="18" charset="0"/>
                <a:ea typeface="楷体_GB2312" pitchFamily="49" charset="-122"/>
              </a:rPr>
              <a:t> magnetic</a:t>
            </a:r>
            <a:r>
              <a:rPr kumimoji="1" lang="en-US" altLang="zh-CN" sz="2000">
                <a:solidFill>
                  <a:srgbClr val="3333FF"/>
                </a:solidFill>
                <a:latin typeface="Times New Roman" panose="02020603050405020304" pitchFamily="18" charset="0"/>
                <a:ea typeface="楷体_GB2312" pitchFamily="49" charset="-122"/>
              </a:rPr>
              <a:t> current and </a:t>
            </a:r>
            <a:r>
              <a:rPr kumimoji="1" lang="en-US" altLang="zh-CN" i="1">
                <a:solidFill>
                  <a:schemeClr val="tx2"/>
                </a:solidFill>
                <a:latin typeface="Times New Roman" panose="02020603050405020304" pitchFamily="18" charset="0"/>
                <a:ea typeface="楷体_GB2312" pitchFamily="49" charset="-122"/>
                <a:sym typeface="Symbol" panose="05050102010706020507" pitchFamily="18" charset="2"/>
              </a:rPr>
              <a:t></a:t>
            </a:r>
            <a:r>
              <a:rPr kumimoji="1" lang="en-US" altLang="zh-CN">
                <a:solidFill>
                  <a:schemeClr val="tx2"/>
                </a:solidFill>
                <a:latin typeface="Times New Roman" panose="02020603050405020304" pitchFamily="18" charset="0"/>
                <a:ea typeface="楷体_GB2312" pitchFamily="49" charset="-122"/>
              </a:rPr>
              <a:t> </a:t>
            </a:r>
            <a:r>
              <a:rPr kumimoji="1" lang="en-US" altLang="zh-CN" baseline="-20000">
                <a:solidFill>
                  <a:schemeClr val="tx2"/>
                </a:solidFill>
                <a:latin typeface="Times New Roman" panose="02020603050405020304" pitchFamily="18" charset="0"/>
                <a:ea typeface="楷体_GB2312" pitchFamily="49" charset="-122"/>
              </a:rPr>
              <a:t>m</a:t>
            </a:r>
            <a:r>
              <a:rPr kumimoji="1" lang="en-US" altLang="zh-CN">
                <a:solidFill>
                  <a:schemeClr val="tx2"/>
                </a:solidFill>
                <a:latin typeface="Times New Roman" panose="02020603050405020304" pitchFamily="18" charset="0"/>
                <a:ea typeface="楷体_GB2312" pitchFamily="49" charset="-122"/>
              </a:rPr>
              <a:t>(</a:t>
            </a:r>
            <a:r>
              <a:rPr kumimoji="1" lang="en-US" altLang="zh-CN" i="1">
                <a:solidFill>
                  <a:schemeClr val="tx2"/>
                </a:solidFill>
                <a:latin typeface="Times New Roman" panose="02020603050405020304" pitchFamily="18" charset="0"/>
                <a:ea typeface="楷体_GB2312" pitchFamily="49" charset="-122"/>
              </a:rPr>
              <a:t>r</a:t>
            </a:r>
            <a:r>
              <a:rPr kumimoji="1" lang="en-US" altLang="zh-CN">
                <a:solidFill>
                  <a:schemeClr val="tx2"/>
                </a:solidFill>
                <a:latin typeface="Times New Roman" panose="02020603050405020304" pitchFamily="18" charset="0"/>
                <a:ea typeface="楷体_GB2312" pitchFamily="49" charset="-122"/>
              </a:rPr>
              <a:t>)</a:t>
            </a:r>
            <a:r>
              <a:rPr kumimoji="1" lang="en-US" altLang="zh-CN" sz="2000">
                <a:solidFill>
                  <a:srgbClr val="3333FF"/>
                </a:solidFill>
                <a:latin typeface="Times New Roman" panose="02020603050405020304" pitchFamily="18" charset="0"/>
                <a:ea typeface="楷体_GB2312" pitchFamily="49" charset="-122"/>
              </a:rPr>
              <a:t> is density of </a:t>
            </a:r>
            <a:r>
              <a:rPr kumimoji="1" lang="en-US" altLang="zh-CN" sz="2000">
                <a:solidFill>
                  <a:srgbClr val="FF0000"/>
                </a:solidFill>
                <a:latin typeface="Times New Roman" panose="02020603050405020304" pitchFamily="18" charset="0"/>
                <a:ea typeface="楷体_GB2312" pitchFamily="49" charset="-122"/>
              </a:rPr>
              <a:t>magnetic</a:t>
            </a:r>
            <a:r>
              <a:rPr kumimoji="1" lang="en-US" altLang="zh-CN" sz="2000">
                <a:solidFill>
                  <a:srgbClr val="3333FF"/>
                </a:solidFill>
                <a:latin typeface="Times New Roman" panose="02020603050405020304" pitchFamily="18" charset="0"/>
                <a:ea typeface="楷体_GB2312" pitchFamily="49" charset="-122"/>
              </a:rPr>
              <a:t> charge.</a:t>
            </a:r>
          </a:p>
        </p:txBody>
      </p:sp>
      <p:graphicFrame>
        <p:nvGraphicFramePr>
          <p:cNvPr id="171024" name="Object 16"/>
          <p:cNvGraphicFramePr>
            <a:graphicFrameLocks noChangeAspect="1"/>
          </p:cNvGraphicFramePr>
          <p:nvPr/>
        </p:nvGraphicFramePr>
        <p:xfrm>
          <a:off x="4992688" y="6096000"/>
          <a:ext cx="2093912" cy="342900"/>
        </p:xfrm>
        <a:graphic>
          <a:graphicData uri="http://schemas.openxmlformats.org/presentationml/2006/ole">
            <mc:AlternateContent xmlns:mc="http://schemas.openxmlformats.org/markup-compatibility/2006">
              <mc:Choice xmlns:v="urn:schemas-microsoft-com:vml" Requires="v">
                <p:oleObj spid="_x0000_s402636" name="Equation" r:id="rId15" imgW="1320480" imgH="215640" progId="Equation.3">
                  <p:embed/>
                </p:oleObj>
              </mc:Choice>
              <mc:Fallback>
                <p:oleObj name="Equation" r:id="rId15" imgW="1320480" imgH="2156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92688" y="6096000"/>
                        <a:ext cx="2093912"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1025" name="Text Box 17"/>
          <p:cNvSpPr txBox="1">
            <a:spLocks noChangeArrowheads="1"/>
          </p:cNvSpPr>
          <p:nvPr/>
        </p:nvSpPr>
        <p:spPr bwMode="auto">
          <a:xfrm>
            <a:off x="2971800" y="5638801"/>
            <a:ext cx="51816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en-US" altLang="zh-CN" sz="2000">
                <a:solidFill>
                  <a:srgbClr val="3333FF"/>
                </a:solidFill>
                <a:latin typeface="Times New Roman" panose="02020603050405020304" pitchFamily="18" charset="0"/>
              </a:rPr>
              <a:t>The magnetic charge conservation equation is</a:t>
            </a:r>
            <a:r>
              <a:rPr kumimoji="1" lang="en-US" altLang="zh-CN" sz="2000">
                <a:solidFill>
                  <a:srgbClr val="3333FF"/>
                </a:solidFill>
                <a:latin typeface="楷体_GB2312" pitchFamily="49" charset="-122"/>
                <a:ea typeface="楷体_GB2312" pitchFamily="49" charset="-122"/>
              </a:rPr>
              <a:t> </a:t>
            </a:r>
          </a:p>
        </p:txBody>
      </p:sp>
      <p:sp>
        <p:nvSpPr>
          <p:cNvPr id="171026" name="AutoShape 18">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71027" name="AutoShape 19">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0" name="文本框 19"/>
          <p:cNvSpPr txBox="1"/>
          <p:nvPr/>
        </p:nvSpPr>
        <p:spPr>
          <a:xfrm>
            <a:off x="304800" y="762001"/>
            <a:ext cx="1302327" cy="461665"/>
          </a:xfrm>
          <a:prstGeom prst="rect">
            <a:avLst/>
          </a:prstGeom>
          <a:noFill/>
        </p:spPr>
        <p:txBody>
          <a:bodyPr wrap="square" rtlCol="0">
            <a:spAutoFit/>
          </a:bodyPr>
          <a:lstStyle/>
          <a:p>
            <a:r>
              <a:rPr lang="en-US" altLang="zh-CN" sz="2400" b="1" i="1" dirty="0" smtClean="0">
                <a:solidFill>
                  <a:schemeClr val="bg1"/>
                </a:solidFill>
              </a:rPr>
              <a:t>Duality</a:t>
            </a:r>
            <a:endParaRPr lang="zh-CN" altLang="en-US" sz="2400" b="1" i="1" dirty="0">
              <a:solidFill>
                <a:schemeClr val="bg1"/>
              </a:solidFill>
            </a:endParaRPr>
          </a:p>
        </p:txBody>
      </p:sp>
    </p:spTree>
    <p:extLst>
      <p:ext uri="{BB962C8B-B14F-4D97-AF65-F5344CB8AC3E}">
        <p14:creationId xmlns:p14="http://schemas.microsoft.com/office/powerpoint/2010/main" val="9618123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71010"/>
                                        </p:tgtEl>
                                        <p:attrNameLst>
                                          <p:attrName>style.visibility</p:attrName>
                                        </p:attrNameLst>
                                      </p:cBhvr>
                                      <p:to>
                                        <p:strVal val="visible"/>
                                      </p:to>
                                    </p:set>
                                    <p:anim calcmode="lin" valueType="num">
                                      <p:cBhvr additive="base">
                                        <p:cTn id="7" dur="500" fill="hold"/>
                                        <p:tgtEl>
                                          <p:spTgt spid="171010"/>
                                        </p:tgtEl>
                                        <p:attrNameLst>
                                          <p:attrName>ppt_x</p:attrName>
                                        </p:attrNameLst>
                                      </p:cBhvr>
                                      <p:tavLst>
                                        <p:tav tm="0">
                                          <p:val>
                                            <p:strVal val="#ppt_x"/>
                                          </p:val>
                                        </p:tav>
                                        <p:tav tm="100000">
                                          <p:val>
                                            <p:strVal val="#ppt_x"/>
                                          </p:val>
                                        </p:tav>
                                      </p:tavLst>
                                    </p:anim>
                                    <p:anim calcmode="lin" valueType="num">
                                      <p:cBhvr additive="base">
                                        <p:cTn id="8" dur="500" fill="hold"/>
                                        <p:tgtEl>
                                          <p:spTgt spid="171010"/>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1011"/>
                                        </p:tgtEl>
                                        <p:attrNameLst>
                                          <p:attrName>style.visibility</p:attrName>
                                        </p:attrNameLst>
                                      </p:cBhvr>
                                      <p:to>
                                        <p:strVal val="visible"/>
                                      </p:to>
                                    </p:set>
                                    <p:anim calcmode="lin" valueType="num">
                                      <p:cBhvr additive="base">
                                        <p:cTn id="13" dur="500" fill="hold"/>
                                        <p:tgtEl>
                                          <p:spTgt spid="171011"/>
                                        </p:tgtEl>
                                        <p:attrNameLst>
                                          <p:attrName>ppt_x</p:attrName>
                                        </p:attrNameLst>
                                      </p:cBhvr>
                                      <p:tavLst>
                                        <p:tav tm="0">
                                          <p:val>
                                            <p:strVal val="#ppt_x"/>
                                          </p:val>
                                        </p:tav>
                                        <p:tav tm="100000">
                                          <p:val>
                                            <p:strVal val="#ppt_x"/>
                                          </p:val>
                                        </p:tav>
                                      </p:tavLst>
                                    </p:anim>
                                    <p:anim calcmode="lin" valueType="num">
                                      <p:cBhvr additive="base">
                                        <p:cTn id="14" dur="500" fill="hold"/>
                                        <p:tgtEl>
                                          <p:spTgt spid="171011"/>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1012"/>
                                        </p:tgtEl>
                                        <p:attrNameLst>
                                          <p:attrName>style.visibility</p:attrName>
                                        </p:attrNameLst>
                                      </p:cBhvr>
                                      <p:to>
                                        <p:strVal val="visible"/>
                                      </p:to>
                                    </p:set>
                                    <p:anim calcmode="lin" valueType="num">
                                      <p:cBhvr additive="base">
                                        <p:cTn id="19" dur="500" fill="hold"/>
                                        <p:tgtEl>
                                          <p:spTgt spid="171012"/>
                                        </p:tgtEl>
                                        <p:attrNameLst>
                                          <p:attrName>ppt_x</p:attrName>
                                        </p:attrNameLst>
                                      </p:cBhvr>
                                      <p:tavLst>
                                        <p:tav tm="0">
                                          <p:val>
                                            <p:strVal val="#ppt_x"/>
                                          </p:val>
                                        </p:tav>
                                        <p:tav tm="100000">
                                          <p:val>
                                            <p:strVal val="#ppt_x"/>
                                          </p:val>
                                        </p:tav>
                                      </p:tavLst>
                                    </p:anim>
                                    <p:anim calcmode="lin" valueType="num">
                                      <p:cBhvr additive="base">
                                        <p:cTn id="20" dur="500" fill="hold"/>
                                        <p:tgtEl>
                                          <p:spTgt spid="171012"/>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71017"/>
                                        </p:tgtEl>
                                        <p:attrNameLst>
                                          <p:attrName>style.visibility</p:attrName>
                                        </p:attrNameLst>
                                      </p:cBhvr>
                                      <p:to>
                                        <p:strVal val="visible"/>
                                      </p:to>
                                    </p:set>
                                    <p:anim calcmode="lin" valueType="num">
                                      <p:cBhvr additive="base">
                                        <p:cTn id="25" dur="500" fill="hold"/>
                                        <p:tgtEl>
                                          <p:spTgt spid="171017"/>
                                        </p:tgtEl>
                                        <p:attrNameLst>
                                          <p:attrName>ppt_x</p:attrName>
                                        </p:attrNameLst>
                                      </p:cBhvr>
                                      <p:tavLst>
                                        <p:tav tm="0">
                                          <p:val>
                                            <p:strVal val="#ppt_x"/>
                                          </p:val>
                                        </p:tav>
                                        <p:tav tm="100000">
                                          <p:val>
                                            <p:strVal val="#ppt_x"/>
                                          </p:val>
                                        </p:tav>
                                      </p:tavLst>
                                    </p:anim>
                                    <p:anim calcmode="lin" valueType="num">
                                      <p:cBhvr additive="base">
                                        <p:cTn id="26" dur="500" fill="hold"/>
                                        <p:tgtEl>
                                          <p:spTgt spid="171017"/>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71013"/>
                                        </p:tgtEl>
                                        <p:attrNameLst>
                                          <p:attrName>style.visibility</p:attrName>
                                        </p:attrNameLst>
                                      </p:cBhvr>
                                      <p:to>
                                        <p:strVal val="visible"/>
                                      </p:to>
                                    </p:set>
                                    <p:anim calcmode="lin" valueType="num">
                                      <p:cBhvr additive="base">
                                        <p:cTn id="31" dur="500" fill="hold"/>
                                        <p:tgtEl>
                                          <p:spTgt spid="171013"/>
                                        </p:tgtEl>
                                        <p:attrNameLst>
                                          <p:attrName>ppt_x</p:attrName>
                                        </p:attrNameLst>
                                      </p:cBhvr>
                                      <p:tavLst>
                                        <p:tav tm="0">
                                          <p:val>
                                            <p:strVal val="#ppt_x"/>
                                          </p:val>
                                        </p:tav>
                                        <p:tav tm="100000">
                                          <p:val>
                                            <p:strVal val="#ppt_x"/>
                                          </p:val>
                                        </p:tav>
                                      </p:tavLst>
                                    </p:anim>
                                    <p:anim calcmode="lin" valueType="num">
                                      <p:cBhvr additive="base">
                                        <p:cTn id="32" dur="500" fill="hold"/>
                                        <p:tgtEl>
                                          <p:spTgt spid="171013"/>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nodeType="clickEffect">
                                  <p:stCondLst>
                                    <p:cond delay="0"/>
                                  </p:stCondLst>
                                  <p:childTnLst>
                                    <p:set>
                                      <p:cBhvr>
                                        <p:cTn id="36" dur="1" fill="hold">
                                          <p:stCondLst>
                                            <p:cond delay="0"/>
                                          </p:stCondLst>
                                        </p:cTn>
                                        <p:tgtEl>
                                          <p:spTgt spid="171014"/>
                                        </p:tgtEl>
                                        <p:attrNameLst>
                                          <p:attrName>style.visibility</p:attrName>
                                        </p:attrNameLst>
                                      </p:cBhvr>
                                      <p:to>
                                        <p:strVal val="visible"/>
                                      </p:to>
                                    </p:set>
                                    <p:anim calcmode="lin" valueType="num">
                                      <p:cBhvr additive="base">
                                        <p:cTn id="37" dur="500" fill="hold"/>
                                        <p:tgtEl>
                                          <p:spTgt spid="171014"/>
                                        </p:tgtEl>
                                        <p:attrNameLst>
                                          <p:attrName>ppt_x</p:attrName>
                                        </p:attrNameLst>
                                      </p:cBhvr>
                                      <p:tavLst>
                                        <p:tav tm="0">
                                          <p:val>
                                            <p:strVal val="1+#ppt_w/2"/>
                                          </p:val>
                                        </p:tav>
                                        <p:tav tm="100000">
                                          <p:val>
                                            <p:strVal val="#ppt_x"/>
                                          </p:val>
                                        </p:tav>
                                      </p:tavLst>
                                    </p:anim>
                                    <p:anim calcmode="lin" valueType="num">
                                      <p:cBhvr additive="base">
                                        <p:cTn id="38" dur="500" fill="hold"/>
                                        <p:tgtEl>
                                          <p:spTgt spid="171014"/>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171019"/>
                                        </p:tgtEl>
                                        <p:attrNameLst>
                                          <p:attrName>style.visibility</p:attrName>
                                        </p:attrNameLst>
                                      </p:cBhvr>
                                      <p:to>
                                        <p:strVal val="visible"/>
                                      </p:to>
                                    </p:set>
                                    <p:anim calcmode="lin" valueType="num">
                                      <p:cBhvr additive="base">
                                        <p:cTn id="43" dur="500" fill="hold"/>
                                        <p:tgtEl>
                                          <p:spTgt spid="171019"/>
                                        </p:tgtEl>
                                        <p:attrNameLst>
                                          <p:attrName>ppt_x</p:attrName>
                                        </p:attrNameLst>
                                      </p:cBhvr>
                                      <p:tavLst>
                                        <p:tav tm="0">
                                          <p:val>
                                            <p:strVal val="#ppt_x"/>
                                          </p:val>
                                        </p:tav>
                                        <p:tav tm="100000">
                                          <p:val>
                                            <p:strVal val="#ppt_x"/>
                                          </p:val>
                                        </p:tav>
                                      </p:tavLst>
                                    </p:anim>
                                    <p:anim calcmode="lin" valueType="num">
                                      <p:cBhvr additive="base">
                                        <p:cTn id="44" dur="500" fill="hold"/>
                                        <p:tgtEl>
                                          <p:spTgt spid="171019"/>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2" fill="hold" nodeType="clickEffect">
                                  <p:stCondLst>
                                    <p:cond delay="0"/>
                                  </p:stCondLst>
                                  <p:childTnLst>
                                    <p:set>
                                      <p:cBhvr>
                                        <p:cTn id="48" dur="1" fill="hold">
                                          <p:stCondLst>
                                            <p:cond delay="0"/>
                                          </p:stCondLst>
                                        </p:cTn>
                                        <p:tgtEl>
                                          <p:spTgt spid="171020"/>
                                        </p:tgtEl>
                                        <p:attrNameLst>
                                          <p:attrName>style.visibility</p:attrName>
                                        </p:attrNameLst>
                                      </p:cBhvr>
                                      <p:to>
                                        <p:strVal val="visible"/>
                                      </p:to>
                                    </p:set>
                                    <p:anim calcmode="lin" valueType="num">
                                      <p:cBhvr additive="base">
                                        <p:cTn id="49" dur="500" fill="hold"/>
                                        <p:tgtEl>
                                          <p:spTgt spid="171020"/>
                                        </p:tgtEl>
                                        <p:attrNameLst>
                                          <p:attrName>ppt_x</p:attrName>
                                        </p:attrNameLst>
                                      </p:cBhvr>
                                      <p:tavLst>
                                        <p:tav tm="0">
                                          <p:val>
                                            <p:strVal val="1+#ppt_w/2"/>
                                          </p:val>
                                        </p:tav>
                                        <p:tav tm="100000">
                                          <p:val>
                                            <p:strVal val="#ppt_x"/>
                                          </p:val>
                                        </p:tav>
                                      </p:tavLst>
                                    </p:anim>
                                    <p:anim calcmode="lin" valueType="num">
                                      <p:cBhvr additive="base">
                                        <p:cTn id="50" dur="500" fill="hold"/>
                                        <p:tgtEl>
                                          <p:spTgt spid="171020"/>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nodeType="clickEffect">
                                  <p:stCondLst>
                                    <p:cond delay="0"/>
                                  </p:stCondLst>
                                  <p:childTnLst>
                                    <p:set>
                                      <p:cBhvr>
                                        <p:cTn id="54" dur="1" fill="hold">
                                          <p:stCondLst>
                                            <p:cond delay="0"/>
                                          </p:stCondLst>
                                        </p:cTn>
                                        <p:tgtEl>
                                          <p:spTgt spid="171018"/>
                                        </p:tgtEl>
                                        <p:attrNameLst>
                                          <p:attrName>style.visibility</p:attrName>
                                        </p:attrNameLst>
                                      </p:cBhvr>
                                      <p:to>
                                        <p:strVal val="visible"/>
                                      </p:to>
                                    </p:set>
                                    <p:anim calcmode="lin" valueType="num">
                                      <p:cBhvr additive="base">
                                        <p:cTn id="55" dur="500" fill="hold"/>
                                        <p:tgtEl>
                                          <p:spTgt spid="171018"/>
                                        </p:tgtEl>
                                        <p:attrNameLst>
                                          <p:attrName>ppt_x</p:attrName>
                                        </p:attrNameLst>
                                      </p:cBhvr>
                                      <p:tavLst>
                                        <p:tav tm="0">
                                          <p:val>
                                            <p:strVal val="#ppt_x"/>
                                          </p:val>
                                        </p:tav>
                                        <p:tav tm="100000">
                                          <p:val>
                                            <p:strVal val="#ppt_x"/>
                                          </p:val>
                                        </p:tav>
                                      </p:tavLst>
                                    </p:anim>
                                    <p:anim calcmode="lin" valueType="num">
                                      <p:cBhvr additive="base">
                                        <p:cTn id="56" dur="500" fill="hold"/>
                                        <p:tgtEl>
                                          <p:spTgt spid="171018"/>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71023"/>
                                        </p:tgtEl>
                                        <p:attrNameLst>
                                          <p:attrName>style.visibility</p:attrName>
                                        </p:attrNameLst>
                                      </p:cBhvr>
                                      <p:to>
                                        <p:strVal val="visible"/>
                                      </p:to>
                                    </p:set>
                                    <p:anim calcmode="lin" valueType="num">
                                      <p:cBhvr additive="base">
                                        <p:cTn id="61" dur="500" fill="hold"/>
                                        <p:tgtEl>
                                          <p:spTgt spid="171023"/>
                                        </p:tgtEl>
                                        <p:attrNameLst>
                                          <p:attrName>ppt_x</p:attrName>
                                        </p:attrNameLst>
                                      </p:cBhvr>
                                      <p:tavLst>
                                        <p:tav tm="0">
                                          <p:val>
                                            <p:strVal val="#ppt_x"/>
                                          </p:val>
                                        </p:tav>
                                        <p:tav tm="100000">
                                          <p:val>
                                            <p:strVal val="#ppt_x"/>
                                          </p:val>
                                        </p:tav>
                                      </p:tavLst>
                                    </p:anim>
                                    <p:anim calcmode="lin" valueType="num">
                                      <p:cBhvr additive="base">
                                        <p:cTn id="62" dur="500" fill="hold"/>
                                        <p:tgtEl>
                                          <p:spTgt spid="171023"/>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71025"/>
                                        </p:tgtEl>
                                        <p:attrNameLst>
                                          <p:attrName>style.visibility</p:attrName>
                                        </p:attrNameLst>
                                      </p:cBhvr>
                                      <p:to>
                                        <p:strVal val="visible"/>
                                      </p:to>
                                    </p:set>
                                    <p:anim calcmode="lin" valueType="num">
                                      <p:cBhvr additive="base">
                                        <p:cTn id="67" dur="500" fill="hold"/>
                                        <p:tgtEl>
                                          <p:spTgt spid="171025"/>
                                        </p:tgtEl>
                                        <p:attrNameLst>
                                          <p:attrName>ppt_x</p:attrName>
                                        </p:attrNameLst>
                                      </p:cBhvr>
                                      <p:tavLst>
                                        <p:tav tm="0">
                                          <p:val>
                                            <p:strVal val="#ppt_x"/>
                                          </p:val>
                                        </p:tav>
                                        <p:tav tm="100000">
                                          <p:val>
                                            <p:strVal val="#ppt_x"/>
                                          </p:val>
                                        </p:tav>
                                      </p:tavLst>
                                    </p:anim>
                                    <p:anim calcmode="lin" valueType="num">
                                      <p:cBhvr additive="base">
                                        <p:cTn id="68" dur="500" fill="hold"/>
                                        <p:tgtEl>
                                          <p:spTgt spid="171025"/>
                                        </p:tgtEl>
                                        <p:attrNameLst>
                                          <p:attrName>ppt_y</p:attrName>
                                        </p:attrNameLst>
                                      </p:cBhvr>
                                      <p:tavLst>
                                        <p:tav tm="0">
                                          <p:val>
                                            <p:strVal val="1+#ppt_h/2"/>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4" fill="hold" nodeType="clickEffect">
                                  <p:stCondLst>
                                    <p:cond delay="0"/>
                                  </p:stCondLst>
                                  <p:childTnLst>
                                    <p:set>
                                      <p:cBhvr>
                                        <p:cTn id="72" dur="1" fill="hold">
                                          <p:stCondLst>
                                            <p:cond delay="0"/>
                                          </p:stCondLst>
                                        </p:cTn>
                                        <p:tgtEl>
                                          <p:spTgt spid="171024"/>
                                        </p:tgtEl>
                                        <p:attrNameLst>
                                          <p:attrName>style.visibility</p:attrName>
                                        </p:attrNameLst>
                                      </p:cBhvr>
                                      <p:to>
                                        <p:strVal val="visible"/>
                                      </p:to>
                                    </p:set>
                                    <p:anim calcmode="lin" valueType="num">
                                      <p:cBhvr additive="base">
                                        <p:cTn id="73" dur="500" fill="hold"/>
                                        <p:tgtEl>
                                          <p:spTgt spid="171024"/>
                                        </p:tgtEl>
                                        <p:attrNameLst>
                                          <p:attrName>ppt_x</p:attrName>
                                        </p:attrNameLst>
                                      </p:cBhvr>
                                      <p:tavLst>
                                        <p:tav tm="0">
                                          <p:val>
                                            <p:strVal val="#ppt_x"/>
                                          </p:val>
                                        </p:tav>
                                        <p:tav tm="100000">
                                          <p:val>
                                            <p:strVal val="#ppt_x"/>
                                          </p:val>
                                        </p:tav>
                                      </p:tavLst>
                                    </p:anim>
                                    <p:anim calcmode="lin" valueType="num">
                                      <p:cBhvr additive="base">
                                        <p:cTn id="74" dur="500" fill="hold"/>
                                        <p:tgtEl>
                                          <p:spTgt spid="1710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0" grpId="0" autoUpdateAnimBg="0"/>
      <p:bldP spid="171011" grpId="0" autoUpdateAnimBg="0"/>
      <p:bldP spid="171012" grpId="0" autoUpdateAnimBg="0"/>
      <p:bldP spid="171023" grpId="0" autoUpdateAnimBg="0"/>
      <p:bldP spid="171025"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2034" name="Object 2"/>
          <p:cNvGraphicFramePr>
            <a:graphicFrameLocks noChangeAspect="1"/>
          </p:cNvGraphicFramePr>
          <p:nvPr/>
        </p:nvGraphicFramePr>
        <p:xfrm>
          <a:off x="3200400" y="1676401"/>
          <a:ext cx="2395538" cy="365125"/>
        </p:xfrm>
        <a:graphic>
          <a:graphicData uri="http://schemas.openxmlformats.org/presentationml/2006/ole">
            <mc:AlternateContent xmlns:mc="http://schemas.openxmlformats.org/markup-compatibility/2006">
              <mc:Choice xmlns:v="urn:schemas-microsoft-com:vml" Requires="v">
                <p:oleObj spid="_x0000_s403766" name="Equation" r:id="rId3" imgW="1371600" imgH="228600" progId="Equation.3">
                  <p:embed/>
                </p:oleObj>
              </mc:Choice>
              <mc:Fallback>
                <p:oleObj name="Equation" r:id="rId3" imgW="13716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1676401"/>
                        <a:ext cx="2395538"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2035" name="Object 3"/>
          <p:cNvGraphicFramePr>
            <a:graphicFrameLocks noChangeAspect="1"/>
          </p:cNvGraphicFramePr>
          <p:nvPr/>
        </p:nvGraphicFramePr>
        <p:xfrm>
          <a:off x="6499226" y="1676401"/>
          <a:ext cx="2513013" cy="365125"/>
        </p:xfrm>
        <a:graphic>
          <a:graphicData uri="http://schemas.openxmlformats.org/presentationml/2006/ole">
            <mc:AlternateContent xmlns:mc="http://schemas.openxmlformats.org/markup-compatibility/2006">
              <mc:Choice xmlns:v="urn:schemas-microsoft-com:vml" Requires="v">
                <p:oleObj spid="_x0000_s403767" name="Equation" r:id="rId5" imgW="1434960" imgH="228600" progId="Equation.3">
                  <p:embed/>
                </p:oleObj>
              </mc:Choice>
              <mc:Fallback>
                <p:oleObj name="Equation" r:id="rId5" imgW="143496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9226" y="1676401"/>
                        <a:ext cx="2513013"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72036" name="Group 4"/>
          <p:cNvGrpSpPr>
            <a:grpSpLocks/>
          </p:cNvGrpSpPr>
          <p:nvPr/>
        </p:nvGrpSpPr>
        <p:grpSpPr bwMode="auto">
          <a:xfrm>
            <a:off x="2286000" y="288926"/>
            <a:ext cx="7467600" cy="1235075"/>
            <a:chOff x="480" y="96"/>
            <a:chExt cx="4704" cy="778"/>
          </a:xfrm>
        </p:grpSpPr>
        <p:sp>
          <p:nvSpPr>
            <p:cNvPr id="172037" name="Text Box 5"/>
            <p:cNvSpPr txBox="1">
              <a:spLocks noChangeArrowheads="1"/>
            </p:cNvSpPr>
            <p:nvPr/>
          </p:nvSpPr>
          <p:spPr bwMode="auto">
            <a:xfrm>
              <a:off x="480" y="96"/>
              <a:ext cx="4704" cy="7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3333FF"/>
                  </a:solidFill>
                  <a:latin typeface="楷体_GB2312" pitchFamily="49" charset="-122"/>
                  <a:ea typeface="楷体_GB2312" pitchFamily="49" charset="-122"/>
                </a:rPr>
                <a:t>    </a:t>
              </a:r>
              <a:r>
                <a:rPr kumimoji="1" lang="en-US" altLang="zh-CN" sz="2000">
                  <a:solidFill>
                    <a:srgbClr val="3333FF"/>
                  </a:solidFill>
                  <a:latin typeface="Times New Roman" panose="02020603050405020304" pitchFamily="18" charset="0"/>
                  <a:cs typeface="Times New Roman" panose="02020603050405020304" pitchFamily="18" charset="0"/>
                </a:rPr>
                <a:t>The resultant electromagnetic fields are divided into</a:t>
              </a:r>
              <a:r>
                <a:rPr kumimoji="1" lang="en-US" altLang="zh-CN" sz="2000">
                  <a:solidFill>
                    <a:srgbClr val="FF0000"/>
                  </a:solidFill>
                  <a:latin typeface="Times New Roman" panose="02020603050405020304" pitchFamily="18" charset="0"/>
                  <a:cs typeface="Times New Roman" panose="02020603050405020304" pitchFamily="18" charset="0"/>
                </a:rPr>
                <a:t> two</a:t>
              </a:r>
              <a:r>
                <a:rPr kumimoji="1" lang="en-US" altLang="zh-CN" sz="2000">
                  <a:solidFill>
                    <a:srgbClr val="3333FF"/>
                  </a:solidFill>
                  <a:latin typeface="Times New Roman" panose="02020603050405020304" pitchFamily="18" charset="0"/>
                  <a:cs typeface="Times New Roman" panose="02020603050405020304" pitchFamily="18" charset="0"/>
                </a:rPr>
                <a:t> parts:</a:t>
              </a:r>
            </a:p>
            <a:p>
              <a:pPr algn="just">
                <a:lnSpc>
                  <a:spcPct val="125000"/>
                </a:lnSpc>
              </a:pPr>
              <a:r>
                <a:rPr kumimoji="1" lang="en-US" altLang="zh-CN" sz="2000">
                  <a:solidFill>
                    <a:srgbClr val="3333FF"/>
                  </a:solidFill>
                  <a:latin typeface="Times New Roman" panose="02020603050405020304" pitchFamily="18" charset="0"/>
                  <a:cs typeface="Times New Roman" panose="02020603050405020304" pitchFamily="18" charset="0"/>
                </a:rPr>
                <a:t>         and          produced by </a:t>
              </a:r>
              <a:r>
                <a:rPr kumimoji="1" lang="en-US" altLang="zh-CN" sz="2000">
                  <a:solidFill>
                    <a:srgbClr val="FF0000"/>
                  </a:solidFill>
                  <a:latin typeface="Times New Roman" panose="02020603050405020304" pitchFamily="18" charset="0"/>
                  <a:cs typeface="Times New Roman" panose="02020603050405020304" pitchFamily="18" charset="0"/>
                </a:rPr>
                <a:t>electric</a:t>
              </a:r>
              <a:r>
                <a:rPr kumimoji="1" lang="en-US" altLang="zh-CN" sz="2000">
                  <a:solidFill>
                    <a:srgbClr val="3333FF"/>
                  </a:solidFill>
                  <a:latin typeface="Times New Roman" panose="02020603050405020304" pitchFamily="18" charset="0"/>
                  <a:cs typeface="Times New Roman" panose="02020603050405020304" pitchFamily="18" charset="0"/>
                </a:rPr>
                <a:t> charge and current,            and</a:t>
              </a:r>
            </a:p>
            <a:p>
              <a:pPr algn="just">
                <a:lnSpc>
                  <a:spcPct val="125000"/>
                </a:lnSpc>
              </a:pPr>
              <a:r>
                <a:rPr kumimoji="1" lang="en-US" altLang="zh-CN" sz="2000">
                  <a:solidFill>
                    <a:srgbClr val="3333FF"/>
                  </a:solidFill>
                  <a:latin typeface="Times New Roman" panose="02020603050405020304" pitchFamily="18" charset="0"/>
                  <a:cs typeface="Times New Roman" panose="02020603050405020304" pitchFamily="18" charset="0"/>
                </a:rPr>
                <a:t>           by </a:t>
              </a:r>
              <a:r>
                <a:rPr kumimoji="1" lang="en-US" altLang="zh-CN" sz="2000">
                  <a:solidFill>
                    <a:srgbClr val="FF0000"/>
                  </a:solidFill>
                  <a:latin typeface="Times New Roman" panose="02020603050405020304" pitchFamily="18" charset="0"/>
                  <a:cs typeface="Times New Roman" panose="02020603050405020304" pitchFamily="18" charset="0"/>
                </a:rPr>
                <a:t>magnetic </a:t>
              </a:r>
              <a:r>
                <a:rPr kumimoji="1" lang="en-US" altLang="zh-CN" sz="2000">
                  <a:solidFill>
                    <a:srgbClr val="3333FF"/>
                  </a:solidFill>
                  <a:latin typeface="Times New Roman" panose="02020603050405020304" pitchFamily="18" charset="0"/>
                  <a:cs typeface="Times New Roman" panose="02020603050405020304" pitchFamily="18" charset="0"/>
                </a:rPr>
                <a:t>charge and current.</a:t>
              </a:r>
              <a:endParaRPr kumimoji="1" lang="en-US" altLang="zh-CN" sz="2000">
                <a:solidFill>
                  <a:srgbClr val="3333FF"/>
                </a:solidFill>
                <a:latin typeface="楷体_GB2312" pitchFamily="49" charset="-122"/>
                <a:ea typeface="楷体_GB2312" pitchFamily="49" charset="-122"/>
              </a:endParaRPr>
            </a:p>
          </p:txBody>
        </p:sp>
        <p:graphicFrame>
          <p:nvGraphicFramePr>
            <p:cNvPr id="172038" name="Object 6"/>
            <p:cNvGraphicFramePr>
              <a:graphicFrameLocks noChangeAspect="1"/>
            </p:cNvGraphicFramePr>
            <p:nvPr/>
          </p:nvGraphicFramePr>
          <p:xfrm>
            <a:off x="480" y="384"/>
            <a:ext cx="406" cy="236"/>
          </p:xfrm>
          <a:graphic>
            <a:graphicData uri="http://schemas.openxmlformats.org/presentationml/2006/ole">
              <mc:AlternateContent xmlns:mc="http://schemas.openxmlformats.org/markup-compatibility/2006">
                <mc:Choice xmlns:v="urn:schemas-microsoft-com:vml" Requires="v">
                  <p:oleObj spid="_x0000_s403768" name="Equation" r:id="rId7" imgW="393480" imgH="228600" progId="Equation.3">
                    <p:embed/>
                  </p:oleObj>
                </mc:Choice>
                <mc:Fallback>
                  <p:oleObj name="Equation" r:id="rId7" imgW="39348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 y="384"/>
                          <a:ext cx="406"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2039" name="Object 7"/>
            <p:cNvGraphicFramePr>
              <a:graphicFrameLocks noChangeAspect="1"/>
            </p:cNvGraphicFramePr>
            <p:nvPr/>
          </p:nvGraphicFramePr>
          <p:xfrm>
            <a:off x="1139" y="398"/>
            <a:ext cx="436" cy="236"/>
          </p:xfrm>
          <a:graphic>
            <a:graphicData uri="http://schemas.openxmlformats.org/presentationml/2006/ole">
              <mc:AlternateContent xmlns:mc="http://schemas.openxmlformats.org/markup-compatibility/2006">
                <mc:Choice xmlns:v="urn:schemas-microsoft-com:vml" Requires="v">
                  <p:oleObj spid="_x0000_s403769" name="Equation" r:id="rId9" imgW="419040" imgH="228600" progId="Equation.3">
                    <p:embed/>
                  </p:oleObj>
                </mc:Choice>
                <mc:Fallback>
                  <p:oleObj name="Equation" r:id="rId9" imgW="41904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39" y="398"/>
                          <a:ext cx="436"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2040" name="Object 8"/>
            <p:cNvGraphicFramePr>
              <a:graphicFrameLocks noChangeAspect="1"/>
            </p:cNvGraphicFramePr>
            <p:nvPr>
              <p:extLst>
                <p:ext uri="{D42A27DB-BD31-4B8C-83A1-F6EECF244321}">
                  <p14:modId xmlns:p14="http://schemas.microsoft.com/office/powerpoint/2010/main" val="2731656172"/>
                </p:ext>
              </p:extLst>
            </p:nvPr>
          </p:nvGraphicFramePr>
          <p:xfrm>
            <a:off x="4091" y="384"/>
            <a:ext cx="448" cy="223"/>
          </p:xfrm>
          <a:graphic>
            <a:graphicData uri="http://schemas.openxmlformats.org/presentationml/2006/ole">
              <mc:AlternateContent xmlns:mc="http://schemas.openxmlformats.org/markup-compatibility/2006">
                <mc:Choice xmlns:v="urn:schemas-microsoft-com:vml" Requires="v">
                  <p:oleObj spid="_x0000_s403770" name="Equation" r:id="rId11" imgW="431640" imgH="215640" progId="Equation.3">
                    <p:embed/>
                  </p:oleObj>
                </mc:Choice>
                <mc:Fallback>
                  <p:oleObj name="Equation" r:id="rId11" imgW="431640" imgH="2156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91" y="384"/>
                          <a:ext cx="448" cy="2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2041" name="Object 9"/>
            <p:cNvGraphicFramePr>
              <a:graphicFrameLocks noChangeAspect="1"/>
            </p:cNvGraphicFramePr>
            <p:nvPr/>
          </p:nvGraphicFramePr>
          <p:xfrm>
            <a:off x="480" y="624"/>
            <a:ext cx="467" cy="223"/>
          </p:xfrm>
          <a:graphic>
            <a:graphicData uri="http://schemas.openxmlformats.org/presentationml/2006/ole">
              <mc:AlternateContent xmlns:mc="http://schemas.openxmlformats.org/markup-compatibility/2006">
                <mc:Choice xmlns:v="urn:schemas-microsoft-com:vml" Requires="v">
                  <p:oleObj spid="_x0000_s403771" name="Equation" r:id="rId13" imgW="457200" imgH="215640" progId="Equation.3">
                    <p:embed/>
                  </p:oleObj>
                </mc:Choice>
                <mc:Fallback>
                  <p:oleObj name="Equation" r:id="rId13" imgW="457200" imgH="2156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0" y="624"/>
                          <a:ext cx="467" cy="2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72042" name="Text Box 10"/>
          <p:cNvSpPr txBox="1">
            <a:spLocks noChangeArrowheads="1"/>
          </p:cNvSpPr>
          <p:nvPr/>
        </p:nvSpPr>
        <p:spPr bwMode="auto">
          <a:xfrm>
            <a:off x="2308225" y="2057401"/>
            <a:ext cx="74676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Since the Maxwell’s equations are </a:t>
            </a:r>
            <a:r>
              <a:rPr kumimoji="1" lang="en-US" altLang="zh-CN" sz="2000">
                <a:solidFill>
                  <a:srgbClr val="FF0000"/>
                </a:solidFill>
                <a:latin typeface="Times New Roman" panose="02020603050405020304" pitchFamily="18" charset="0"/>
              </a:rPr>
              <a:t>linear</a:t>
            </a:r>
            <a:r>
              <a:rPr kumimoji="1" lang="en-US" altLang="zh-CN" sz="2000">
                <a:solidFill>
                  <a:srgbClr val="3333FF"/>
                </a:solidFill>
                <a:latin typeface="Times New Roman" panose="02020603050405020304" pitchFamily="18" charset="0"/>
              </a:rPr>
              <a:t> equations,</a:t>
            </a:r>
            <a:r>
              <a:rPr kumimoji="1" lang="en-US" altLang="zh-CN" sz="2000">
                <a:solidFill>
                  <a:srgbClr val="3333FF"/>
                </a:solidFill>
                <a:latin typeface="Times New Roman" panose="02020603050405020304" pitchFamily="18" charset="0"/>
                <a:ea typeface="楷体_GB2312" pitchFamily="49" charset="-122"/>
              </a:rPr>
              <a:t> </a:t>
            </a:r>
            <a:r>
              <a:rPr kumimoji="1" lang="en-US" altLang="zh-CN" sz="2000">
                <a:solidFill>
                  <a:srgbClr val="3333FF"/>
                </a:solidFill>
                <a:latin typeface="Times New Roman" panose="02020603050405020304" pitchFamily="18" charset="0"/>
                <a:cs typeface="Times New Roman" panose="02020603050405020304" pitchFamily="18" charset="0"/>
              </a:rPr>
              <a:t>they may be </a:t>
            </a:r>
            <a:r>
              <a:rPr kumimoji="1" lang="en-US" altLang="zh-CN" sz="2000">
                <a:solidFill>
                  <a:srgbClr val="FF0000"/>
                </a:solidFill>
                <a:latin typeface="Times New Roman" panose="02020603050405020304" pitchFamily="18" charset="0"/>
                <a:cs typeface="Times New Roman" panose="02020603050405020304" pitchFamily="18" charset="0"/>
              </a:rPr>
              <a:t>partitioned</a:t>
            </a:r>
            <a:r>
              <a:rPr kumimoji="1" lang="en-US" altLang="zh-CN" sz="2000">
                <a:solidFill>
                  <a:srgbClr val="3333FF"/>
                </a:solidFill>
                <a:latin typeface="Times New Roman" panose="02020603050405020304" pitchFamily="18" charset="0"/>
                <a:cs typeface="Times New Roman" panose="02020603050405020304" pitchFamily="18" charset="0"/>
              </a:rPr>
              <a:t> as follows:</a:t>
            </a:r>
            <a:endParaRPr kumimoji="1" lang="en-US" altLang="zh-CN" sz="2000">
              <a:solidFill>
                <a:srgbClr val="3333FF"/>
              </a:solidFill>
              <a:latin typeface="Times New Roman" panose="02020603050405020304" pitchFamily="18" charset="0"/>
              <a:ea typeface="楷体_GB2312" pitchFamily="49" charset="-122"/>
            </a:endParaRPr>
          </a:p>
        </p:txBody>
      </p:sp>
      <p:graphicFrame>
        <p:nvGraphicFramePr>
          <p:cNvPr id="172043" name="Object 11"/>
          <p:cNvGraphicFramePr>
            <a:graphicFrameLocks noChangeAspect="1"/>
          </p:cNvGraphicFramePr>
          <p:nvPr/>
        </p:nvGraphicFramePr>
        <p:xfrm>
          <a:off x="3681414" y="2971800"/>
          <a:ext cx="2109787" cy="1492250"/>
        </p:xfrm>
        <a:graphic>
          <a:graphicData uri="http://schemas.openxmlformats.org/presentationml/2006/ole">
            <mc:AlternateContent xmlns:mc="http://schemas.openxmlformats.org/markup-compatibility/2006">
              <mc:Choice xmlns:v="urn:schemas-microsoft-com:vml" Requires="v">
                <p:oleObj spid="_x0000_s403772" name="Equation" r:id="rId15" imgW="1384200" imgH="939600" progId="Equation.3">
                  <p:embed/>
                </p:oleObj>
              </mc:Choice>
              <mc:Fallback>
                <p:oleObj name="Equation" r:id="rId15" imgW="1384200" imgH="9396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681414" y="2971800"/>
                        <a:ext cx="2109787" cy="1492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2044" name="Object 12"/>
          <p:cNvGraphicFramePr>
            <a:graphicFrameLocks noChangeAspect="1"/>
          </p:cNvGraphicFramePr>
          <p:nvPr/>
        </p:nvGraphicFramePr>
        <p:xfrm>
          <a:off x="6556375" y="2971800"/>
          <a:ext cx="2478088" cy="1492250"/>
        </p:xfrm>
        <a:graphic>
          <a:graphicData uri="http://schemas.openxmlformats.org/presentationml/2006/ole">
            <mc:AlternateContent xmlns:mc="http://schemas.openxmlformats.org/markup-compatibility/2006">
              <mc:Choice xmlns:v="urn:schemas-microsoft-com:vml" Requires="v">
                <p:oleObj spid="_x0000_s403773" name="Equation" r:id="rId17" imgW="1625400" imgH="939600" progId="Equation.3">
                  <p:embed/>
                </p:oleObj>
              </mc:Choice>
              <mc:Fallback>
                <p:oleObj name="Equation" r:id="rId17" imgW="1625400" imgH="9396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556375" y="2971800"/>
                        <a:ext cx="2478088" cy="1492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2045" name="Text Box 13"/>
          <p:cNvSpPr txBox="1">
            <a:spLocks noChangeArrowheads="1"/>
          </p:cNvSpPr>
          <p:nvPr/>
        </p:nvSpPr>
        <p:spPr bwMode="auto">
          <a:xfrm>
            <a:off x="2362200" y="4343401"/>
            <a:ext cx="556260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solidFill>
                  <a:srgbClr val="3333FF"/>
                </a:solidFill>
                <a:latin typeface="Times New Roman" panose="02020603050405020304" pitchFamily="18" charset="0"/>
              </a:rPr>
              <a:t>Comparing them leads to the following relations:</a:t>
            </a:r>
            <a:r>
              <a:rPr kumimoji="1" lang="en-US" altLang="zh-CN" sz="2000">
                <a:solidFill>
                  <a:srgbClr val="3333FF"/>
                </a:solidFill>
                <a:latin typeface="楷体_GB2312" pitchFamily="49" charset="-122"/>
                <a:ea typeface="楷体_GB2312" pitchFamily="49" charset="-122"/>
              </a:rPr>
              <a:t> </a:t>
            </a:r>
          </a:p>
        </p:txBody>
      </p:sp>
      <p:grpSp>
        <p:nvGrpSpPr>
          <p:cNvPr id="172046" name="Group 14"/>
          <p:cNvGrpSpPr>
            <a:grpSpLocks/>
          </p:cNvGrpSpPr>
          <p:nvPr/>
        </p:nvGrpSpPr>
        <p:grpSpPr bwMode="auto">
          <a:xfrm>
            <a:off x="3733801" y="4953000"/>
            <a:ext cx="4640263" cy="776288"/>
            <a:chOff x="1473" y="3268"/>
            <a:chExt cx="2923" cy="489"/>
          </a:xfrm>
        </p:grpSpPr>
        <p:graphicFrame>
          <p:nvGraphicFramePr>
            <p:cNvPr id="172047" name="Object 15"/>
            <p:cNvGraphicFramePr>
              <a:graphicFrameLocks noChangeAspect="1"/>
            </p:cNvGraphicFramePr>
            <p:nvPr/>
          </p:nvGraphicFramePr>
          <p:xfrm>
            <a:off x="1473" y="3277"/>
            <a:ext cx="872" cy="480"/>
          </p:xfrm>
          <a:graphic>
            <a:graphicData uri="http://schemas.openxmlformats.org/presentationml/2006/ole">
              <mc:AlternateContent xmlns:mc="http://schemas.openxmlformats.org/markup-compatibility/2006">
                <mc:Choice xmlns:v="urn:schemas-microsoft-com:vml" Requires="v">
                  <p:oleObj spid="_x0000_s403774" name="Equation" r:id="rId19" imgW="825480" imgH="482400" progId="Equation.3">
                    <p:embed/>
                  </p:oleObj>
                </mc:Choice>
                <mc:Fallback>
                  <p:oleObj name="Equation" r:id="rId19" imgW="825480" imgH="4824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473" y="3277"/>
                          <a:ext cx="872"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2048" name="Object 16"/>
            <p:cNvGraphicFramePr>
              <a:graphicFrameLocks noChangeAspect="1"/>
            </p:cNvGraphicFramePr>
            <p:nvPr/>
          </p:nvGraphicFramePr>
          <p:xfrm>
            <a:off x="2696" y="3268"/>
            <a:ext cx="561" cy="456"/>
          </p:xfrm>
          <a:graphic>
            <a:graphicData uri="http://schemas.openxmlformats.org/presentationml/2006/ole">
              <mc:AlternateContent xmlns:mc="http://schemas.openxmlformats.org/markup-compatibility/2006">
                <mc:Choice xmlns:v="urn:schemas-microsoft-com:vml" Requires="v">
                  <p:oleObj spid="_x0000_s403775" name="公式" r:id="rId21" imgW="533160" imgH="457200" progId="Equation.3">
                    <p:embed/>
                  </p:oleObj>
                </mc:Choice>
                <mc:Fallback>
                  <p:oleObj name="公式" r:id="rId21" imgW="533160" imgH="4572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696" y="3268"/>
                          <a:ext cx="561" cy="4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2049" name="Object 17"/>
            <p:cNvGraphicFramePr>
              <a:graphicFrameLocks noChangeAspect="1"/>
            </p:cNvGraphicFramePr>
            <p:nvPr/>
          </p:nvGraphicFramePr>
          <p:xfrm>
            <a:off x="3739" y="3277"/>
            <a:ext cx="657" cy="480"/>
          </p:xfrm>
          <a:graphic>
            <a:graphicData uri="http://schemas.openxmlformats.org/presentationml/2006/ole">
              <mc:AlternateContent xmlns:mc="http://schemas.openxmlformats.org/markup-compatibility/2006">
                <mc:Choice xmlns:v="urn:schemas-microsoft-com:vml" Requires="v">
                  <p:oleObj spid="_x0000_s403776" name="Equation" r:id="rId23" imgW="622080" imgH="482400" progId="Equation.3">
                    <p:embed/>
                  </p:oleObj>
                </mc:Choice>
                <mc:Fallback>
                  <p:oleObj name="Equation" r:id="rId23" imgW="622080" imgH="48240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739" y="3277"/>
                          <a:ext cx="657"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72050" name="Text Box 18"/>
          <p:cNvSpPr txBox="1">
            <a:spLocks noChangeArrowheads="1"/>
          </p:cNvSpPr>
          <p:nvPr/>
        </p:nvSpPr>
        <p:spPr bwMode="auto">
          <a:xfrm>
            <a:off x="2405063" y="5715001"/>
            <a:ext cx="571500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solidFill>
                  <a:srgbClr val="3333FF"/>
                </a:solidFill>
                <a:latin typeface="Times New Roman" panose="02020603050405020304" pitchFamily="18" charset="0"/>
              </a:rPr>
              <a:t>These relations are called the </a:t>
            </a:r>
            <a:r>
              <a:rPr kumimoji="1" lang="en-US" altLang="zh-CN" sz="2000">
                <a:solidFill>
                  <a:srgbClr val="FF0000"/>
                </a:solidFill>
                <a:latin typeface="Times New Roman" panose="02020603050405020304" pitchFamily="18" charset="0"/>
              </a:rPr>
              <a:t>principle of duality</a:t>
            </a:r>
            <a:r>
              <a:rPr kumimoji="1" lang="en-US" altLang="zh-CN" sz="2000">
                <a:solidFill>
                  <a:srgbClr val="3333FF"/>
                </a:solidFill>
                <a:latin typeface="Times New Roman" panose="02020603050405020304" pitchFamily="18" charset="0"/>
              </a:rPr>
              <a:t>.</a:t>
            </a:r>
            <a:endParaRPr kumimoji="1" lang="en-US" altLang="zh-CN" sz="2000">
              <a:solidFill>
                <a:srgbClr val="3333FF"/>
              </a:solidFill>
              <a:latin typeface="楷体_GB2312" pitchFamily="49" charset="-122"/>
              <a:ea typeface="楷体_GB2312" pitchFamily="49" charset="-122"/>
            </a:endParaRPr>
          </a:p>
        </p:txBody>
      </p:sp>
      <p:sp>
        <p:nvSpPr>
          <p:cNvPr id="172051" name="AutoShape 19">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72052" name="AutoShape 20">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1" name="文本框 20"/>
          <p:cNvSpPr txBox="1"/>
          <p:nvPr/>
        </p:nvSpPr>
        <p:spPr>
          <a:xfrm>
            <a:off x="304800" y="762001"/>
            <a:ext cx="1302327" cy="461665"/>
          </a:xfrm>
          <a:prstGeom prst="rect">
            <a:avLst/>
          </a:prstGeom>
          <a:noFill/>
        </p:spPr>
        <p:txBody>
          <a:bodyPr wrap="square" rtlCol="0">
            <a:spAutoFit/>
          </a:bodyPr>
          <a:lstStyle/>
          <a:p>
            <a:r>
              <a:rPr lang="en-US" altLang="zh-CN" sz="2400" b="1" i="1" dirty="0" smtClean="0">
                <a:solidFill>
                  <a:schemeClr val="bg1"/>
                </a:solidFill>
              </a:rPr>
              <a:t>Duality</a:t>
            </a:r>
            <a:endParaRPr lang="zh-CN" altLang="en-US" sz="2400" b="1" i="1" dirty="0">
              <a:solidFill>
                <a:schemeClr val="bg1"/>
              </a:solidFill>
            </a:endParaRPr>
          </a:p>
        </p:txBody>
      </p:sp>
    </p:spTree>
    <p:extLst>
      <p:ext uri="{BB962C8B-B14F-4D97-AF65-F5344CB8AC3E}">
        <p14:creationId xmlns:p14="http://schemas.microsoft.com/office/powerpoint/2010/main" val="38685751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172036"/>
                                        </p:tgtEl>
                                        <p:attrNameLst>
                                          <p:attrName>style.visibility</p:attrName>
                                        </p:attrNameLst>
                                      </p:cBhvr>
                                      <p:to>
                                        <p:strVal val="visible"/>
                                      </p:to>
                                    </p:set>
                                    <p:anim calcmode="lin" valueType="num">
                                      <p:cBhvr additive="base">
                                        <p:cTn id="7" dur="500" fill="hold"/>
                                        <p:tgtEl>
                                          <p:spTgt spid="172036"/>
                                        </p:tgtEl>
                                        <p:attrNameLst>
                                          <p:attrName>ppt_x</p:attrName>
                                        </p:attrNameLst>
                                      </p:cBhvr>
                                      <p:tavLst>
                                        <p:tav tm="0">
                                          <p:val>
                                            <p:strVal val="#ppt_x"/>
                                          </p:val>
                                        </p:tav>
                                        <p:tav tm="100000">
                                          <p:val>
                                            <p:strVal val="#ppt_x"/>
                                          </p:val>
                                        </p:tav>
                                      </p:tavLst>
                                    </p:anim>
                                    <p:anim calcmode="lin" valueType="num">
                                      <p:cBhvr additive="base">
                                        <p:cTn id="8" dur="500" fill="hold"/>
                                        <p:tgtEl>
                                          <p:spTgt spid="172036"/>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72034"/>
                                        </p:tgtEl>
                                        <p:attrNameLst>
                                          <p:attrName>style.visibility</p:attrName>
                                        </p:attrNameLst>
                                      </p:cBhvr>
                                      <p:to>
                                        <p:strVal val="visible"/>
                                      </p:to>
                                    </p:set>
                                    <p:anim calcmode="lin" valueType="num">
                                      <p:cBhvr additive="base">
                                        <p:cTn id="13" dur="500" fill="hold"/>
                                        <p:tgtEl>
                                          <p:spTgt spid="172034"/>
                                        </p:tgtEl>
                                        <p:attrNameLst>
                                          <p:attrName>ppt_x</p:attrName>
                                        </p:attrNameLst>
                                      </p:cBhvr>
                                      <p:tavLst>
                                        <p:tav tm="0">
                                          <p:val>
                                            <p:strVal val="#ppt_x"/>
                                          </p:val>
                                        </p:tav>
                                        <p:tav tm="100000">
                                          <p:val>
                                            <p:strVal val="#ppt_x"/>
                                          </p:val>
                                        </p:tav>
                                      </p:tavLst>
                                    </p:anim>
                                    <p:anim calcmode="lin" valueType="num">
                                      <p:cBhvr additive="base">
                                        <p:cTn id="14" dur="500" fill="hold"/>
                                        <p:tgtEl>
                                          <p:spTgt spid="17203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72035"/>
                                        </p:tgtEl>
                                        <p:attrNameLst>
                                          <p:attrName>style.visibility</p:attrName>
                                        </p:attrNameLst>
                                      </p:cBhvr>
                                      <p:to>
                                        <p:strVal val="visible"/>
                                      </p:to>
                                    </p:set>
                                    <p:anim calcmode="lin" valueType="num">
                                      <p:cBhvr additive="base">
                                        <p:cTn id="19" dur="500" fill="hold"/>
                                        <p:tgtEl>
                                          <p:spTgt spid="172035"/>
                                        </p:tgtEl>
                                        <p:attrNameLst>
                                          <p:attrName>ppt_x</p:attrName>
                                        </p:attrNameLst>
                                      </p:cBhvr>
                                      <p:tavLst>
                                        <p:tav tm="0">
                                          <p:val>
                                            <p:strVal val="#ppt_x"/>
                                          </p:val>
                                        </p:tav>
                                        <p:tav tm="100000">
                                          <p:val>
                                            <p:strVal val="#ppt_x"/>
                                          </p:val>
                                        </p:tav>
                                      </p:tavLst>
                                    </p:anim>
                                    <p:anim calcmode="lin" valueType="num">
                                      <p:cBhvr additive="base">
                                        <p:cTn id="20" dur="500" fill="hold"/>
                                        <p:tgtEl>
                                          <p:spTgt spid="172035"/>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2042"/>
                                        </p:tgtEl>
                                        <p:attrNameLst>
                                          <p:attrName>style.visibility</p:attrName>
                                        </p:attrNameLst>
                                      </p:cBhvr>
                                      <p:to>
                                        <p:strVal val="visible"/>
                                      </p:to>
                                    </p:set>
                                    <p:anim calcmode="lin" valueType="num">
                                      <p:cBhvr additive="base">
                                        <p:cTn id="25" dur="500" fill="hold"/>
                                        <p:tgtEl>
                                          <p:spTgt spid="172042"/>
                                        </p:tgtEl>
                                        <p:attrNameLst>
                                          <p:attrName>ppt_x</p:attrName>
                                        </p:attrNameLst>
                                      </p:cBhvr>
                                      <p:tavLst>
                                        <p:tav tm="0">
                                          <p:val>
                                            <p:strVal val="#ppt_x"/>
                                          </p:val>
                                        </p:tav>
                                        <p:tav tm="100000">
                                          <p:val>
                                            <p:strVal val="#ppt_x"/>
                                          </p:val>
                                        </p:tav>
                                      </p:tavLst>
                                    </p:anim>
                                    <p:anim calcmode="lin" valueType="num">
                                      <p:cBhvr additive="base">
                                        <p:cTn id="26" dur="500" fill="hold"/>
                                        <p:tgtEl>
                                          <p:spTgt spid="172042"/>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72043"/>
                                        </p:tgtEl>
                                        <p:attrNameLst>
                                          <p:attrName>style.visibility</p:attrName>
                                        </p:attrNameLst>
                                      </p:cBhvr>
                                      <p:to>
                                        <p:strVal val="visible"/>
                                      </p:to>
                                    </p:set>
                                    <p:anim calcmode="lin" valueType="num">
                                      <p:cBhvr additive="base">
                                        <p:cTn id="31" dur="500" fill="hold"/>
                                        <p:tgtEl>
                                          <p:spTgt spid="172043"/>
                                        </p:tgtEl>
                                        <p:attrNameLst>
                                          <p:attrName>ppt_x</p:attrName>
                                        </p:attrNameLst>
                                      </p:cBhvr>
                                      <p:tavLst>
                                        <p:tav tm="0">
                                          <p:val>
                                            <p:strVal val="#ppt_x"/>
                                          </p:val>
                                        </p:tav>
                                        <p:tav tm="100000">
                                          <p:val>
                                            <p:strVal val="#ppt_x"/>
                                          </p:val>
                                        </p:tav>
                                      </p:tavLst>
                                    </p:anim>
                                    <p:anim calcmode="lin" valueType="num">
                                      <p:cBhvr additive="base">
                                        <p:cTn id="32" dur="500" fill="hold"/>
                                        <p:tgtEl>
                                          <p:spTgt spid="172043"/>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172044"/>
                                        </p:tgtEl>
                                        <p:attrNameLst>
                                          <p:attrName>style.visibility</p:attrName>
                                        </p:attrNameLst>
                                      </p:cBhvr>
                                      <p:to>
                                        <p:strVal val="visible"/>
                                      </p:to>
                                    </p:set>
                                    <p:anim calcmode="lin" valueType="num">
                                      <p:cBhvr additive="base">
                                        <p:cTn id="37" dur="500" fill="hold"/>
                                        <p:tgtEl>
                                          <p:spTgt spid="172044"/>
                                        </p:tgtEl>
                                        <p:attrNameLst>
                                          <p:attrName>ppt_x</p:attrName>
                                        </p:attrNameLst>
                                      </p:cBhvr>
                                      <p:tavLst>
                                        <p:tav tm="0">
                                          <p:val>
                                            <p:strVal val="#ppt_x"/>
                                          </p:val>
                                        </p:tav>
                                        <p:tav tm="100000">
                                          <p:val>
                                            <p:strVal val="#ppt_x"/>
                                          </p:val>
                                        </p:tav>
                                      </p:tavLst>
                                    </p:anim>
                                    <p:anim calcmode="lin" valueType="num">
                                      <p:cBhvr additive="base">
                                        <p:cTn id="38" dur="500" fill="hold"/>
                                        <p:tgtEl>
                                          <p:spTgt spid="172044"/>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72045"/>
                                        </p:tgtEl>
                                        <p:attrNameLst>
                                          <p:attrName>style.visibility</p:attrName>
                                        </p:attrNameLst>
                                      </p:cBhvr>
                                      <p:to>
                                        <p:strVal val="visible"/>
                                      </p:to>
                                    </p:set>
                                    <p:anim calcmode="lin" valueType="num">
                                      <p:cBhvr additive="base">
                                        <p:cTn id="43" dur="500" fill="hold"/>
                                        <p:tgtEl>
                                          <p:spTgt spid="172045"/>
                                        </p:tgtEl>
                                        <p:attrNameLst>
                                          <p:attrName>ppt_x</p:attrName>
                                        </p:attrNameLst>
                                      </p:cBhvr>
                                      <p:tavLst>
                                        <p:tav tm="0">
                                          <p:val>
                                            <p:strVal val="#ppt_x"/>
                                          </p:val>
                                        </p:tav>
                                        <p:tav tm="100000">
                                          <p:val>
                                            <p:strVal val="#ppt_x"/>
                                          </p:val>
                                        </p:tav>
                                      </p:tavLst>
                                    </p:anim>
                                    <p:anim calcmode="lin" valueType="num">
                                      <p:cBhvr additive="base">
                                        <p:cTn id="44" dur="500" fill="hold"/>
                                        <p:tgtEl>
                                          <p:spTgt spid="172045"/>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172046"/>
                                        </p:tgtEl>
                                        <p:attrNameLst>
                                          <p:attrName>style.visibility</p:attrName>
                                        </p:attrNameLst>
                                      </p:cBhvr>
                                      <p:to>
                                        <p:strVal val="visible"/>
                                      </p:to>
                                    </p:set>
                                    <p:anim calcmode="lin" valueType="num">
                                      <p:cBhvr additive="base">
                                        <p:cTn id="49" dur="500" fill="hold"/>
                                        <p:tgtEl>
                                          <p:spTgt spid="172046"/>
                                        </p:tgtEl>
                                        <p:attrNameLst>
                                          <p:attrName>ppt_x</p:attrName>
                                        </p:attrNameLst>
                                      </p:cBhvr>
                                      <p:tavLst>
                                        <p:tav tm="0">
                                          <p:val>
                                            <p:strVal val="#ppt_x"/>
                                          </p:val>
                                        </p:tav>
                                        <p:tav tm="100000">
                                          <p:val>
                                            <p:strVal val="#ppt_x"/>
                                          </p:val>
                                        </p:tav>
                                      </p:tavLst>
                                    </p:anim>
                                    <p:anim calcmode="lin" valueType="num">
                                      <p:cBhvr additive="base">
                                        <p:cTn id="50" dur="500" fill="hold"/>
                                        <p:tgtEl>
                                          <p:spTgt spid="172046"/>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72050"/>
                                        </p:tgtEl>
                                        <p:attrNameLst>
                                          <p:attrName>style.visibility</p:attrName>
                                        </p:attrNameLst>
                                      </p:cBhvr>
                                      <p:to>
                                        <p:strVal val="visible"/>
                                      </p:to>
                                    </p:set>
                                    <p:anim calcmode="lin" valueType="num">
                                      <p:cBhvr additive="base">
                                        <p:cTn id="55" dur="500" fill="hold"/>
                                        <p:tgtEl>
                                          <p:spTgt spid="172050"/>
                                        </p:tgtEl>
                                        <p:attrNameLst>
                                          <p:attrName>ppt_x</p:attrName>
                                        </p:attrNameLst>
                                      </p:cBhvr>
                                      <p:tavLst>
                                        <p:tav tm="0">
                                          <p:val>
                                            <p:strVal val="#ppt_x"/>
                                          </p:val>
                                        </p:tav>
                                        <p:tav tm="100000">
                                          <p:val>
                                            <p:strVal val="#ppt_x"/>
                                          </p:val>
                                        </p:tav>
                                      </p:tavLst>
                                    </p:anim>
                                    <p:anim calcmode="lin" valueType="num">
                                      <p:cBhvr additive="base">
                                        <p:cTn id="56" dur="500" fill="hold"/>
                                        <p:tgtEl>
                                          <p:spTgt spid="17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42" grpId="0" autoUpdateAnimBg="0"/>
      <p:bldP spid="172045" grpId="0" autoUpdateAnimBg="0"/>
      <p:bldP spid="172050"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ext Box 2"/>
          <p:cNvSpPr txBox="1">
            <a:spLocks noChangeArrowheads="1"/>
          </p:cNvSpPr>
          <p:nvPr/>
        </p:nvSpPr>
        <p:spPr bwMode="auto">
          <a:xfrm>
            <a:off x="2362200" y="381001"/>
            <a:ext cx="7315200" cy="1235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They reveal the </a:t>
            </a:r>
            <a:r>
              <a:rPr kumimoji="1" lang="en-US" altLang="zh-CN" sz="2000">
                <a:solidFill>
                  <a:srgbClr val="FF0000"/>
                </a:solidFill>
                <a:latin typeface="Times New Roman" panose="02020603050405020304" pitchFamily="18" charset="0"/>
              </a:rPr>
              <a:t>relationship</a:t>
            </a:r>
            <a:r>
              <a:rPr kumimoji="1" lang="en-US" altLang="zh-CN" sz="2000">
                <a:solidFill>
                  <a:srgbClr val="3333FF"/>
                </a:solidFill>
                <a:latin typeface="Times New Roman" panose="02020603050405020304" pitchFamily="18" charset="0"/>
              </a:rPr>
              <a:t> between the fields generated by the two types of sources and allow for the</a:t>
            </a:r>
            <a:r>
              <a:rPr kumimoji="1" lang="en-US" altLang="zh-CN" sz="2000">
                <a:solidFill>
                  <a:srgbClr val="FF0000"/>
                </a:solidFill>
                <a:latin typeface="Times New Roman" panose="02020603050405020304" pitchFamily="18" charset="0"/>
              </a:rPr>
              <a:t> prediction</a:t>
            </a:r>
            <a:r>
              <a:rPr kumimoji="1" lang="en-US" altLang="zh-CN" sz="2000">
                <a:solidFill>
                  <a:srgbClr val="3333FF"/>
                </a:solidFill>
                <a:latin typeface="Times New Roman" panose="02020603050405020304" pitchFamily="18" charset="0"/>
              </a:rPr>
              <a:t> of the fields of one source type using the equations obtained for the other. </a:t>
            </a:r>
          </a:p>
        </p:txBody>
      </p:sp>
      <p:sp>
        <p:nvSpPr>
          <p:cNvPr id="173059" name="Text Box 3"/>
          <p:cNvSpPr txBox="1">
            <a:spLocks noChangeArrowheads="1"/>
          </p:cNvSpPr>
          <p:nvPr/>
        </p:nvSpPr>
        <p:spPr bwMode="auto">
          <a:xfrm>
            <a:off x="2438400" y="1736726"/>
            <a:ext cx="70866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For instance, from the far-zone fields of the </a:t>
            </a:r>
            <a:r>
              <a:rPr kumimoji="1" lang="en-US" altLang="zh-CN" sz="2000" i="1">
                <a:latin typeface="Times New Roman" panose="02020603050405020304" pitchFamily="18" charset="0"/>
              </a:rPr>
              <a:t>z</a:t>
            </a:r>
            <a:r>
              <a:rPr kumimoji="1" lang="en-US" altLang="zh-CN" sz="2000">
                <a:solidFill>
                  <a:srgbClr val="3333FF"/>
                </a:solidFill>
                <a:latin typeface="Times New Roman" panose="02020603050405020304" pitchFamily="18" charset="0"/>
              </a:rPr>
              <a:t>-directed </a:t>
            </a:r>
            <a:r>
              <a:rPr kumimoji="1" lang="en-US" altLang="zh-CN" sz="2000">
                <a:solidFill>
                  <a:srgbClr val="FF0000"/>
                </a:solidFill>
                <a:latin typeface="Times New Roman" panose="02020603050405020304" pitchFamily="18" charset="0"/>
              </a:rPr>
              <a:t>electric</a:t>
            </a:r>
            <a:r>
              <a:rPr kumimoji="1" lang="en-US" altLang="zh-CN" sz="2000">
                <a:solidFill>
                  <a:srgbClr val="3333FF"/>
                </a:solidFill>
                <a:latin typeface="Times New Roman" panose="02020603050405020304" pitchFamily="18" charset="0"/>
              </a:rPr>
              <a:t> current element</a:t>
            </a:r>
            <a:r>
              <a:rPr kumimoji="1" lang="en-US" altLang="zh-CN" sz="2000">
                <a:latin typeface="Times New Roman" panose="02020603050405020304" pitchFamily="18" charset="0"/>
              </a:rPr>
              <a:t> </a:t>
            </a:r>
            <a:r>
              <a:rPr kumimoji="1" lang="en-US" altLang="zh-CN" sz="2000" i="1">
                <a:latin typeface="Times New Roman" panose="02020603050405020304" pitchFamily="18" charset="0"/>
              </a:rPr>
              <a:t>Il</a:t>
            </a:r>
            <a:endParaRPr kumimoji="1" lang="en-US" altLang="zh-CN" sz="2000">
              <a:solidFill>
                <a:srgbClr val="3333FF"/>
              </a:solidFill>
              <a:latin typeface="Times New Roman" panose="02020603050405020304" pitchFamily="18" charset="0"/>
              <a:ea typeface="楷体_GB2312" pitchFamily="49" charset="-122"/>
            </a:endParaRPr>
          </a:p>
        </p:txBody>
      </p:sp>
      <p:graphicFrame>
        <p:nvGraphicFramePr>
          <p:cNvPr id="173060" name="Object 4"/>
          <p:cNvGraphicFramePr>
            <a:graphicFrameLocks noChangeAspect="1"/>
          </p:cNvGraphicFramePr>
          <p:nvPr/>
        </p:nvGraphicFramePr>
        <p:xfrm>
          <a:off x="3470275" y="4467225"/>
          <a:ext cx="2230438" cy="617538"/>
        </p:xfrm>
        <a:graphic>
          <a:graphicData uri="http://schemas.openxmlformats.org/presentationml/2006/ole">
            <mc:AlternateContent xmlns:mc="http://schemas.openxmlformats.org/markup-compatibility/2006">
              <mc:Choice xmlns:v="urn:schemas-microsoft-com:vml" Requires="v">
                <p:oleObj spid="_x0000_s404590" name="Equation" r:id="rId3" imgW="1422360" imgH="393480" progId="Equation.3">
                  <p:embed/>
                </p:oleObj>
              </mc:Choice>
              <mc:Fallback>
                <p:oleObj name="Equation" r:id="rId3" imgW="1422360" imgH="39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0275" y="4467225"/>
                        <a:ext cx="2230438" cy="617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3061" name="Object 5"/>
          <p:cNvGraphicFramePr>
            <a:graphicFrameLocks noChangeAspect="1"/>
          </p:cNvGraphicFramePr>
          <p:nvPr/>
        </p:nvGraphicFramePr>
        <p:xfrm>
          <a:off x="6273800" y="4467226"/>
          <a:ext cx="2209800" cy="638175"/>
        </p:xfrm>
        <a:graphic>
          <a:graphicData uri="http://schemas.openxmlformats.org/presentationml/2006/ole">
            <mc:AlternateContent xmlns:mc="http://schemas.openxmlformats.org/markup-compatibility/2006">
              <mc:Choice xmlns:v="urn:schemas-microsoft-com:vml" Requires="v">
                <p:oleObj spid="_x0000_s404591" name="Equation" r:id="rId5" imgW="1358640" imgH="393480" progId="Equation.3">
                  <p:embed/>
                </p:oleObj>
              </mc:Choice>
              <mc:Fallback>
                <p:oleObj name="Equation" r:id="rId5" imgW="1358640" imgH="393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800" y="4467226"/>
                        <a:ext cx="2209800" cy="638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3062" name="Text Box 6"/>
          <p:cNvSpPr txBox="1">
            <a:spLocks noChangeArrowheads="1"/>
          </p:cNvSpPr>
          <p:nvPr/>
        </p:nvSpPr>
        <p:spPr bwMode="auto">
          <a:xfrm>
            <a:off x="2438400" y="5208589"/>
            <a:ext cx="70866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The </a:t>
            </a:r>
            <a:r>
              <a:rPr kumimoji="1" lang="en-US" altLang="zh-CN" sz="2000">
                <a:solidFill>
                  <a:srgbClr val="FF0000"/>
                </a:solidFill>
                <a:latin typeface="Times New Roman" panose="02020603050405020304" pitchFamily="18" charset="0"/>
              </a:rPr>
              <a:t>electric</a:t>
            </a:r>
            <a:r>
              <a:rPr kumimoji="1" lang="en-US" altLang="zh-CN" sz="2000">
                <a:solidFill>
                  <a:srgbClr val="3333FF"/>
                </a:solidFill>
                <a:latin typeface="Times New Roman" panose="02020603050405020304" pitchFamily="18" charset="0"/>
              </a:rPr>
              <a:t> current loop placed in the </a:t>
            </a:r>
            <a:r>
              <a:rPr kumimoji="1" lang="en-US" altLang="zh-CN" sz="2000" i="1">
                <a:latin typeface="Times New Roman" panose="02020603050405020304" pitchFamily="18" charset="0"/>
              </a:rPr>
              <a:t>xy</a:t>
            </a:r>
            <a:r>
              <a:rPr kumimoji="1" lang="en-US" altLang="zh-CN" sz="2000">
                <a:solidFill>
                  <a:srgbClr val="3333FF"/>
                </a:solidFill>
                <a:latin typeface="Times New Roman" panose="02020603050405020304" pitchFamily="18" charset="0"/>
              </a:rPr>
              <a:t>-plane can be considered as a </a:t>
            </a:r>
            <a:r>
              <a:rPr kumimoji="1" lang="en-US" altLang="zh-CN" sz="2000" i="1">
                <a:latin typeface="Times New Roman" panose="02020603050405020304" pitchFamily="18" charset="0"/>
              </a:rPr>
              <a:t>z</a:t>
            </a:r>
            <a:r>
              <a:rPr kumimoji="1" lang="en-US" altLang="zh-CN" sz="2000">
                <a:solidFill>
                  <a:srgbClr val="3333FF"/>
                </a:solidFill>
                <a:latin typeface="Times New Roman" panose="02020603050405020304" pitchFamily="18" charset="0"/>
              </a:rPr>
              <a:t>-directed </a:t>
            </a:r>
            <a:r>
              <a:rPr kumimoji="1" lang="en-US" altLang="zh-CN" sz="2000">
                <a:solidFill>
                  <a:srgbClr val="FF0000"/>
                </a:solidFill>
                <a:latin typeface="Times New Roman" panose="02020603050405020304" pitchFamily="18" charset="0"/>
              </a:rPr>
              <a:t>magnetic</a:t>
            </a:r>
            <a:r>
              <a:rPr kumimoji="1" lang="en-US" altLang="zh-CN" sz="2000">
                <a:solidFill>
                  <a:srgbClr val="3333FF"/>
                </a:solidFill>
                <a:latin typeface="Times New Roman" panose="02020603050405020304" pitchFamily="18" charset="0"/>
              </a:rPr>
              <a:t> current element.</a:t>
            </a:r>
            <a:r>
              <a:rPr kumimoji="1" lang="en-US" altLang="zh-CN" sz="2000">
                <a:solidFill>
                  <a:srgbClr val="3333FF"/>
                </a:solidFill>
                <a:latin typeface="Times New Roman" panose="02020603050405020304" pitchFamily="18" charset="0"/>
                <a:ea typeface="楷体_GB2312" pitchFamily="49" charset="-122"/>
              </a:rPr>
              <a:t> </a:t>
            </a:r>
          </a:p>
        </p:txBody>
      </p:sp>
      <p:sp>
        <p:nvSpPr>
          <p:cNvPr id="173063" name="Text Box 7"/>
          <p:cNvSpPr txBox="1">
            <a:spLocks noChangeArrowheads="1"/>
          </p:cNvSpPr>
          <p:nvPr/>
        </p:nvSpPr>
        <p:spPr bwMode="auto">
          <a:xfrm>
            <a:off x="2438400" y="3505201"/>
            <a:ext cx="7239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en-US" altLang="zh-CN" sz="2000">
                <a:solidFill>
                  <a:srgbClr val="3333FF"/>
                </a:solidFill>
                <a:latin typeface="Times New Roman" panose="02020603050405020304" pitchFamily="18" charset="0"/>
              </a:rPr>
              <a:t>we can derive the equations for the far-zone fields of the </a:t>
            </a:r>
            <a:r>
              <a:rPr kumimoji="1" lang="en-US" altLang="zh-CN" sz="2000" i="1">
                <a:latin typeface="Times New Roman" panose="02020603050405020304" pitchFamily="18" charset="0"/>
              </a:rPr>
              <a:t>z</a:t>
            </a:r>
            <a:r>
              <a:rPr kumimoji="1" lang="en-US" altLang="zh-CN" sz="2000">
                <a:solidFill>
                  <a:srgbClr val="3333FF"/>
                </a:solidFill>
                <a:latin typeface="Times New Roman" panose="02020603050405020304" pitchFamily="18" charset="0"/>
              </a:rPr>
              <a:t>-directed </a:t>
            </a:r>
            <a:r>
              <a:rPr kumimoji="1" lang="en-US" altLang="zh-CN" sz="2000">
                <a:solidFill>
                  <a:srgbClr val="FF0000"/>
                </a:solidFill>
                <a:latin typeface="Times New Roman" panose="02020603050405020304" pitchFamily="18" charset="0"/>
              </a:rPr>
              <a:t>magnetic </a:t>
            </a:r>
            <a:r>
              <a:rPr kumimoji="1" lang="en-US" altLang="zh-CN" sz="2000">
                <a:solidFill>
                  <a:srgbClr val="3333FF"/>
                </a:solidFill>
                <a:latin typeface="Times New Roman" panose="02020603050405020304" pitchFamily="18" charset="0"/>
              </a:rPr>
              <a:t>current element </a:t>
            </a:r>
            <a:r>
              <a:rPr kumimoji="1" lang="en-US" altLang="zh-CN" sz="2000" i="1">
                <a:latin typeface="Times New Roman" panose="02020603050405020304" pitchFamily="18" charset="0"/>
              </a:rPr>
              <a:t>I</a:t>
            </a:r>
            <a:r>
              <a:rPr kumimoji="1" lang="en-US" altLang="zh-CN" sz="2000" baseline="-30000">
                <a:latin typeface="Times New Roman" panose="02020603050405020304" pitchFamily="18" charset="0"/>
              </a:rPr>
              <a:t>m</a:t>
            </a:r>
            <a:r>
              <a:rPr kumimoji="1" lang="en-US" altLang="zh-CN" sz="2000" i="1">
                <a:latin typeface="Times New Roman" panose="02020603050405020304" pitchFamily="18" charset="0"/>
              </a:rPr>
              <a:t>l </a:t>
            </a:r>
            <a:r>
              <a:rPr kumimoji="1" lang="en-US" altLang="zh-CN" sz="2000">
                <a:solidFill>
                  <a:srgbClr val="3333FF"/>
                </a:solidFill>
                <a:latin typeface="Times New Roman" panose="02020603050405020304" pitchFamily="18" charset="0"/>
              </a:rPr>
              <a:t>as</a:t>
            </a:r>
            <a:endParaRPr kumimoji="1" lang="en-US" altLang="zh-CN" sz="2000">
              <a:solidFill>
                <a:srgbClr val="3333FF"/>
              </a:solidFill>
              <a:latin typeface="楷体_GB2312" pitchFamily="49" charset="-122"/>
              <a:ea typeface="楷体_GB2312" pitchFamily="49" charset="-122"/>
            </a:endParaRPr>
          </a:p>
        </p:txBody>
      </p:sp>
      <p:grpSp>
        <p:nvGrpSpPr>
          <p:cNvPr id="173064" name="Group 8"/>
          <p:cNvGrpSpPr>
            <a:grpSpLocks/>
          </p:cNvGrpSpPr>
          <p:nvPr/>
        </p:nvGrpSpPr>
        <p:grpSpPr bwMode="auto">
          <a:xfrm>
            <a:off x="3429001" y="2805114"/>
            <a:ext cx="4913313" cy="623887"/>
            <a:chOff x="1212" y="240"/>
            <a:chExt cx="3095" cy="393"/>
          </a:xfrm>
        </p:grpSpPr>
        <p:graphicFrame>
          <p:nvGraphicFramePr>
            <p:cNvPr id="173065" name="Object 9"/>
            <p:cNvGraphicFramePr>
              <a:graphicFrameLocks noChangeAspect="1"/>
            </p:cNvGraphicFramePr>
            <p:nvPr/>
          </p:nvGraphicFramePr>
          <p:xfrm>
            <a:off x="1212" y="240"/>
            <a:ext cx="1213" cy="393"/>
          </p:xfrm>
          <a:graphic>
            <a:graphicData uri="http://schemas.openxmlformats.org/presentationml/2006/ole">
              <mc:AlternateContent xmlns:mc="http://schemas.openxmlformats.org/markup-compatibility/2006">
                <mc:Choice xmlns:v="urn:schemas-microsoft-com:vml" Requires="v">
                  <p:oleObj spid="_x0000_s404592" name="Equation" r:id="rId7" imgW="1206360" imgH="393480" progId="Equation.3">
                    <p:embed/>
                  </p:oleObj>
                </mc:Choice>
                <mc:Fallback>
                  <p:oleObj name="Equation" r:id="rId7" imgW="1206360" imgH="393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2" y="240"/>
                          <a:ext cx="1213" cy="39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3066" name="Object 10"/>
            <p:cNvGraphicFramePr>
              <a:graphicFrameLocks noChangeAspect="1"/>
            </p:cNvGraphicFramePr>
            <p:nvPr/>
          </p:nvGraphicFramePr>
          <p:xfrm>
            <a:off x="3037" y="240"/>
            <a:ext cx="1270" cy="393"/>
          </p:xfrm>
          <a:graphic>
            <a:graphicData uri="http://schemas.openxmlformats.org/presentationml/2006/ole">
              <mc:AlternateContent xmlns:mc="http://schemas.openxmlformats.org/markup-compatibility/2006">
                <mc:Choice xmlns:v="urn:schemas-microsoft-com:vml" Requires="v">
                  <p:oleObj spid="_x0000_s404593" name="Equation" r:id="rId9" imgW="1257120" imgH="393480" progId="Equation.3">
                    <p:embed/>
                  </p:oleObj>
                </mc:Choice>
                <mc:Fallback>
                  <p:oleObj name="Equation" r:id="rId9" imgW="1257120" imgH="3934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37" y="240"/>
                          <a:ext cx="1270" cy="39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73067" name="AutoShape 11">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73068" name="AutoShape 12">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3" name="文本框 12"/>
          <p:cNvSpPr txBox="1"/>
          <p:nvPr/>
        </p:nvSpPr>
        <p:spPr>
          <a:xfrm>
            <a:off x="304800" y="762001"/>
            <a:ext cx="1302327" cy="461665"/>
          </a:xfrm>
          <a:prstGeom prst="rect">
            <a:avLst/>
          </a:prstGeom>
          <a:noFill/>
        </p:spPr>
        <p:txBody>
          <a:bodyPr wrap="square" rtlCol="0">
            <a:spAutoFit/>
          </a:bodyPr>
          <a:lstStyle/>
          <a:p>
            <a:r>
              <a:rPr lang="en-US" altLang="zh-CN" sz="2400" b="1" i="1" dirty="0" smtClean="0">
                <a:solidFill>
                  <a:schemeClr val="bg1"/>
                </a:solidFill>
              </a:rPr>
              <a:t>Duality</a:t>
            </a:r>
            <a:endParaRPr lang="zh-CN" altLang="en-US" sz="2400" b="1" i="1" dirty="0">
              <a:solidFill>
                <a:schemeClr val="bg1"/>
              </a:solidFill>
            </a:endParaRPr>
          </a:p>
        </p:txBody>
      </p:sp>
    </p:spTree>
    <p:extLst>
      <p:ext uri="{BB962C8B-B14F-4D97-AF65-F5344CB8AC3E}">
        <p14:creationId xmlns:p14="http://schemas.microsoft.com/office/powerpoint/2010/main" val="21482711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73058"/>
                                        </p:tgtEl>
                                        <p:attrNameLst>
                                          <p:attrName>style.visibility</p:attrName>
                                        </p:attrNameLst>
                                      </p:cBhvr>
                                      <p:to>
                                        <p:strVal val="visible"/>
                                      </p:to>
                                    </p:set>
                                    <p:anim calcmode="lin" valueType="num">
                                      <p:cBhvr additive="base">
                                        <p:cTn id="7" dur="500" fill="hold"/>
                                        <p:tgtEl>
                                          <p:spTgt spid="173058"/>
                                        </p:tgtEl>
                                        <p:attrNameLst>
                                          <p:attrName>ppt_x</p:attrName>
                                        </p:attrNameLst>
                                      </p:cBhvr>
                                      <p:tavLst>
                                        <p:tav tm="0">
                                          <p:val>
                                            <p:strVal val="#ppt_x"/>
                                          </p:val>
                                        </p:tav>
                                        <p:tav tm="100000">
                                          <p:val>
                                            <p:strVal val="#ppt_x"/>
                                          </p:val>
                                        </p:tav>
                                      </p:tavLst>
                                    </p:anim>
                                    <p:anim calcmode="lin" valueType="num">
                                      <p:cBhvr additive="base">
                                        <p:cTn id="8" dur="500" fill="hold"/>
                                        <p:tgtEl>
                                          <p:spTgt spid="173058"/>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3059"/>
                                        </p:tgtEl>
                                        <p:attrNameLst>
                                          <p:attrName>style.visibility</p:attrName>
                                        </p:attrNameLst>
                                      </p:cBhvr>
                                      <p:to>
                                        <p:strVal val="visible"/>
                                      </p:to>
                                    </p:set>
                                    <p:anim calcmode="lin" valueType="num">
                                      <p:cBhvr additive="base">
                                        <p:cTn id="13" dur="500" fill="hold"/>
                                        <p:tgtEl>
                                          <p:spTgt spid="173059"/>
                                        </p:tgtEl>
                                        <p:attrNameLst>
                                          <p:attrName>ppt_x</p:attrName>
                                        </p:attrNameLst>
                                      </p:cBhvr>
                                      <p:tavLst>
                                        <p:tav tm="0">
                                          <p:val>
                                            <p:strVal val="#ppt_x"/>
                                          </p:val>
                                        </p:tav>
                                        <p:tav tm="100000">
                                          <p:val>
                                            <p:strVal val="#ppt_x"/>
                                          </p:val>
                                        </p:tav>
                                      </p:tavLst>
                                    </p:anim>
                                    <p:anim calcmode="lin" valueType="num">
                                      <p:cBhvr additive="base">
                                        <p:cTn id="14" dur="500" fill="hold"/>
                                        <p:tgtEl>
                                          <p:spTgt spid="17305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73064"/>
                                        </p:tgtEl>
                                        <p:attrNameLst>
                                          <p:attrName>style.visibility</p:attrName>
                                        </p:attrNameLst>
                                      </p:cBhvr>
                                      <p:to>
                                        <p:strVal val="visible"/>
                                      </p:to>
                                    </p:set>
                                    <p:anim calcmode="lin" valueType="num">
                                      <p:cBhvr additive="base">
                                        <p:cTn id="19" dur="500" fill="hold"/>
                                        <p:tgtEl>
                                          <p:spTgt spid="173064"/>
                                        </p:tgtEl>
                                        <p:attrNameLst>
                                          <p:attrName>ppt_x</p:attrName>
                                        </p:attrNameLst>
                                      </p:cBhvr>
                                      <p:tavLst>
                                        <p:tav tm="0">
                                          <p:val>
                                            <p:strVal val="#ppt_x"/>
                                          </p:val>
                                        </p:tav>
                                        <p:tav tm="100000">
                                          <p:val>
                                            <p:strVal val="#ppt_x"/>
                                          </p:val>
                                        </p:tav>
                                      </p:tavLst>
                                    </p:anim>
                                    <p:anim calcmode="lin" valueType="num">
                                      <p:cBhvr additive="base">
                                        <p:cTn id="20" dur="500" fill="hold"/>
                                        <p:tgtEl>
                                          <p:spTgt spid="17306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3063"/>
                                        </p:tgtEl>
                                        <p:attrNameLst>
                                          <p:attrName>style.visibility</p:attrName>
                                        </p:attrNameLst>
                                      </p:cBhvr>
                                      <p:to>
                                        <p:strVal val="visible"/>
                                      </p:to>
                                    </p:set>
                                    <p:anim calcmode="lin" valueType="num">
                                      <p:cBhvr additive="base">
                                        <p:cTn id="25" dur="500" fill="hold"/>
                                        <p:tgtEl>
                                          <p:spTgt spid="173063"/>
                                        </p:tgtEl>
                                        <p:attrNameLst>
                                          <p:attrName>ppt_x</p:attrName>
                                        </p:attrNameLst>
                                      </p:cBhvr>
                                      <p:tavLst>
                                        <p:tav tm="0">
                                          <p:val>
                                            <p:strVal val="#ppt_x"/>
                                          </p:val>
                                        </p:tav>
                                        <p:tav tm="100000">
                                          <p:val>
                                            <p:strVal val="#ppt_x"/>
                                          </p:val>
                                        </p:tav>
                                      </p:tavLst>
                                    </p:anim>
                                    <p:anim calcmode="lin" valueType="num">
                                      <p:cBhvr additive="base">
                                        <p:cTn id="26" dur="500" fill="hold"/>
                                        <p:tgtEl>
                                          <p:spTgt spid="173063"/>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73060"/>
                                        </p:tgtEl>
                                        <p:attrNameLst>
                                          <p:attrName>style.visibility</p:attrName>
                                        </p:attrNameLst>
                                      </p:cBhvr>
                                      <p:to>
                                        <p:strVal val="visible"/>
                                      </p:to>
                                    </p:set>
                                    <p:anim calcmode="lin" valueType="num">
                                      <p:cBhvr additive="base">
                                        <p:cTn id="31" dur="500" fill="hold"/>
                                        <p:tgtEl>
                                          <p:spTgt spid="173060"/>
                                        </p:tgtEl>
                                        <p:attrNameLst>
                                          <p:attrName>ppt_x</p:attrName>
                                        </p:attrNameLst>
                                      </p:cBhvr>
                                      <p:tavLst>
                                        <p:tav tm="0">
                                          <p:val>
                                            <p:strVal val="#ppt_x"/>
                                          </p:val>
                                        </p:tav>
                                        <p:tav tm="100000">
                                          <p:val>
                                            <p:strVal val="#ppt_x"/>
                                          </p:val>
                                        </p:tav>
                                      </p:tavLst>
                                    </p:anim>
                                    <p:anim calcmode="lin" valueType="num">
                                      <p:cBhvr additive="base">
                                        <p:cTn id="32" dur="500" fill="hold"/>
                                        <p:tgtEl>
                                          <p:spTgt spid="173060"/>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173061"/>
                                        </p:tgtEl>
                                        <p:attrNameLst>
                                          <p:attrName>style.visibility</p:attrName>
                                        </p:attrNameLst>
                                      </p:cBhvr>
                                      <p:to>
                                        <p:strVal val="visible"/>
                                      </p:to>
                                    </p:set>
                                    <p:anim calcmode="lin" valueType="num">
                                      <p:cBhvr additive="base">
                                        <p:cTn id="37" dur="500" fill="hold"/>
                                        <p:tgtEl>
                                          <p:spTgt spid="173061"/>
                                        </p:tgtEl>
                                        <p:attrNameLst>
                                          <p:attrName>ppt_x</p:attrName>
                                        </p:attrNameLst>
                                      </p:cBhvr>
                                      <p:tavLst>
                                        <p:tav tm="0">
                                          <p:val>
                                            <p:strVal val="#ppt_x"/>
                                          </p:val>
                                        </p:tav>
                                        <p:tav tm="100000">
                                          <p:val>
                                            <p:strVal val="#ppt_x"/>
                                          </p:val>
                                        </p:tav>
                                      </p:tavLst>
                                    </p:anim>
                                    <p:anim calcmode="lin" valueType="num">
                                      <p:cBhvr additive="base">
                                        <p:cTn id="38" dur="500" fill="hold"/>
                                        <p:tgtEl>
                                          <p:spTgt spid="173061"/>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73062"/>
                                        </p:tgtEl>
                                        <p:attrNameLst>
                                          <p:attrName>style.visibility</p:attrName>
                                        </p:attrNameLst>
                                      </p:cBhvr>
                                      <p:to>
                                        <p:strVal val="visible"/>
                                      </p:to>
                                    </p:set>
                                    <p:anim calcmode="lin" valueType="num">
                                      <p:cBhvr additive="base">
                                        <p:cTn id="43" dur="500" fill="hold"/>
                                        <p:tgtEl>
                                          <p:spTgt spid="173062"/>
                                        </p:tgtEl>
                                        <p:attrNameLst>
                                          <p:attrName>ppt_x</p:attrName>
                                        </p:attrNameLst>
                                      </p:cBhvr>
                                      <p:tavLst>
                                        <p:tav tm="0">
                                          <p:val>
                                            <p:strVal val="#ppt_x"/>
                                          </p:val>
                                        </p:tav>
                                        <p:tav tm="100000">
                                          <p:val>
                                            <p:strVal val="#ppt_x"/>
                                          </p:val>
                                        </p:tav>
                                      </p:tavLst>
                                    </p:anim>
                                    <p:anim calcmode="lin" valueType="num">
                                      <p:cBhvr additive="base">
                                        <p:cTn id="44" dur="500" fill="hold"/>
                                        <p:tgtEl>
                                          <p:spTgt spid="1730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58" grpId="0" autoUpdateAnimBg="0"/>
      <p:bldP spid="173059" grpId="0" autoUpdateAnimBg="0"/>
      <p:bldP spid="173062" grpId="0" autoUpdateAnimBg="0"/>
      <p:bldP spid="173063"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ChangeArrowheads="1"/>
          </p:cNvSpPr>
          <p:nvPr/>
        </p:nvSpPr>
        <p:spPr bwMode="auto">
          <a:xfrm>
            <a:off x="1981201" y="2406134"/>
            <a:ext cx="184731" cy="3693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174083" name="Group 3"/>
          <p:cNvGrpSpPr>
            <a:grpSpLocks/>
          </p:cNvGrpSpPr>
          <p:nvPr/>
        </p:nvGrpSpPr>
        <p:grpSpPr bwMode="auto">
          <a:xfrm>
            <a:off x="2057400" y="1203326"/>
            <a:ext cx="2870200" cy="3749675"/>
            <a:chOff x="336" y="758"/>
            <a:chExt cx="1808" cy="2362"/>
          </a:xfrm>
        </p:grpSpPr>
        <p:grpSp>
          <p:nvGrpSpPr>
            <p:cNvPr id="174084" name="Group 4"/>
            <p:cNvGrpSpPr>
              <a:grpSpLocks/>
            </p:cNvGrpSpPr>
            <p:nvPr/>
          </p:nvGrpSpPr>
          <p:grpSpPr bwMode="auto">
            <a:xfrm>
              <a:off x="336" y="758"/>
              <a:ext cx="1808" cy="1680"/>
              <a:chOff x="816" y="2112"/>
              <a:chExt cx="1808" cy="1680"/>
            </a:xfrm>
          </p:grpSpPr>
          <p:grpSp>
            <p:nvGrpSpPr>
              <p:cNvPr id="174085" name="Group 5"/>
              <p:cNvGrpSpPr>
                <a:grpSpLocks/>
              </p:cNvGrpSpPr>
              <p:nvPr/>
            </p:nvGrpSpPr>
            <p:grpSpPr bwMode="auto">
              <a:xfrm>
                <a:off x="816" y="2112"/>
                <a:ext cx="1808" cy="1680"/>
                <a:chOff x="576" y="1968"/>
                <a:chExt cx="1808" cy="1680"/>
              </a:xfrm>
            </p:grpSpPr>
            <p:sp>
              <p:nvSpPr>
                <p:cNvPr id="174086" name="Line 6"/>
                <p:cNvSpPr>
                  <a:spLocks noChangeShapeType="1"/>
                </p:cNvSpPr>
                <p:nvPr/>
              </p:nvSpPr>
              <p:spPr bwMode="auto">
                <a:xfrm>
                  <a:off x="1331" y="3088"/>
                  <a:ext cx="847"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087" name="Line 7"/>
                <p:cNvSpPr>
                  <a:spLocks noChangeShapeType="1"/>
                </p:cNvSpPr>
                <p:nvPr/>
              </p:nvSpPr>
              <p:spPr bwMode="auto">
                <a:xfrm flipH="1">
                  <a:off x="760" y="3088"/>
                  <a:ext cx="571" cy="366"/>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088" name="Oval 8"/>
                <p:cNvSpPr>
                  <a:spLocks noChangeArrowheads="1"/>
                </p:cNvSpPr>
                <p:nvPr/>
              </p:nvSpPr>
              <p:spPr bwMode="auto">
                <a:xfrm>
                  <a:off x="709" y="2237"/>
                  <a:ext cx="1235" cy="420"/>
                </a:xfrm>
                <a:prstGeom prst="ellipse">
                  <a:avLst/>
                </a:prstGeom>
                <a:noFill/>
                <a:ln w="9525">
                  <a:solidFill>
                    <a:srgbClr val="000000"/>
                  </a:solidFill>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089" name="Rectangle 9"/>
                <p:cNvSpPr>
                  <a:spLocks noChangeArrowheads="1"/>
                </p:cNvSpPr>
                <p:nvPr/>
              </p:nvSpPr>
              <p:spPr bwMode="auto">
                <a:xfrm>
                  <a:off x="668" y="2216"/>
                  <a:ext cx="1327" cy="269"/>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090" name="Line 10"/>
                <p:cNvSpPr>
                  <a:spLocks noChangeShapeType="1"/>
                </p:cNvSpPr>
                <p:nvPr/>
              </p:nvSpPr>
              <p:spPr bwMode="auto">
                <a:xfrm flipV="1">
                  <a:off x="1331" y="2086"/>
                  <a:ext cx="0" cy="1002"/>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091" name="Line 11"/>
                <p:cNvSpPr>
                  <a:spLocks noChangeShapeType="1"/>
                </p:cNvSpPr>
                <p:nvPr/>
              </p:nvSpPr>
              <p:spPr bwMode="auto">
                <a:xfrm flipV="1">
                  <a:off x="1331" y="2592"/>
                  <a:ext cx="301" cy="496"/>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092" name="Line 12"/>
                <p:cNvSpPr>
                  <a:spLocks noChangeShapeType="1"/>
                </p:cNvSpPr>
                <p:nvPr/>
              </p:nvSpPr>
              <p:spPr bwMode="auto">
                <a:xfrm>
                  <a:off x="1321" y="3088"/>
                  <a:ext cx="521" cy="549"/>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093" name="Freeform 13"/>
                <p:cNvSpPr>
                  <a:spLocks/>
                </p:cNvSpPr>
                <p:nvPr/>
              </p:nvSpPr>
              <p:spPr bwMode="auto">
                <a:xfrm>
                  <a:off x="1331" y="2280"/>
                  <a:ext cx="511" cy="1368"/>
                </a:xfrm>
                <a:custGeom>
                  <a:avLst/>
                  <a:gdLst>
                    <a:gd name="T0" fmla="*/ 0 w 1000"/>
                    <a:gd name="T1" fmla="*/ 0 h 2460"/>
                    <a:gd name="T2" fmla="*/ 260 w 1000"/>
                    <a:gd name="T3" fmla="*/ 260 h 2460"/>
                    <a:gd name="T4" fmla="*/ 400 w 1000"/>
                    <a:gd name="T5" fmla="*/ 440 h 2460"/>
                    <a:gd name="T6" fmla="*/ 560 w 1000"/>
                    <a:gd name="T7" fmla="*/ 660 h 2460"/>
                    <a:gd name="T8" fmla="*/ 780 w 1000"/>
                    <a:gd name="T9" fmla="*/ 1200 h 2460"/>
                    <a:gd name="T10" fmla="*/ 960 w 1000"/>
                    <a:gd name="T11" fmla="*/ 1980 h 2460"/>
                    <a:gd name="T12" fmla="*/ 1000 w 1000"/>
                    <a:gd name="T13" fmla="*/ 2460 h 2460"/>
                  </a:gdLst>
                  <a:ahLst/>
                  <a:cxnLst>
                    <a:cxn ang="0">
                      <a:pos x="T0" y="T1"/>
                    </a:cxn>
                    <a:cxn ang="0">
                      <a:pos x="T2" y="T3"/>
                    </a:cxn>
                    <a:cxn ang="0">
                      <a:pos x="T4" y="T5"/>
                    </a:cxn>
                    <a:cxn ang="0">
                      <a:pos x="T6" y="T7"/>
                    </a:cxn>
                    <a:cxn ang="0">
                      <a:pos x="T8" y="T9"/>
                    </a:cxn>
                    <a:cxn ang="0">
                      <a:pos x="T10" y="T11"/>
                    </a:cxn>
                    <a:cxn ang="0">
                      <a:pos x="T12" y="T13"/>
                    </a:cxn>
                  </a:cxnLst>
                  <a:rect l="0" t="0" r="r" b="b"/>
                  <a:pathLst>
                    <a:path w="1000" h="2460">
                      <a:moveTo>
                        <a:pt x="0" y="0"/>
                      </a:moveTo>
                      <a:cubicBezTo>
                        <a:pt x="96" y="93"/>
                        <a:pt x="193" y="187"/>
                        <a:pt x="260" y="260"/>
                      </a:cubicBezTo>
                      <a:cubicBezTo>
                        <a:pt x="327" y="333"/>
                        <a:pt x="350" y="373"/>
                        <a:pt x="400" y="440"/>
                      </a:cubicBezTo>
                      <a:cubicBezTo>
                        <a:pt x="450" y="507"/>
                        <a:pt x="497" y="533"/>
                        <a:pt x="560" y="660"/>
                      </a:cubicBezTo>
                      <a:cubicBezTo>
                        <a:pt x="623" y="787"/>
                        <a:pt x="713" y="980"/>
                        <a:pt x="780" y="1200"/>
                      </a:cubicBezTo>
                      <a:cubicBezTo>
                        <a:pt x="847" y="1420"/>
                        <a:pt x="923" y="1770"/>
                        <a:pt x="960" y="1980"/>
                      </a:cubicBezTo>
                      <a:cubicBezTo>
                        <a:pt x="997" y="2190"/>
                        <a:pt x="993" y="2380"/>
                        <a:pt x="1000" y="2460"/>
                      </a:cubicBezTo>
                    </a:path>
                  </a:pathLst>
                </a:custGeom>
                <a:noFill/>
                <a:ln w="9525" cap="flat" cmpd="sng">
                  <a:solidFill>
                    <a:srgbClr val="000000"/>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094" name="Text Box 14"/>
                <p:cNvSpPr txBox="1">
                  <a:spLocks noChangeArrowheads="1"/>
                </p:cNvSpPr>
                <p:nvPr/>
              </p:nvSpPr>
              <p:spPr bwMode="auto">
                <a:xfrm>
                  <a:off x="1178" y="3206"/>
                  <a:ext cx="245"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i="1">
                      <a:latin typeface="Times New Roman" panose="02020603050405020304" pitchFamily="18" charset="0"/>
                      <a:sym typeface="Symbol" panose="05050102010706020507" pitchFamily="18" charset="2"/>
                    </a:rPr>
                    <a:t></a:t>
                  </a:r>
                  <a:endParaRPr lang="zh-CN" altLang="en-US" sz="1600" i="1">
                    <a:latin typeface="Times New Roman" panose="02020603050405020304" pitchFamily="18" charset="0"/>
                  </a:endParaRPr>
                </a:p>
              </p:txBody>
            </p:sp>
            <p:sp>
              <p:nvSpPr>
                <p:cNvPr id="174095" name="Text Box 15"/>
                <p:cNvSpPr txBox="1">
                  <a:spLocks noChangeArrowheads="1"/>
                </p:cNvSpPr>
                <p:nvPr/>
              </p:nvSpPr>
              <p:spPr bwMode="auto">
                <a:xfrm>
                  <a:off x="1427" y="2786"/>
                  <a:ext cx="245"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r</a:t>
                  </a:r>
                </a:p>
              </p:txBody>
            </p:sp>
            <p:sp>
              <p:nvSpPr>
                <p:cNvPr id="174096" name="Text Box 16"/>
                <p:cNvSpPr txBox="1">
                  <a:spLocks noChangeArrowheads="1"/>
                </p:cNvSpPr>
                <p:nvPr/>
              </p:nvSpPr>
              <p:spPr bwMode="auto">
                <a:xfrm>
                  <a:off x="1131" y="2957"/>
                  <a:ext cx="245"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solidFill>
                        <a:srgbClr val="FF0000"/>
                      </a:solidFill>
                      <a:latin typeface="Times New Roman" panose="02020603050405020304" pitchFamily="18" charset="0"/>
                    </a:rPr>
                    <a:t>Il</a:t>
                  </a:r>
                </a:p>
              </p:txBody>
            </p:sp>
            <p:sp>
              <p:nvSpPr>
                <p:cNvPr id="174097" name="Text Box 17"/>
                <p:cNvSpPr txBox="1">
                  <a:spLocks noChangeArrowheads="1"/>
                </p:cNvSpPr>
                <p:nvPr/>
              </p:nvSpPr>
              <p:spPr bwMode="auto">
                <a:xfrm>
                  <a:off x="1127" y="1968"/>
                  <a:ext cx="245"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2000" i="1">
                      <a:latin typeface="Times New Roman" panose="02020603050405020304" pitchFamily="18" charset="0"/>
                    </a:rPr>
                    <a:t>z</a:t>
                  </a:r>
                </a:p>
              </p:txBody>
            </p:sp>
            <p:sp>
              <p:nvSpPr>
                <p:cNvPr id="174098" name="Text Box 18"/>
                <p:cNvSpPr txBox="1">
                  <a:spLocks noChangeArrowheads="1"/>
                </p:cNvSpPr>
                <p:nvPr/>
              </p:nvSpPr>
              <p:spPr bwMode="auto">
                <a:xfrm>
                  <a:off x="2139" y="2986"/>
                  <a:ext cx="245"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y</a:t>
                  </a:r>
                </a:p>
              </p:txBody>
            </p:sp>
            <p:sp>
              <p:nvSpPr>
                <p:cNvPr id="174099" name="Text Box 19"/>
                <p:cNvSpPr txBox="1">
                  <a:spLocks noChangeArrowheads="1"/>
                </p:cNvSpPr>
                <p:nvPr/>
              </p:nvSpPr>
              <p:spPr bwMode="auto">
                <a:xfrm>
                  <a:off x="576" y="3325"/>
                  <a:ext cx="245"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x</a:t>
                  </a:r>
                </a:p>
              </p:txBody>
            </p:sp>
            <p:sp>
              <p:nvSpPr>
                <p:cNvPr id="174100" name="Text Box 20"/>
                <p:cNvSpPr txBox="1">
                  <a:spLocks noChangeArrowheads="1"/>
                </p:cNvSpPr>
                <p:nvPr/>
              </p:nvSpPr>
              <p:spPr bwMode="auto">
                <a:xfrm>
                  <a:off x="1290" y="2668"/>
                  <a:ext cx="245"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i="1">
                      <a:latin typeface="Times New Roman" panose="02020603050405020304" pitchFamily="18" charset="0"/>
                      <a:sym typeface="Symbol" panose="05050102010706020507" pitchFamily="18" charset="2"/>
                    </a:rPr>
                    <a:t></a:t>
                  </a:r>
                  <a:endParaRPr lang="zh-CN" altLang="en-US" sz="1600" i="1">
                    <a:latin typeface="Times New Roman" panose="02020603050405020304" pitchFamily="18" charset="0"/>
                  </a:endParaRPr>
                </a:p>
              </p:txBody>
            </p:sp>
            <p:sp>
              <p:nvSpPr>
                <p:cNvPr id="174101" name="Freeform 21"/>
                <p:cNvSpPr>
                  <a:spLocks/>
                </p:cNvSpPr>
                <p:nvPr/>
              </p:nvSpPr>
              <p:spPr bwMode="auto">
                <a:xfrm>
                  <a:off x="1127" y="3217"/>
                  <a:ext cx="337" cy="65"/>
                </a:xfrm>
                <a:custGeom>
                  <a:avLst/>
                  <a:gdLst>
                    <a:gd name="T0" fmla="*/ 0 w 580"/>
                    <a:gd name="T1" fmla="*/ 0 h 127"/>
                    <a:gd name="T2" fmla="*/ 120 w 580"/>
                    <a:gd name="T3" fmla="*/ 80 h 127"/>
                    <a:gd name="T4" fmla="*/ 280 w 580"/>
                    <a:gd name="T5" fmla="*/ 120 h 127"/>
                    <a:gd name="T6" fmla="*/ 440 w 580"/>
                    <a:gd name="T7" fmla="*/ 120 h 127"/>
                    <a:gd name="T8" fmla="*/ 580 w 580"/>
                    <a:gd name="T9" fmla="*/ 80 h 127"/>
                  </a:gdLst>
                  <a:ahLst/>
                  <a:cxnLst>
                    <a:cxn ang="0">
                      <a:pos x="T0" y="T1"/>
                    </a:cxn>
                    <a:cxn ang="0">
                      <a:pos x="T2" y="T3"/>
                    </a:cxn>
                    <a:cxn ang="0">
                      <a:pos x="T4" y="T5"/>
                    </a:cxn>
                    <a:cxn ang="0">
                      <a:pos x="T6" y="T7"/>
                    </a:cxn>
                    <a:cxn ang="0">
                      <a:pos x="T8" y="T9"/>
                    </a:cxn>
                  </a:cxnLst>
                  <a:rect l="0" t="0" r="r" b="b"/>
                  <a:pathLst>
                    <a:path w="580" h="127">
                      <a:moveTo>
                        <a:pt x="0" y="0"/>
                      </a:moveTo>
                      <a:cubicBezTo>
                        <a:pt x="36" y="30"/>
                        <a:pt x="73" y="60"/>
                        <a:pt x="120" y="80"/>
                      </a:cubicBezTo>
                      <a:cubicBezTo>
                        <a:pt x="167" y="100"/>
                        <a:pt x="227" y="113"/>
                        <a:pt x="280" y="120"/>
                      </a:cubicBezTo>
                      <a:cubicBezTo>
                        <a:pt x="333" y="127"/>
                        <a:pt x="390" y="127"/>
                        <a:pt x="440" y="120"/>
                      </a:cubicBezTo>
                      <a:cubicBezTo>
                        <a:pt x="490" y="113"/>
                        <a:pt x="543" y="90"/>
                        <a:pt x="580" y="80"/>
                      </a:cubicBezTo>
                    </a:path>
                  </a:pathLst>
                </a:custGeom>
                <a:noFill/>
                <a:ln w="9525" cap="flat" cmpd="sng">
                  <a:solidFill>
                    <a:srgbClr val="000000"/>
                  </a:solidFill>
                  <a:prstDash val="solid"/>
                  <a:round/>
                  <a:headEnd type="none" w="med" len="me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02" name="Freeform 22"/>
                <p:cNvSpPr>
                  <a:spLocks/>
                </p:cNvSpPr>
                <p:nvPr/>
              </p:nvSpPr>
              <p:spPr bwMode="auto">
                <a:xfrm>
                  <a:off x="1331" y="2873"/>
                  <a:ext cx="102" cy="32"/>
                </a:xfrm>
                <a:custGeom>
                  <a:avLst/>
                  <a:gdLst>
                    <a:gd name="T0" fmla="*/ 0 w 140"/>
                    <a:gd name="T1" fmla="*/ 0 h 40"/>
                    <a:gd name="T2" fmla="*/ 140 w 140"/>
                    <a:gd name="T3" fmla="*/ 40 h 40"/>
                  </a:gdLst>
                  <a:ahLst/>
                  <a:cxnLst>
                    <a:cxn ang="0">
                      <a:pos x="T0" y="T1"/>
                    </a:cxn>
                    <a:cxn ang="0">
                      <a:pos x="T2" y="T3"/>
                    </a:cxn>
                  </a:cxnLst>
                  <a:rect l="0" t="0" r="r" b="b"/>
                  <a:pathLst>
                    <a:path w="140" h="40">
                      <a:moveTo>
                        <a:pt x="0" y="0"/>
                      </a:moveTo>
                      <a:cubicBezTo>
                        <a:pt x="53" y="13"/>
                        <a:pt x="107" y="27"/>
                        <a:pt x="140" y="40"/>
                      </a:cubicBezTo>
                    </a:path>
                  </a:pathLst>
                </a:custGeom>
                <a:noFill/>
                <a:ln w="9525" cap="flat" cmpd="sng">
                  <a:solidFill>
                    <a:srgbClr val="000000"/>
                  </a:solidFill>
                  <a:prstDash val="solid"/>
                  <a:round/>
                  <a:headEnd type="none" w="med" len="me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03" name="Text Box 23"/>
                <p:cNvSpPr txBox="1">
                  <a:spLocks noChangeArrowheads="1"/>
                </p:cNvSpPr>
                <p:nvPr/>
              </p:nvSpPr>
              <p:spPr bwMode="auto">
                <a:xfrm>
                  <a:off x="882" y="2313"/>
                  <a:ext cx="398"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i="1">
                      <a:latin typeface="Times New Roman" panose="02020603050405020304" pitchFamily="18" charset="0"/>
                      <a:sym typeface="Symbol" panose="05050102010706020507" pitchFamily="18" charset="2"/>
                    </a:rPr>
                    <a:t></a:t>
                  </a:r>
                  <a:r>
                    <a:rPr lang="zh-CN" altLang="en-US" sz="1600" i="1">
                      <a:latin typeface="Times New Roman" panose="02020603050405020304" pitchFamily="18" charset="0"/>
                    </a:rPr>
                    <a:t> </a:t>
                  </a:r>
                  <a:r>
                    <a:rPr lang="en-US" altLang="zh-CN" sz="1600">
                      <a:latin typeface="Times New Roman" panose="02020603050405020304" pitchFamily="18" charset="0"/>
                    </a:rPr>
                    <a:t>, </a:t>
                  </a:r>
                  <a:r>
                    <a:rPr lang="en-US" altLang="zh-CN" sz="1600" i="1">
                      <a:latin typeface="Times New Roman" panose="02020603050405020304" pitchFamily="18" charset="0"/>
                      <a:sym typeface="Symbol" panose="05050102010706020507" pitchFamily="18" charset="2"/>
                    </a:rPr>
                    <a:t></a:t>
                  </a:r>
                  <a:r>
                    <a:rPr lang="en-US" altLang="zh-CN" sz="1600" i="1">
                      <a:latin typeface="Times New Roman" panose="02020603050405020304" pitchFamily="18" charset="0"/>
                    </a:rPr>
                    <a:t> </a:t>
                  </a:r>
                </a:p>
              </p:txBody>
            </p:sp>
            <p:sp>
              <p:nvSpPr>
                <p:cNvPr id="174104" name="Line 24"/>
                <p:cNvSpPr>
                  <a:spLocks noChangeShapeType="1"/>
                </p:cNvSpPr>
                <p:nvPr/>
              </p:nvSpPr>
              <p:spPr bwMode="auto">
                <a:xfrm flipH="1" flipV="1">
                  <a:off x="1331" y="2959"/>
                  <a:ext cx="0" cy="237"/>
                </a:xfrm>
                <a:prstGeom prst="line">
                  <a:avLst/>
                </a:prstGeom>
                <a:noFill/>
                <a:ln w="28575">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05" name="Oval 25"/>
                <p:cNvSpPr>
                  <a:spLocks noChangeArrowheads="1"/>
                </p:cNvSpPr>
                <p:nvPr/>
              </p:nvSpPr>
              <p:spPr bwMode="auto">
                <a:xfrm>
                  <a:off x="1592" y="2412"/>
                  <a:ext cx="164" cy="327"/>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sp>
            <p:nvSpPr>
              <p:cNvPr id="174106" name="Text Box 26"/>
              <p:cNvSpPr txBox="1">
                <a:spLocks noChangeArrowheads="1"/>
              </p:cNvSpPr>
              <p:nvPr/>
            </p:nvSpPr>
            <p:spPr bwMode="auto">
              <a:xfrm>
                <a:off x="1952" y="2928"/>
                <a:ext cx="286"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E</a:t>
                </a:r>
                <a:r>
                  <a:rPr lang="en-US" altLang="zh-CN" sz="1600" i="1" baseline="-25000">
                    <a:latin typeface="Times New Roman" panose="02020603050405020304" pitchFamily="18" charset="0"/>
                    <a:sym typeface="Symbol" panose="05050102010706020507" pitchFamily="18" charset="2"/>
                  </a:rPr>
                  <a:t></a:t>
                </a:r>
                <a:endParaRPr lang="en-US" altLang="zh-CN" sz="1600" i="1" baseline="-25000">
                  <a:latin typeface="Times New Roman" panose="02020603050405020304" pitchFamily="18" charset="0"/>
                </a:endParaRPr>
              </a:p>
            </p:txBody>
          </p:sp>
          <p:sp>
            <p:nvSpPr>
              <p:cNvPr id="174107" name="Line 27"/>
              <p:cNvSpPr>
                <a:spLocks noChangeShapeType="1"/>
              </p:cNvSpPr>
              <p:nvPr/>
            </p:nvSpPr>
            <p:spPr bwMode="auto">
              <a:xfrm flipH="1" flipV="1">
                <a:off x="1856" y="2784"/>
                <a:ext cx="144" cy="240"/>
              </a:xfrm>
              <a:prstGeom prst="line">
                <a:avLst/>
              </a:prstGeom>
              <a:noFill/>
              <a:ln w="19050">
                <a:solidFill>
                  <a:srgbClr val="FF0000"/>
                </a:solidFill>
                <a:round/>
                <a:headEnd type="triangl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08" name="Line 28"/>
              <p:cNvSpPr>
                <a:spLocks noChangeShapeType="1"/>
              </p:cNvSpPr>
              <p:nvPr/>
            </p:nvSpPr>
            <p:spPr bwMode="auto">
              <a:xfrm flipV="1">
                <a:off x="1856" y="2736"/>
                <a:ext cx="288" cy="48"/>
              </a:xfrm>
              <a:prstGeom prst="line">
                <a:avLst/>
              </a:prstGeom>
              <a:noFill/>
              <a:ln w="9525">
                <a:solidFill>
                  <a:srgbClr val="33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174109" name="Text Box 29"/>
              <p:cNvSpPr txBox="1">
                <a:spLocks noChangeArrowheads="1"/>
              </p:cNvSpPr>
              <p:nvPr/>
            </p:nvSpPr>
            <p:spPr bwMode="auto">
              <a:xfrm>
                <a:off x="2096" y="2640"/>
                <a:ext cx="288"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H</a:t>
                </a:r>
                <a:r>
                  <a:rPr lang="en-US" altLang="zh-CN" sz="1600" i="1" baseline="-25000">
                    <a:latin typeface="Times New Roman" panose="02020603050405020304" pitchFamily="18" charset="0"/>
                    <a:sym typeface="Symbol" panose="05050102010706020507" pitchFamily="18" charset="2"/>
                  </a:rPr>
                  <a:t></a:t>
                </a:r>
                <a:endParaRPr lang="en-US" altLang="zh-CN" sz="1600" i="1" baseline="-25000">
                  <a:latin typeface="Times New Roman" panose="02020603050405020304" pitchFamily="18" charset="0"/>
                </a:endParaRPr>
              </a:p>
            </p:txBody>
          </p:sp>
        </p:grpSp>
        <p:sp>
          <p:nvSpPr>
            <p:cNvPr id="174110" name="Text Box 30"/>
            <p:cNvSpPr txBox="1">
              <a:spLocks noChangeArrowheads="1"/>
            </p:cNvSpPr>
            <p:nvPr/>
          </p:nvSpPr>
          <p:spPr bwMode="auto">
            <a:xfrm>
              <a:off x="746" y="2486"/>
              <a:ext cx="720" cy="6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r>
                <a:rPr kumimoji="1" lang="en-US" altLang="zh-CN" sz="2000">
                  <a:solidFill>
                    <a:srgbClr val="FF0000"/>
                  </a:solidFill>
                  <a:latin typeface="Times New Roman" panose="02020603050405020304" pitchFamily="18" charset="0"/>
                  <a:ea typeface="楷体_GB2312" pitchFamily="49" charset="-122"/>
                </a:rPr>
                <a:t>Electric </a:t>
              </a:r>
            </a:p>
            <a:p>
              <a:pPr algn="just"/>
              <a:r>
                <a:rPr kumimoji="1" lang="en-US" altLang="zh-CN" sz="2000">
                  <a:solidFill>
                    <a:srgbClr val="3333FF"/>
                  </a:solidFill>
                  <a:latin typeface="Times New Roman" panose="02020603050405020304" pitchFamily="18" charset="0"/>
                  <a:ea typeface="楷体_GB2312" pitchFamily="49" charset="-122"/>
                </a:rPr>
                <a:t>Current</a:t>
              </a:r>
              <a:r>
                <a:rPr kumimoji="1" lang="en-US" altLang="zh-CN" sz="2000">
                  <a:solidFill>
                    <a:srgbClr val="FF0000"/>
                  </a:solidFill>
                  <a:latin typeface="Times New Roman" panose="02020603050405020304" pitchFamily="18" charset="0"/>
                  <a:ea typeface="楷体_GB2312" pitchFamily="49" charset="-122"/>
                </a:rPr>
                <a:t> </a:t>
              </a:r>
            </a:p>
            <a:p>
              <a:pPr algn="just"/>
              <a:r>
                <a:rPr kumimoji="1" lang="en-US" altLang="zh-CN" sz="2000">
                  <a:solidFill>
                    <a:srgbClr val="FF0000"/>
                  </a:solidFill>
                  <a:latin typeface="Times New Roman" panose="02020603050405020304" pitchFamily="18" charset="0"/>
                  <a:ea typeface="楷体_GB2312" pitchFamily="49" charset="-122"/>
                </a:rPr>
                <a:t>Element</a:t>
              </a:r>
            </a:p>
          </p:txBody>
        </p:sp>
      </p:grpSp>
      <p:grpSp>
        <p:nvGrpSpPr>
          <p:cNvPr id="174111" name="Group 31"/>
          <p:cNvGrpSpPr>
            <a:grpSpLocks/>
          </p:cNvGrpSpPr>
          <p:nvPr/>
        </p:nvGrpSpPr>
        <p:grpSpPr bwMode="auto">
          <a:xfrm>
            <a:off x="4876800" y="1203326"/>
            <a:ext cx="2870200" cy="3749675"/>
            <a:chOff x="2112" y="432"/>
            <a:chExt cx="1808" cy="2362"/>
          </a:xfrm>
        </p:grpSpPr>
        <p:grpSp>
          <p:nvGrpSpPr>
            <p:cNvPr id="174112" name="Group 32"/>
            <p:cNvGrpSpPr>
              <a:grpSpLocks/>
            </p:cNvGrpSpPr>
            <p:nvPr/>
          </p:nvGrpSpPr>
          <p:grpSpPr bwMode="auto">
            <a:xfrm>
              <a:off x="2112" y="432"/>
              <a:ext cx="1808" cy="1680"/>
              <a:chOff x="2968" y="432"/>
              <a:chExt cx="1808" cy="1680"/>
            </a:xfrm>
          </p:grpSpPr>
          <p:sp>
            <p:nvSpPr>
              <p:cNvPr id="174113" name="Line 33"/>
              <p:cNvSpPr>
                <a:spLocks noChangeShapeType="1"/>
              </p:cNvSpPr>
              <p:nvPr/>
            </p:nvSpPr>
            <p:spPr bwMode="auto">
              <a:xfrm>
                <a:off x="3723" y="1552"/>
                <a:ext cx="847"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14" name="Line 34"/>
              <p:cNvSpPr>
                <a:spLocks noChangeShapeType="1"/>
              </p:cNvSpPr>
              <p:nvPr/>
            </p:nvSpPr>
            <p:spPr bwMode="auto">
              <a:xfrm flipH="1">
                <a:off x="3152" y="1552"/>
                <a:ext cx="571" cy="366"/>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15" name="Oval 35"/>
              <p:cNvSpPr>
                <a:spLocks noChangeArrowheads="1"/>
              </p:cNvSpPr>
              <p:nvPr/>
            </p:nvSpPr>
            <p:spPr bwMode="auto">
              <a:xfrm>
                <a:off x="3101" y="701"/>
                <a:ext cx="1235" cy="420"/>
              </a:xfrm>
              <a:prstGeom prst="ellipse">
                <a:avLst/>
              </a:prstGeom>
              <a:noFill/>
              <a:ln w="9525">
                <a:solidFill>
                  <a:srgbClr val="000000"/>
                </a:solidFill>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16" name="Rectangle 36"/>
              <p:cNvSpPr>
                <a:spLocks noChangeArrowheads="1"/>
              </p:cNvSpPr>
              <p:nvPr/>
            </p:nvSpPr>
            <p:spPr bwMode="auto">
              <a:xfrm>
                <a:off x="3060" y="680"/>
                <a:ext cx="1327" cy="269"/>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17" name="Line 37"/>
              <p:cNvSpPr>
                <a:spLocks noChangeShapeType="1"/>
              </p:cNvSpPr>
              <p:nvPr/>
            </p:nvSpPr>
            <p:spPr bwMode="auto">
              <a:xfrm flipV="1">
                <a:off x="3723" y="550"/>
                <a:ext cx="0" cy="1002"/>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18" name="Line 38"/>
              <p:cNvSpPr>
                <a:spLocks noChangeShapeType="1"/>
              </p:cNvSpPr>
              <p:nvPr/>
            </p:nvSpPr>
            <p:spPr bwMode="auto">
              <a:xfrm flipV="1">
                <a:off x="3723" y="1056"/>
                <a:ext cx="301" cy="496"/>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19" name="Line 39"/>
              <p:cNvSpPr>
                <a:spLocks noChangeShapeType="1"/>
              </p:cNvSpPr>
              <p:nvPr/>
            </p:nvSpPr>
            <p:spPr bwMode="auto">
              <a:xfrm>
                <a:off x="3713" y="1552"/>
                <a:ext cx="521" cy="549"/>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20" name="Freeform 40"/>
              <p:cNvSpPr>
                <a:spLocks/>
              </p:cNvSpPr>
              <p:nvPr/>
            </p:nvSpPr>
            <p:spPr bwMode="auto">
              <a:xfrm>
                <a:off x="3723" y="744"/>
                <a:ext cx="511" cy="1368"/>
              </a:xfrm>
              <a:custGeom>
                <a:avLst/>
                <a:gdLst>
                  <a:gd name="T0" fmla="*/ 0 w 1000"/>
                  <a:gd name="T1" fmla="*/ 0 h 2460"/>
                  <a:gd name="T2" fmla="*/ 260 w 1000"/>
                  <a:gd name="T3" fmla="*/ 260 h 2460"/>
                  <a:gd name="T4" fmla="*/ 400 w 1000"/>
                  <a:gd name="T5" fmla="*/ 440 h 2460"/>
                  <a:gd name="T6" fmla="*/ 560 w 1000"/>
                  <a:gd name="T7" fmla="*/ 660 h 2460"/>
                  <a:gd name="T8" fmla="*/ 780 w 1000"/>
                  <a:gd name="T9" fmla="*/ 1200 h 2460"/>
                  <a:gd name="T10" fmla="*/ 960 w 1000"/>
                  <a:gd name="T11" fmla="*/ 1980 h 2460"/>
                  <a:gd name="T12" fmla="*/ 1000 w 1000"/>
                  <a:gd name="T13" fmla="*/ 2460 h 2460"/>
                </a:gdLst>
                <a:ahLst/>
                <a:cxnLst>
                  <a:cxn ang="0">
                    <a:pos x="T0" y="T1"/>
                  </a:cxn>
                  <a:cxn ang="0">
                    <a:pos x="T2" y="T3"/>
                  </a:cxn>
                  <a:cxn ang="0">
                    <a:pos x="T4" y="T5"/>
                  </a:cxn>
                  <a:cxn ang="0">
                    <a:pos x="T6" y="T7"/>
                  </a:cxn>
                  <a:cxn ang="0">
                    <a:pos x="T8" y="T9"/>
                  </a:cxn>
                  <a:cxn ang="0">
                    <a:pos x="T10" y="T11"/>
                  </a:cxn>
                  <a:cxn ang="0">
                    <a:pos x="T12" y="T13"/>
                  </a:cxn>
                </a:cxnLst>
                <a:rect l="0" t="0" r="r" b="b"/>
                <a:pathLst>
                  <a:path w="1000" h="2460">
                    <a:moveTo>
                      <a:pt x="0" y="0"/>
                    </a:moveTo>
                    <a:cubicBezTo>
                      <a:pt x="96" y="93"/>
                      <a:pt x="193" y="187"/>
                      <a:pt x="260" y="260"/>
                    </a:cubicBezTo>
                    <a:cubicBezTo>
                      <a:pt x="327" y="333"/>
                      <a:pt x="350" y="373"/>
                      <a:pt x="400" y="440"/>
                    </a:cubicBezTo>
                    <a:cubicBezTo>
                      <a:pt x="450" y="507"/>
                      <a:pt x="497" y="533"/>
                      <a:pt x="560" y="660"/>
                    </a:cubicBezTo>
                    <a:cubicBezTo>
                      <a:pt x="623" y="787"/>
                      <a:pt x="713" y="980"/>
                      <a:pt x="780" y="1200"/>
                    </a:cubicBezTo>
                    <a:cubicBezTo>
                      <a:pt x="847" y="1420"/>
                      <a:pt x="923" y="1770"/>
                      <a:pt x="960" y="1980"/>
                    </a:cubicBezTo>
                    <a:cubicBezTo>
                      <a:pt x="997" y="2190"/>
                      <a:pt x="993" y="2380"/>
                      <a:pt x="1000" y="2460"/>
                    </a:cubicBezTo>
                  </a:path>
                </a:pathLst>
              </a:custGeom>
              <a:noFill/>
              <a:ln w="9525" cap="flat" cmpd="sng">
                <a:solidFill>
                  <a:srgbClr val="000000"/>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21" name="Text Box 41"/>
              <p:cNvSpPr txBox="1">
                <a:spLocks noChangeArrowheads="1"/>
              </p:cNvSpPr>
              <p:nvPr/>
            </p:nvSpPr>
            <p:spPr bwMode="auto">
              <a:xfrm>
                <a:off x="3570" y="1670"/>
                <a:ext cx="245"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i="1">
                    <a:latin typeface="Times New Roman" panose="02020603050405020304" pitchFamily="18" charset="0"/>
                    <a:sym typeface="Symbol" panose="05050102010706020507" pitchFamily="18" charset="2"/>
                  </a:rPr>
                  <a:t></a:t>
                </a:r>
                <a:endParaRPr lang="zh-CN" altLang="en-US" sz="1600" i="1">
                  <a:latin typeface="Times New Roman" panose="02020603050405020304" pitchFamily="18" charset="0"/>
                </a:endParaRPr>
              </a:p>
            </p:txBody>
          </p:sp>
          <p:sp>
            <p:nvSpPr>
              <p:cNvPr id="174122" name="Text Box 42"/>
              <p:cNvSpPr txBox="1">
                <a:spLocks noChangeArrowheads="1"/>
              </p:cNvSpPr>
              <p:nvPr/>
            </p:nvSpPr>
            <p:spPr bwMode="auto">
              <a:xfrm>
                <a:off x="3867" y="1152"/>
                <a:ext cx="245"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r</a:t>
                </a:r>
              </a:p>
            </p:txBody>
          </p:sp>
          <p:sp>
            <p:nvSpPr>
              <p:cNvPr id="174123" name="Text Box 43"/>
              <p:cNvSpPr txBox="1">
                <a:spLocks noChangeArrowheads="1"/>
              </p:cNvSpPr>
              <p:nvPr/>
            </p:nvSpPr>
            <p:spPr bwMode="auto">
              <a:xfrm>
                <a:off x="3360" y="1392"/>
                <a:ext cx="304"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solidFill>
                      <a:srgbClr val="FF0000"/>
                    </a:solidFill>
                    <a:latin typeface="Times New Roman" panose="02020603050405020304" pitchFamily="18" charset="0"/>
                  </a:rPr>
                  <a:t>I</a:t>
                </a:r>
                <a:r>
                  <a:rPr lang="en-US" altLang="zh-CN" sz="1600" baseline="-25000">
                    <a:solidFill>
                      <a:srgbClr val="FF0000"/>
                    </a:solidFill>
                    <a:latin typeface="Times New Roman" panose="02020603050405020304" pitchFamily="18" charset="0"/>
                  </a:rPr>
                  <a:t>m</a:t>
                </a:r>
                <a:r>
                  <a:rPr lang="en-US" altLang="zh-CN" sz="1600" i="1">
                    <a:solidFill>
                      <a:srgbClr val="FF0000"/>
                    </a:solidFill>
                    <a:latin typeface="Times New Roman" panose="02020603050405020304" pitchFamily="18" charset="0"/>
                  </a:rPr>
                  <a:t> l</a:t>
                </a:r>
              </a:p>
            </p:txBody>
          </p:sp>
          <p:sp>
            <p:nvSpPr>
              <p:cNvPr id="174124" name="Text Box 44"/>
              <p:cNvSpPr txBox="1">
                <a:spLocks noChangeArrowheads="1"/>
              </p:cNvSpPr>
              <p:nvPr/>
            </p:nvSpPr>
            <p:spPr bwMode="auto">
              <a:xfrm>
                <a:off x="3519" y="432"/>
                <a:ext cx="245"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2000" i="1">
                    <a:latin typeface="Times New Roman" panose="02020603050405020304" pitchFamily="18" charset="0"/>
                  </a:rPr>
                  <a:t>z</a:t>
                </a:r>
              </a:p>
            </p:txBody>
          </p:sp>
          <p:sp>
            <p:nvSpPr>
              <p:cNvPr id="174125" name="Text Box 45"/>
              <p:cNvSpPr txBox="1">
                <a:spLocks noChangeArrowheads="1"/>
              </p:cNvSpPr>
              <p:nvPr/>
            </p:nvSpPr>
            <p:spPr bwMode="auto">
              <a:xfrm>
                <a:off x="4531" y="1450"/>
                <a:ext cx="245"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y</a:t>
                </a:r>
              </a:p>
            </p:txBody>
          </p:sp>
          <p:sp>
            <p:nvSpPr>
              <p:cNvPr id="174126" name="Text Box 46"/>
              <p:cNvSpPr txBox="1">
                <a:spLocks noChangeArrowheads="1"/>
              </p:cNvSpPr>
              <p:nvPr/>
            </p:nvSpPr>
            <p:spPr bwMode="auto">
              <a:xfrm>
                <a:off x="2968" y="1789"/>
                <a:ext cx="245"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x</a:t>
                </a:r>
              </a:p>
            </p:txBody>
          </p:sp>
          <p:sp>
            <p:nvSpPr>
              <p:cNvPr id="174127" name="Text Box 47"/>
              <p:cNvSpPr txBox="1">
                <a:spLocks noChangeArrowheads="1"/>
              </p:cNvSpPr>
              <p:nvPr/>
            </p:nvSpPr>
            <p:spPr bwMode="auto">
              <a:xfrm>
                <a:off x="3682" y="1132"/>
                <a:ext cx="245"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i="1">
                    <a:latin typeface="Times New Roman" panose="02020603050405020304" pitchFamily="18" charset="0"/>
                    <a:sym typeface="Symbol" panose="05050102010706020507" pitchFamily="18" charset="2"/>
                  </a:rPr>
                  <a:t></a:t>
                </a:r>
                <a:endParaRPr lang="zh-CN" altLang="en-US" sz="1600" i="1">
                  <a:latin typeface="Times New Roman" panose="02020603050405020304" pitchFamily="18" charset="0"/>
                </a:endParaRPr>
              </a:p>
            </p:txBody>
          </p:sp>
          <p:sp>
            <p:nvSpPr>
              <p:cNvPr id="174128" name="Freeform 48"/>
              <p:cNvSpPr>
                <a:spLocks/>
              </p:cNvSpPr>
              <p:nvPr/>
            </p:nvSpPr>
            <p:spPr bwMode="auto">
              <a:xfrm>
                <a:off x="3519" y="1681"/>
                <a:ext cx="337" cy="65"/>
              </a:xfrm>
              <a:custGeom>
                <a:avLst/>
                <a:gdLst>
                  <a:gd name="T0" fmla="*/ 0 w 580"/>
                  <a:gd name="T1" fmla="*/ 0 h 127"/>
                  <a:gd name="T2" fmla="*/ 120 w 580"/>
                  <a:gd name="T3" fmla="*/ 80 h 127"/>
                  <a:gd name="T4" fmla="*/ 280 w 580"/>
                  <a:gd name="T5" fmla="*/ 120 h 127"/>
                  <a:gd name="T6" fmla="*/ 440 w 580"/>
                  <a:gd name="T7" fmla="*/ 120 h 127"/>
                  <a:gd name="T8" fmla="*/ 580 w 580"/>
                  <a:gd name="T9" fmla="*/ 80 h 127"/>
                </a:gdLst>
                <a:ahLst/>
                <a:cxnLst>
                  <a:cxn ang="0">
                    <a:pos x="T0" y="T1"/>
                  </a:cxn>
                  <a:cxn ang="0">
                    <a:pos x="T2" y="T3"/>
                  </a:cxn>
                  <a:cxn ang="0">
                    <a:pos x="T4" y="T5"/>
                  </a:cxn>
                  <a:cxn ang="0">
                    <a:pos x="T6" y="T7"/>
                  </a:cxn>
                  <a:cxn ang="0">
                    <a:pos x="T8" y="T9"/>
                  </a:cxn>
                </a:cxnLst>
                <a:rect l="0" t="0" r="r" b="b"/>
                <a:pathLst>
                  <a:path w="580" h="127">
                    <a:moveTo>
                      <a:pt x="0" y="0"/>
                    </a:moveTo>
                    <a:cubicBezTo>
                      <a:pt x="36" y="30"/>
                      <a:pt x="73" y="60"/>
                      <a:pt x="120" y="80"/>
                    </a:cubicBezTo>
                    <a:cubicBezTo>
                      <a:pt x="167" y="100"/>
                      <a:pt x="227" y="113"/>
                      <a:pt x="280" y="120"/>
                    </a:cubicBezTo>
                    <a:cubicBezTo>
                      <a:pt x="333" y="127"/>
                      <a:pt x="390" y="127"/>
                      <a:pt x="440" y="120"/>
                    </a:cubicBezTo>
                    <a:cubicBezTo>
                      <a:pt x="490" y="113"/>
                      <a:pt x="543" y="90"/>
                      <a:pt x="580" y="80"/>
                    </a:cubicBezTo>
                  </a:path>
                </a:pathLst>
              </a:custGeom>
              <a:noFill/>
              <a:ln w="9525" cap="flat" cmpd="sng">
                <a:solidFill>
                  <a:srgbClr val="000000"/>
                </a:solidFill>
                <a:prstDash val="solid"/>
                <a:round/>
                <a:headEnd type="none" w="med" len="me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29" name="Freeform 49"/>
              <p:cNvSpPr>
                <a:spLocks/>
              </p:cNvSpPr>
              <p:nvPr/>
            </p:nvSpPr>
            <p:spPr bwMode="auto">
              <a:xfrm>
                <a:off x="3723" y="1337"/>
                <a:ext cx="102" cy="32"/>
              </a:xfrm>
              <a:custGeom>
                <a:avLst/>
                <a:gdLst>
                  <a:gd name="T0" fmla="*/ 0 w 140"/>
                  <a:gd name="T1" fmla="*/ 0 h 40"/>
                  <a:gd name="T2" fmla="*/ 140 w 140"/>
                  <a:gd name="T3" fmla="*/ 40 h 40"/>
                </a:gdLst>
                <a:ahLst/>
                <a:cxnLst>
                  <a:cxn ang="0">
                    <a:pos x="T0" y="T1"/>
                  </a:cxn>
                  <a:cxn ang="0">
                    <a:pos x="T2" y="T3"/>
                  </a:cxn>
                </a:cxnLst>
                <a:rect l="0" t="0" r="r" b="b"/>
                <a:pathLst>
                  <a:path w="140" h="40">
                    <a:moveTo>
                      <a:pt x="0" y="0"/>
                    </a:moveTo>
                    <a:cubicBezTo>
                      <a:pt x="53" y="13"/>
                      <a:pt x="107" y="27"/>
                      <a:pt x="140" y="40"/>
                    </a:cubicBezTo>
                  </a:path>
                </a:pathLst>
              </a:custGeom>
              <a:noFill/>
              <a:ln w="9525" cap="flat" cmpd="sng">
                <a:solidFill>
                  <a:srgbClr val="000000"/>
                </a:solidFill>
                <a:prstDash val="solid"/>
                <a:round/>
                <a:headEnd type="none" w="med" len="me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30" name="Text Box 50"/>
              <p:cNvSpPr txBox="1">
                <a:spLocks noChangeArrowheads="1"/>
              </p:cNvSpPr>
              <p:nvPr/>
            </p:nvSpPr>
            <p:spPr bwMode="auto">
              <a:xfrm>
                <a:off x="3274" y="777"/>
                <a:ext cx="398"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i="1">
                    <a:latin typeface="Times New Roman" panose="02020603050405020304" pitchFamily="18" charset="0"/>
                    <a:sym typeface="Symbol" panose="05050102010706020507" pitchFamily="18" charset="2"/>
                  </a:rPr>
                  <a:t></a:t>
                </a:r>
                <a:r>
                  <a:rPr lang="zh-CN" altLang="en-US" sz="1600" i="1">
                    <a:latin typeface="Times New Roman" panose="02020603050405020304" pitchFamily="18" charset="0"/>
                  </a:rPr>
                  <a:t> </a:t>
                </a:r>
                <a:r>
                  <a:rPr lang="en-US" altLang="zh-CN" sz="1600">
                    <a:latin typeface="Times New Roman" panose="02020603050405020304" pitchFamily="18" charset="0"/>
                  </a:rPr>
                  <a:t>, </a:t>
                </a:r>
                <a:r>
                  <a:rPr lang="en-US" altLang="zh-CN" sz="1600" i="1">
                    <a:latin typeface="Times New Roman" panose="02020603050405020304" pitchFamily="18" charset="0"/>
                    <a:sym typeface="Symbol" panose="05050102010706020507" pitchFamily="18" charset="2"/>
                  </a:rPr>
                  <a:t></a:t>
                </a:r>
                <a:r>
                  <a:rPr lang="en-US" altLang="zh-CN" sz="1600" i="1">
                    <a:latin typeface="Times New Roman" panose="02020603050405020304" pitchFamily="18" charset="0"/>
                  </a:rPr>
                  <a:t> </a:t>
                </a:r>
              </a:p>
            </p:txBody>
          </p:sp>
          <p:sp>
            <p:nvSpPr>
              <p:cNvPr id="174131" name="Oval 51"/>
              <p:cNvSpPr>
                <a:spLocks noChangeArrowheads="1"/>
              </p:cNvSpPr>
              <p:nvPr/>
            </p:nvSpPr>
            <p:spPr bwMode="auto">
              <a:xfrm>
                <a:off x="3984" y="876"/>
                <a:ext cx="164" cy="327"/>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74132" name="Text Box 52"/>
              <p:cNvSpPr txBox="1">
                <a:spLocks noChangeArrowheads="1"/>
              </p:cNvSpPr>
              <p:nvPr/>
            </p:nvSpPr>
            <p:spPr bwMode="auto">
              <a:xfrm>
                <a:off x="4104" y="1248"/>
                <a:ext cx="286"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H</a:t>
                </a:r>
                <a:r>
                  <a:rPr lang="en-US" altLang="zh-CN" sz="1600" i="1" baseline="-25000">
                    <a:latin typeface="Times New Roman" panose="02020603050405020304" pitchFamily="18" charset="0"/>
                    <a:sym typeface="Symbol" panose="05050102010706020507" pitchFamily="18" charset="2"/>
                  </a:rPr>
                  <a:t></a:t>
                </a:r>
                <a:endParaRPr lang="en-US" altLang="zh-CN" sz="1600" i="1" baseline="-25000">
                  <a:latin typeface="Times New Roman" panose="02020603050405020304" pitchFamily="18" charset="0"/>
                </a:endParaRPr>
              </a:p>
            </p:txBody>
          </p:sp>
          <p:sp>
            <p:nvSpPr>
              <p:cNvPr id="174133" name="Line 53"/>
              <p:cNvSpPr>
                <a:spLocks noChangeShapeType="1"/>
              </p:cNvSpPr>
              <p:nvPr/>
            </p:nvSpPr>
            <p:spPr bwMode="auto">
              <a:xfrm flipH="1" flipV="1">
                <a:off x="4008" y="1104"/>
                <a:ext cx="144" cy="240"/>
              </a:xfrm>
              <a:prstGeom prst="line">
                <a:avLst/>
              </a:prstGeom>
              <a:noFill/>
              <a:ln w="19050">
                <a:solidFill>
                  <a:srgbClr val="3333FF"/>
                </a:solidFill>
                <a:round/>
                <a:headEnd type="triangl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34" name="Line 54"/>
              <p:cNvSpPr>
                <a:spLocks noChangeShapeType="1"/>
              </p:cNvSpPr>
              <p:nvPr/>
            </p:nvSpPr>
            <p:spPr bwMode="auto">
              <a:xfrm flipV="1">
                <a:off x="4008" y="1056"/>
                <a:ext cx="288" cy="48"/>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174135" name="Text Box 55"/>
              <p:cNvSpPr txBox="1">
                <a:spLocks noChangeArrowheads="1"/>
              </p:cNvSpPr>
              <p:nvPr/>
            </p:nvSpPr>
            <p:spPr bwMode="auto">
              <a:xfrm>
                <a:off x="4248" y="960"/>
                <a:ext cx="288"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E</a:t>
                </a:r>
                <a:r>
                  <a:rPr lang="en-US" altLang="zh-CN" sz="1600" i="1" baseline="-25000">
                    <a:latin typeface="Times New Roman" panose="02020603050405020304" pitchFamily="18" charset="0"/>
                    <a:sym typeface="Symbol" panose="05050102010706020507" pitchFamily="18" charset="2"/>
                  </a:rPr>
                  <a:t></a:t>
                </a:r>
                <a:endParaRPr lang="en-US" altLang="zh-CN" sz="1600" i="1" baseline="-25000">
                  <a:latin typeface="Times New Roman" panose="02020603050405020304" pitchFamily="18" charset="0"/>
                </a:endParaRPr>
              </a:p>
            </p:txBody>
          </p:sp>
          <p:grpSp>
            <p:nvGrpSpPr>
              <p:cNvPr id="174136" name="Group 56"/>
              <p:cNvGrpSpPr>
                <a:grpSpLocks/>
              </p:cNvGrpSpPr>
              <p:nvPr/>
            </p:nvGrpSpPr>
            <p:grpSpPr bwMode="auto">
              <a:xfrm>
                <a:off x="3720" y="1408"/>
                <a:ext cx="0" cy="288"/>
                <a:chOff x="5088" y="1680"/>
                <a:chExt cx="0" cy="288"/>
              </a:xfrm>
            </p:grpSpPr>
            <p:sp>
              <p:nvSpPr>
                <p:cNvPr id="174137" name="Line 57"/>
                <p:cNvSpPr>
                  <a:spLocks noChangeShapeType="1"/>
                </p:cNvSpPr>
                <p:nvPr/>
              </p:nvSpPr>
              <p:spPr bwMode="auto">
                <a:xfrm>
                  <a:off x="5088" y="1680"/>
                  <a:ext cx="0" cy="288"/>
                </a:xfrm>
                <a:prstGeom prst="line">
                  <a:avLst/>
                </a:prstGeom>
                <a:noFill/>
                <a:ln w="28575">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174138" name="Line 58"/>
                <p:cNvSpPr>
                  <a:spLocks noChangeShapeType="1"/>
                </p:cNvSpPr>
                <p:nvPr/>
              </p:nvSpPr>
              <p:spPr bwMode="auto">
                <a:xfrm flipV="1">
                  <a:off x="5088" y="1752"/>
                  <a:ext cx="0" cy="144"/>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grpSp>
        </p:grpSp>
        <p:sp>
          <p:nvSpPr>
            <p:cNvPr id="174139" name="Text Box 59"/>
            <p:cNvSpPr txBox="1">
              <a:spLocks noChangeArrowheads="1"/>
            </p:cNvSpPr>
            <p:nvPr/>
          </p:nvSpPr>
          <p:spPr bwMode="auto">
            <a:xfrm>
              <a:off x="2552" y="2160"/>
              <a:ext cx="808" cy="6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r>
                <a:rPr kumimoji="1" lang="en-US" altLang="zh-CN" sz="2000">
                  <a:solidFill>
                    <a:srgbClr val="FF0000"/>
                  </a:solidFill>
                  <a:latin typeface="Times New Roman" panose="02020603050405020304" pitchFamily="18" charset="0"/>
                  <a:ea typeface="楷体_GB2312" pitchFamily="49" charset="-122"/>
                </a:rPr>
                <a:t>Magnetic </a:t>
              </a:r>
            </a:p>
            <a:p>
              <a:pPr algn="just"/>
              <a:r>
                <a:rPr kumimoji="1" lang="en-US" altLang="zh-CN" sz="2000">
                  <a:solidFill>
                    <a:srgbClr val="3333FF"/>
                  </a:solidFill>
                  <a:latin typeface="Times New Roman" panose="02020603050405020304" pitchFamily="18" charset="0"/>
                  <a:ea typeface="楷体_GB2312" pitchFamily="49" charset="-122"/>
                </a:rPr>
                <a:t>Current</a:t>
              </a:r>
              <a:r>
                <a:rPr kumimoji="1" lang="en-US" altLang="zh-CN" sz="2000">
                  <a:solidFill>
                    <a:srgbClr val="FF0000"/>
                  </a:solidFill>
                  <a:latin typeface="Times New Roman" panose="02020603050405020304" pitchFamily="18" charset="0"/>
                  <a:ea typeface="楷体_GB2312" pitchFamily="49" charset="-122"/>
                </a:rPr>
                <a:t> </a:t>
              </a:r>
            </a:p>
            <a:p>
              <a:pPr algn="just"/>
              <a:r>
                <a:rPr kumimoji="1" lang="en-US" altLang="zh-CN" sz="2000">
                  <a:solidFill>
                    <a:srgbClr val="FF0000"/>
                  </a:solidFill>
                  <a:latin typeface="Times New Roman" panose="02020603050405020304" pitchFamily="18" charset="0"/>
                  <a:ea typeface="楷体_GB2312" pitchFamily="49" charset="-122"/>
                </a:rPr>
                <a:t>Element</a:t>
              </a:r>
            </a:p>
          </p:txBody>
        </p:sp>
      </p:grpSp>
      <p:grpSp>
        <p:nvGrpSpPr>
          <p:cNvPr id="174140" name="Group 60"/>
          <p:cNvGrpSpPr>
            <a:grpSpLocks/>
          </p:cNvGrpSpPr>
          <p:nvPr/>
        </p:nvGrpSpPr>
        <p:grpSpPr bwMode="auto">
          <a:xfrm>
            <a:off x="7620000" y="1190626"/>
            <a:ext cx="2870200" cy="3762375"/>
            <a:chOff x="3840" y="750"/>
            <a:chExt cx="1808" cy="2370"/>
          </a:xfrm>
        </p:grpSpPr>
        <p:grpSp>
          <p:nvGrpSpPr>
            <p:cNvPr id="174141" name="Group 61"/>
            <p:cNvGrpSpPr>
              <a:grpSpLocks/>
            </p:cNvGrpSpPr>
            <p:nvPr/>
          </p:nvGrpSpPr>
          <p:grpSpPr bwMode="auto">
            <a:xfrm>
              <a:off x="3840" y="750"/>
              <a:ext cx="1808" cy="2370"/>
              <a:chOff x="3840" y="424"/>
              <a:chExt cx="1808" cy="2370"/>
            </a:xfrm>
          </p:grpSpPr>
          <p:grpSp>
            <p:nvGrpSpPr>
              <p:cNvPr id="174142" name="Group 62"/>
              <p:cNvGrpSpPr>
                <a:grpSpLocks/>
              </p:cNvGrpSpPr>
              <p:nvPr/>
            </p:nvGrpSpPr>
            <p:grpSpPr bwMode="auto">
              <a:xfrm>
                <a:off x="3840" y="424"/>
                <a:ext cx="1808" cy="1680"/>
                <a:chOff x="3312" y="2064"/>
                <a:chExt cx="1808" cy="1680"/>
              </a:xfrm>
            </p:grpSpPr>
            <p:sp>
              <p:nvSpPr>
                <p:cNvPr id="174143" name="Oval 63"/>
                <p:cNvSpPr>
                  <a:spLocks noChangeArrowheads="1"/>
                </p:cNvSpPr>
                <p:nvPr/>
              </p:nvSpPr>
              <p:spPr bwMode="auto">
                <a:xfrm>
                  <a:off x="3824" y="3048"/>
                  <a:ext cx="480" cy="285"/>
                </a:xfrm>
                <a:prstGeom prst="ellipse">
                  <a:avLst/>
                </a:prstGeom>
                <a:noFill/>
                <a:ln w="28575">
                  <a:solidFill>
                    <a:srgbClr val="FF0000"/>
                  </a:solidFill>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4" name="Line 64"/>
                <p:cNvSpPr>
                  <a:spLocks noChangeShapeType="1"/>
                </p:cNvSpPr>
                <p:nvPr/>
              </p:nvSpPr>
              <p:spPr bwMode="auto">
                <a:xfrm>
                  <a:off x="4067" y="3184"/>
                  <a:ext cx="847"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5" name="Line 65"/>
                <p:cNvSpPr>
                  <a:spLocks noChangeShapeType="1"/>
                </p:cNvSpPr>
                <p:nvPr/>
              </p:nvSpPr>
              <p:spPr bwMode="auto">
                <a:xfrm flipH="1">
                  <a:off x="3496" y="3184"/>
                  <a:ext cx="571" cy="366"/>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6" name="Oval 66"/>
                <p:cNvSpPr>
                  <a:spLocks noChangeArrowheads="1"/>
                </p:cNvSpPr>
                <p:nvPr/>
              </p:nvSpPr>
              <p:spPr bwMode="auto">
                <a:xfrm>
                  <a:off x="3445" y="2333"/>
                  <a:ext cx="1235" cy="420"/>
                </a:xfrm>
                <a:prstGeom prst="ellipse">
                  <a:avLst/>
                </a:prstGeom>
                <a:noFill/>
                <a:ln w="9525">
                  <a:solidFill>
                    <a:srgbClr val="000000"/>
                  </a:solidFill>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7" name="Rectangle 67"/>
                <p:cNvSpPr>
                  <a:spLocks noChangeArrowheads="1"/>
                </p:cNvSpPr>
                <p:nvPr/>
              </p:nvSpPr>
              <p:spPr bwMode="auto">
                <a:xfrm>
                  <a:off x="3404" y="2312"/>
                  <a:ext cx="1327" cy="269"/>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8" name="Line 68"/>
                <p:cNvSpPr>
                  <a:spLocks noChangeShapeType="1"/>
                </p:cNvSpPr>
                <p:nvPr/>
              </p:nvSpPr>
              <p:spPr bwMode="auto">
                <a:xfrm flipV="1">
                  <a:off x="4067" y="2182"/>
                  <a:ext cx="0" cy="1002"/>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49" name="Line 69"/>
                <p:cNvSpPr>
                  <a:spLocks noChangeShapeType="1"/>
                </p:cNvSpPr>
                <p:nvPr/>
              </p:nvSpPr>
              <p:spPr bwMode="auto">
                <a:xfrm flipV="1">
                  <a:off x="4067" y="2688"/>
                  <a:ext cx="301" cy="496"/>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0" name="Line 70"/>
                <p:cNvSpPr>
                  <a:spLocks noChangeShapeType="1"/>
                </p:cNvSpPr>
                <p:nvPr/>
              </p:nvSpPr>
              <p:spPr bwMode="auto">
                <a:xfrm>
                  <a:off x="4057" y="3184"/>
                  <a:ext cx="521" cy="549"/>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1" name="Freeform 71"/>
                <p:cNvSpPr>
                  <a:spLocks/>
                </p:cNvSpPr>
                <p:nvPr/>
              </p:nvSpPr>
              <p:spPr bwMode="auto">
                <a:xfrm>
                  <a:off x="4067" y="2376"/>
                  <a:ext cx="511" cy="1368"/>
                </a:xfrm>
                <a:custGeom>
                  <a:avLst/>
                  <a:gdLst>
                    <a:gd name="T0" fmla="*/ 0 w 1000"/>
                    <a:gd name="T1" fmla="*/ 0 h 2460"/>
                    <a:gd name="T2" fmla="*/ 260 w 1000"/>
                    <a:gd name="T3" fmla="*/ 260 h 2460"/>
                    <a:gd name="T4" fmla="*/ 400 w 1000"/>
                    <a:gd name="T5" fmla="*/ 440 h 2460"/>
                    <a:gd name="T6" fmla="*/ 560 w 1000"/>
                    <a:gd name="T7" fmla="*/ 660 h 2460"/>
                    <a:gd name="T8" fmla="*/ 780 w 1000"/>
                    <a:gd name="T9" fmla="*/ 1200 h 2460"/>
                    <a:gd name="T10" fmla="*/ 960 w 1000"/>
                    <a:gd name="T11" fmla="*/ 1980 h 2460"/>
                    <a:gd name="T12" fmla="*/ 1000 w 1000"/>
                    <a:gd name="T13" fmla="*/ 2460 h 2460"/>
                  </a:gdLst>
                  <a:ahLst/>
                  <a:cxnLst>
                    <a:cxn ang="0">
                      <a:pos x="T0" y="T1"/>
                    </a:cxn>
                    <a:cxn ang="0">
                      <a:pos x="T2" y="T3"/>
                    </a:cxn>
                    <a:cxn ang="0">
                      <a:pos x="T4" y="T5"/>
                    </a:cxn>
                    <a:cxn ang="0">
                      <a:pos x="T6" y="T7"/>
                    </a:cxn>
                    <a:cxn ang="0">
                      <a:pos x="T8" y="T9"/>
                    </a:cxn>
                    <a:cxn ang="0">
                      <a:pos x="T10" y="T11"/>
                    </a:cxn>
                    <a:cxn ang="0">
                      <a:pos x="T12" y="T13"/>
                    </a:cxn>
                  </a:cxnLst>
                  <a:rect l="0" t="0" r="r" b="b"/>
                  <a:pathLst>
                    <a:path w="1000" h="2460">
                      <a:moveTo>
                        <a:pt x="0" y="0"/>
                      </a:moveTo>
                      <a:cubicBezTo>
                        <a:pt x="96" y="93"/>
                        <a:pt x="193" y="187"/>
                        <a:pt x="260" y="260"/>
                      </a:cubicBezTo>
                      <a:cubicBezTo>
                        <a:pt x="327" y="333"/>
                        <a:pt x="350" y="373"/>
                        <a:pt x="400" y="440"/>
                      </a:cubicBezTo>
                      <a:cubicBezTo>
                        <a:pt x="450" y="507"/>
                        <a:pt x="497" y="533"/>
                        <a:pt x="560" y="660"/>
                      </a:cubicBezTo>
                      <a:cubicBezTo>
                        <a:pt x="623" y="787"/>
                        <a:pt x="713" y="980"/>
                        <a:pt x="780" y="1200"/>
                      </a:cubicBezTo>
                      <a:cubicBezTo>
                        <a:pt x="847" y="1420"/>
                        <a:pt x="923" y="1770"/>
                        <a:pt x="960" y="1980"/>
                      </a:cubicBezTo>
                      <a:cubicBezTo>
                        <a:pt x="997" y="2190"/>
                        <a:pt x="993" y="2380"/>
                        <a:pt x="1000" y="2460"/>
                      </a:cubicBezTo>
                    </a:path>
                  </a:pathLst>
                </a:custGeom>
                <a:noFill/>
                <a:ln w="9525" cap="flat" cmpd="sng">
                  <a:solidFill>
                    <a:srgbClr val="000000"/>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52" name="Text Box 72"/>
                <p:cNvSpPr txBox="1">
                  <a:spLocks noChangeArrowheads="1"/>
                </p:cNvSpPr>
                <p:nvPr/>
              </p:nvSpPr>
              <p:spPr bwMode="auto">
                <a:xfrm>
                  <a:off x="3914" y="3302"/>
                  <a:ext cx="245"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i="1">
                      <a:latin typeface="Times New Roman" panose="02020603050405020304" pitchFamily="18" charset="0"/>
                      <a:sym typeface="Symbol" panose="05050102010706020507" pitchFamily="18" charset="2"/>
                    </a:rPr>
                    <a:t></a:t>
                  </a:r>
                  <a:endParaRPr lang="zh-CN" altLang="en-US" sz="1600" i="1">
                    <a:latin typeface="Times New Roman" panose="02020603050405020304" pitchFamily="18" charset="0"/>
                  </a:endParaRPr>
                </a:p>
              </p:txBody>
            </p:sp>
            <p:sp>
              <p:nvSpPr>
                <p:cNvPr id="174153" name="Text Box 73"/>
                <p:cNvSpPr txBox="1">
                  <a:spLocks noChangeArrowheads="1"/>
                </p:cNvSpPr>
                <p:nvPr/>
              </p:nvSpPr>
              <p:spPr bwMode="auto">
                <a:xfrm>
                  <a:off x="4211" y="2784"/>
                  <a:ext cx="245"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r</a:t>
                  </a:r>
                </a:p>
              </p:txBody>
            </p:sp>
            <p:sp>
              <p:nvSpPr>
                <p:cNvPr id="174154" name="Text Box 74"/>
                <p:cNvSpPr txBox="1">
                  <a:spLocks noChangeArrowheads="1"/>
                </p:cNvSpPr>
                <p:nvPr/>
              </p:nvSpPr>
              <p:spPr bwMode="auto">
                <a:xfrm>
                  <a:off x="3832" y="3064"/>
                  <a:ext cx="245"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solidFill>
                        <a:srgbClr val="FF0000"/>
                      </a:solidFill>
                      <a:latin typeface="Times New Roman" panose="02020603050405020304" pitchFamily="18" charset="0"/>
                    </a:rPr>
                    <a:t>IS</a:t>
                  </a:r>
                </a:p>
              </p:txBody>
            </p:sp>
            <p:sp>
              <p:nvSpPr>
                <p:cNvPr id="174155" name="Text Box 75"/>
                <p:cNvSpPr txBox="1">
                  <a:spLocks noChangeArrowheads="1"/>
                </p:cNvSpPr>
                <p:nvPr/>
              </p:nvSpPr>
              <p:spPr bwMode="auto">
                <a:xfrm>
                  <a:off x="3863" y="2064"/>
                  <a:ext cx="245"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2000" i="1">
                      <a:latin typeface="Times New Roman" panose="02020603050405020304" pitchFamily="18" charset="0"/>
                    </a:rPr>
                    <a:t>z</a:t>
                  </a:r>
                </a:p>
              </p:txBody>
            </p:sp>
            <p:sp>
              <p:nvSpPr>
                <p:cNvPr id="174156" name="Text Box 76"/>
                <p:cNvSpPr txBox="1">
                  <a:spLocks noChangeArrowheads="1"/>
                </p:cNvSpPr>
                <p:nvPr/>
              </p:nvSpPr>
              <p:spPr bwMode="auto">
                <a:xfrm>
                  <a:off x="4875" y="3082"/>
                  <a:ext cx="245"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y</a:t>
                  </a:r>
                </a:p>
              </p:txBody>
            </p:sp>
            <p:sp>
              <p:nvSpPr>
                <p:cNvPr id="174157" name="Text Box 77"/>
                <p:cNvSpPr txBox="1">
                  <a:spLocks noChangeArrowheads="1"/>
                </p:cNvSpPr>
                <p:nvPr/>
              </p:nvSpPr>
              <p:spPr bwMode="auto">
                <a:xfrm>
                  <a:off x="3312" y="3421"/>
                  <a:ext cx="245"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x</a:t>
                  </a:r>
                </a:p>
              </p:txBody>
            </p:sp>
            <p:sp>
              <p:nvSpPr>
                <p:cNvPr id="174158" name="Text Box 78"/>
                <p:cNvSpPr txBox="1">
                  <a:spLocks noChangeArrowheads="1"/>
                </p:cNvSpPr>
                <p:nvPr/>
              </p:nvSpPr>
              <p:spPr bwMode="auto">
                <a:xfrm>
                  <a:off x="4026" y="2764"/>
                  <a:ext cx="245"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i="1">
                      <a:latin typeface="Times New Roman" panose="02020603050405020304" pitchFamily="18" charset="0"/>
                      <a:sym typeface="Symbol" panose="05050102010706020507" pitchFamily="18" charset="2"/>
                    </a:rPr>
                    <a:t></a:t>
                  </a:r>
                  <a:endParaRPr lang="zh-CN" altLang="en-US" sz="1600" i="1">
                    <a:latin typeface="Times New Roman" panose="02020603050405020304" pitchFamily="18" charset="0"/>
                  </a:endParaRPr>
                </a:p>
              </p:txBody>
            </p:sp>
            <p:sp>
              <p:nvSpPr>
                <p:cNvPr id="174159" name="Freeform 79"/>
                <p:cNvSpPr>
                  <a:spLocks/>
                </p:cNvSpPr>
                <p:nvPr/>
              </p:nvSpPr>
              <p:spPr bwMode="auto">
                <a:xfrm>
                  <a:off x="3863" y="3313"/>
                  <a:ext cx="337" cy="65"/>
                </a:xfrm>
                <a:custGeom>
                  <a:avLst/>
                  <a:gdLst>
                    <a:gd name="T0" fmla="*/ 0 w 580"/>
                    <a:gd name="T1" fmla="*/ 0 h 127"/>
                    <a:gd name="T2" fmla="*/ 120 w 580"/>
                    <a:gd name="T3" fmla="*/ 80 h 127"/>
                    <a:gd name="T4" fmla="*/ 280 w 580"/>
                    <a:gd name="T5" fmla="*/ 120 h 127"/>
                    <a:gd name="T6" fmla="*/ 440 w 580"/>
                    <a:gd name="T7" fmla="*/ 120 h 127"/>
                    <a:gd name="T8" fmla="*/ 580 w 580"/>
                    <a:gd name="T9" fmla="*/ 80 h 127"/>
                  </a:gdLst>
                  <a:ahLst/>
                  <a:cxnLst>
                    <a:cxn ang="0">
                      <a:pos x="T0" y="T1"/>
                    </a:cxn>
                    <a:cxn ang="0">
                      <a:pos x="T2" y="T3"/>
                    </a:cxn>
                    <a:cxn ang="0">
                      <a:pos x="T4" y="T5"/>
                    </a:cxn>
                    <a:cxn ang="0">
                      <a:pos x="T6" y="T7"/>
                    </a:cxn>
                    <a:cxn ang="0">
                      <a:pos x="T8" y="T9"/>
                    </a:cxn>
                  </a:cxnLst>
                  <a:rect l="0" t="0" r="r" b="b"/>
                  <a:pathLst>
                    <a:path w="580" h="127">
                      <a:moveTo>
                        <a:pt x="0" y="0"/>
                      </a:moveTo>
                      <a:cubicBezTo>
                        <a:pt x="36" y="30"/>
                        <a:pt x="73" y="60"/>
                        <a:pt x="120" y="80"/>
                      </a:cubicBezTo>
                      <a:cubicBezTo>
                        <a:pt x="167" y="100"/>
                        <a:pt x="227" y="113"/>
                        <a:pt x="280" y="120"/>
                      </a:cubicBezTo>
                      <a:cubicBezTo>
                        <a:pt x="333" y="127"/>
                        <a:pt x="390" y="127"/>
                        <a:pt x="440" y="120"/>
                      </a:cubicBezTo>
                      <a:cubicBezTo>
                        <a:pt x="490" y="113"/>
                        <a:pt x="543" y="90"/>
                        <a:pt x="580" y="80"/>
                      </a:cubicBezTo>
                    </a:path>
                  </a:pathLst>
                </a:custGeom>
                <a:noFill/>
                <a:ln w="9525" cap="flat" cmpd="sng">
                  <a:solidFill>
                    <a:srgbClr val="000000"/>
                  </a:solidFill>
                  <a:prstDash val="solid"/>
                  <a:round/>
                  <a:headEnd type="none" w="med" len="me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0" name="Freeform 80"/>
                <p:cNvSpPr>
                  <a:spLocks/>
                </p:cNvSpPr>
                <p:nvPr/>
              </p:nvSpPr>
              <p:spPr bwMode="auto">
                <a:xfrm>
                  <a:off x="4067" y="2969"/>
                  <a:ext cx="102" cy="32"/>
                </a:xfrm>
                <a:custGeom>
                  <a:avLst/>
                  <a:gdLst>
                    <a:gd name="T0" fmla="*/ 0 w 140"/>
                    <a:gd name="T1" fmla="*/ 0 h 40"/>
                    <a:gd name="T2" fmla="*/ 140 w 140"/>
                    <a:gd name="T3" fmla="*/ 40 h 40"/>
                  </a:gdLst>
                  <a:ahLst/>
                  <a:cxnLst>
                    <a:cxn ang="0">
                      <a:pos x="T0" y="T1"/>
                    </a:cxn>
                    <a:cxn ang="0">
                      <a:pos x="T2" y="T3"/>
                    </a:cxn>
                  </a:cxnLst>
                  <a:rect l="0" t="0" r="r" b="b"/>
                  <a:pathLst>
                    <a:path w="140" h="40">
                      <a:moveTo>
                        <a:pt x="0" y="0"/>
                      </a:moveTo>
                      <a:cubicBezTo>
                        <a:pt x="53" y="13"/>
                        <a:pt x="107" y="27"/>
                        <a:pt x="140" y="40"/>
                      </a:cubicBezTo>
                    </a:path>
                  </a:pathLst>
                </a:custGeom>
                <a:noFill/>
                <a:ln w="9525" cap="flat" cmpd="sng">
                  <a:solidFill>
                    <a:srgbClr val="000000"/>
                  </a:solidFill>
                  <a:prstDash val="solid"/>
                  <a:round/>
                  <a:headEnd type="none" w="med" len="me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1" name="Text Box 81"/>
                <p:cNvSpPr txBox="1">
                  <a:spLocks noChangeArrowheads="1"/>
                </p:cNvSpPr>
                <p:nvPr/>
              </p:nvSpPr>
              <p:spPr bwMode="auto">
                <a:xfrm>
                  <a:off x="3618" y="2409"/>
                  <a:ext cx="398"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i="1">
                      <a:latin typeface="Times New Roman" panose="02020603050405020304" pitchFamily="18" charset="0"/>
                      <a:sym typeface="Symbol" panose="05050102010706020507" pitchFamily="18" charset="2"/>
                    </a:rPr>
                    <a:t></a:t>
                  </a:r>
                  <a:r>
                    <a:rPr lang="zh-CN" altLang="en-US" sz="1600" i="1">
                      <a:latin typeface="Times New Roman" panose="02020603050405020304" pitchFamily="18" charset="0"/>
                    </a:rPr>
                    <a:t> </a:t>
                  </a:r>
                  <a:r>
                    <a:rPr lang="en-US" altLang="zh-CN" sz="1600">
                      <a:latin typeface="Times New Roman" panose="02020603050405020304" pitchFamily="18" charset="0"/>
                    </a:rPr>
                    <a:t>, </a:t>
                  </a:r>
                  <a:r>
                    <a:rPr lang="en-US" altLang="zh-CN" sz="1600" i="1">
                      <a:latin typeface="Times New Roman" panose="02020603050405020304" pitchFamily="18" charset="0"/>
                      <a:sym typeface="Symbol" panose="05050102010706020507" pitchFamily="18" charset="2"/>
                    </a:rPr>
                    <a:t></a:t>
                  </a:r>
                  <a:r>
                    <a:rPr lang="en-US" altLang="zh-CN" sz="1600" i="1">
                      <a:latin typeface="Times New Roman" panose="02020603050405020304" pitchFamily="18" charset="0"/>
                    </a:rPr>
                    <a:t> </a:t>
                  </a:r>
                </a:p>
              </p:txBody>
            </p:sp>
            <p:sp>
              <p:nvSpPr>
                <p:cNvPr id="174162" name="Oval 82"/>
                <p:cNvSpPr>
                  <a:spLocks noChangeArrowheads="1"/>
                </p:cNvSpPr>
                <p:nvPr/>
              </p:nvSpPr>
              <p:spPr bwMode="auto">
                <a:xfrm>
                  <a:off x="4328" y="2508"/>
                  <a:ext cx="164" cy="327"/>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74163" name="Text Box 83"/>
                <p:cNvSpPr txBox="1">
                  <a:spLocks noChangeArrowheads="1"/>
                </p:cNvSpPr>
                <p:nvPr/>
              </p:nvSpPr>
              <p:spPr bwMode="auto">
                <a:xfrm>
                  <a:off x="4448" y="2880"/>
                  <a:ext cx="286"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H</a:t>
                  </a:r>
                  <a:r>
                    <a:rPr lang="en-US" altLang="zh-CN" sz="1600" i="1" baseline="-25000">
                      <a:latin typeface="Times New Roman" panose="02020603050405020304" pitchFamily="18" charset="0"/>
                      <a:sym typeface="Symbol" panose="05050102010706020507" pitchFamily="18" charset="2"/>
                    </a:rPr>
                    <a:t></a:t>
                  </a:r>
                  <a:endParaRPr lang="en-US" altLang="zh-CN" sz="1600" i="1" baseline="-25000">
                    <a:latin typeface="Times New Roman" panose="02020603050405020304" pitchFamily="18" charset="0"/>
                  </a:endParaRPr>
                </a:p>
              </p:txBody>
            </p:sp>
            <p:sp>
              <p:nvSpPr>
                <p:cNvPr id="174164" name="Line 84"/>
                <p:cNvSpPr>
                  <a:spLocks noChangeShapeType="1"/>
                </p:cNvSpPr>
                <p:nvPr/>
              </p:nvSpPr>
              <p:spPr bwMode="auto">
                <a:xfrm flipH="1" flipV="1">
                  <a:off x="4352" y="2736"/>
                  <a:ext cx="144" cy="240"/>
                </a:xfrm>
                <a:prstGeom prst="line">
                  <a:avLst/>
                </a:prstGeom>
                <a:noFill/>
                <a:ln w="19050">
                  <a:solidFill>
                    <a:srgbClr val="3333FF"/>
                  </a:solidFill>
                  <a:round/>
                  <a:headEnd type="triangl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4165" name="Line 85"/>
                <p:cNvSpPr>
                  <a:spLocks noChangeShapeType="1"/>
                </p:cNvSpPr>
                <p:nvPr/>
              </p:nvSpPr>
              <p:spPr bwMode="auto">
                <a:xfrm flipV="1">
                  <a:off x="4352" y="2688"/>
                  <a:ext cx="288" cy="48"/>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174166" name="Text Box 86"/>
                <p:cNvSpPr txBox="1">
                  <a:spLocks noChangeArrowheads="1"/>
                </p:cNvSpPr>
                <p:nvPr/>
              </p:nvSpPr>
              <p:spPr bwMode="auto">
                <a:xfrm>
                  <a:off x="4592" y="2592"/>
                  <a:ext cx="288"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E</a:t>
                  </a:r>
                  <a:r>
                    <a:rPr lang="en-US" altLang="zh-CN" sz="1600" i="1" baseline="-25000">
                      <a:latin typeface="Times New Roman" panose="02020603050405020304" pitchFamily="18" charset="0"/>
                      <a:sym typeface="Symbol" panose="05050102010706020507" pitchFamily="18" charset="2"/>
                    </a:rPr>
                    <a:t></a:t>
                  </a:r>
                  <a:endParaRPr lang="en-US" altLang="zh-CN" sz="1600" i="1" baseline="-25000">
                    <a:latin typeface="Times New Roman" panose="02020603050405020304" pitchFamily="18" charset="0"/>
                  </a:endParaRPr>
                </a:p>
              </p:txBody>
            </p:sp>
          </p:grpSp>
          <p:sp>
            <p:nvSpPr>
              <p:cNvPr id="174167" name="Text Box 87"/>
              <p:cNvSpPr txBox="1">
                <a:spLocks noChangeArrowheads="1"/>
              </p:cNvSpPr>
              <p:nvPr/>
            </p:nvSpPr>
            <p:spPr bwMode="auto">
              <a:xfrm>
                <a:off x="4296" y="2160"/>
                <a:ext cx="696" cy="6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r>
                  <a:rPr kumimoji="1" lang="en-US" altLang="zh-CN" sz="2000">
                    <a:solidFill>
                      <a:srgbClr val="FF0000"/>
                    </a:solidFill>
                    <a:latin typeface="Times New Roman" panose="02020603050405020304" pitchFamily="18" charset="0"/>
                    <a:ea typeface="楷体_GB2312" pitchFamily="49" charset="-122"/>
                  </a:rPr>
                  <a:t>Electric </a:t>
                </a:r>
              </a:p>
              <a:p>
                <a:pPr algn="just"/>
                <a:r>
                  <a:rPr kumimoji="1" lang="en-US" altLang="zh-CN" sz="2000">
                    <a:solidFill>
                      <a:srgbClr val="3333FF"/>
                    </a:solidFill>
                    <a:latin typeface="Times New Roman" panose="02020603050405020304" pitchFamily="18" charset="0"/>
                    <a:ea typeface="楷体_GB2312" pitchFamily="49" charset="-122"/>
                  </a:rPr>
                  <a:t>Current</a:t>
                </a:r>
                <a:r>
                  <a:rPr kumimoji="1" lang="en-US" altLang="zh-CN" sz="2000">
                    <a:solidFill>
                      <a:srgbClr val="FF0000"/>
                    </a:solidFill>
                    <a:latin typeface="Times New Roman" panose="02020603050405020304" pitchFamily="18" charset="0"/>
                    <a:ea typeface="楷体_GB2312" pitchFamily="49" charset="-122"/>
                  </a:rPr>
                  <a:t> </a:t>
                </a:r>
              </a:p>
              <a:p>
                <a:pPr algn="just"/>
                <a:r>
                  <a:rPr kumimoji="1" lang="en-US" altLang="zh-CN" sz="2000">
                    <a:solidFill>
                      <a:srgbClr val="FF0000"/>
                    </a:solidFill>
                    <a:latin typeface="Times New Roman" panose="02020603050405020304" pitchFamily="18" charset="0"/>
                    <a:ea typeface="楷体_GB2312" pitchFamily="49" charset="-122"/>
                  </a:rPr>
                  <a:t>Loop</a:t>
                </a:r>
                <a:endParaRPr kumimoji="1" lang="en-US" altLang="zh-CN" sz="2000">
                  <a:solidFill>
                    <a:srgbClr val="FF0000"/>
                  </a:solidFill>
                  <a:latin typeface="楷体_GB2312" pitchFamily="49" charset="-122"/>
                  <a:ea typeface="楷体_GB2312" pitchFamily="49" charset="-122"/>
                </a:endParaRPr>
              </a:p>
            </p:txBody>
          </p:sp>
        </p:grpSp>
        <p:sp>
          <p:nvSpPr>
            <p:cNvPr id="174168" name="Line 88"/>
            <p:cNvSpPr>
              <a:spLocks noChangeShapeType="1"/>
            </p:cNvSpPr>
            <p:nvPr/>
          </p:nvSpPr>
          <p:spPr bwMode="auto">
            <a:xfrm flipV="1">
              <a:off x="4784" y="1910"/>
              <a:ext cx="48" cy="48"/>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grpSp>
      <p:sp>
        <p:nvSpPr>
          <p:cNvPr id="174169" name="AutoShape 89">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74170" name="AutoShape 90">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91" name="文本框 90"/>
          <p:cNvSpPr txBox="1"/>
          <p:nvPr/>
        </p:nvSpPr>
        <p:spPr>
          <a:xfrm>
            <a:off x="304800" y="762001"/>
            <a:ext cx="1302327" cy="461665"/>
          </a:xfrm>
          <a:prstGeom prst="rect">
            <a:avLst/>
          </a:prstGeom>
          <a:noFill/>
        </p:spPr>
        <p:txBody>
          <a:bodyPr wrap="square" rtlCol="0">
            <a:spAutoFit/>
          </a:bodyPr>
          <a:lstStyle/>
          <a:p>
            <a:r>
              <a:rPr lang="en-US" altLang="zh-CN" sz="2400" b="1" i="1" dirty="0" smtClean="0">
                <a:solidFill>
                  <a:schemeClr val="bg1"/>
                </a:solidFill>
              </a:rPr>
              <a:t>Duality</a:t>
            </a:r>
            <a:endParaRPr lang="zh-CN" altLang="en-US" sz="2400" b="1" i="1" dirty="0">
              <a:solidFill>
                <a:schemeClr val="bg1"/>
              </a:solidFill>
            </a:endParaRPr>
          </a:p>
        </p:txBody>
      </p:sp>
    </p:spTree>
    <p:extLst>
      <p:ext uri="{BB962C8B-B14F-4D97-AF65-F5344CB8AC3E}">
        <p14:creationId xmlns:p14="http://schemas.microsoft.com/office/powerpoint/2010/main" val="8168915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408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7408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741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74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ext Box 2"/>
          <p:cNvSpPr txBox="1">
            <a:spLocks noChangeArrowheads="1"/>
          </p:cNvSpPr>
          <p:nvPr/>
        </p:nvSpPr>
        <p:spPr bwMode="auto">
          <a:xfrm>
            <a:off x="2667000" y="517526"/>
            <a:ext cx="655320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solidFill>
                  <a:srgbClr val="3333FF"/>
                </a:solidFill>
                <a:latin typeface="Times New Roman" panose="02020603050405020304" pitchFamily="18" charset="0"/>
              </a:rPr>
              <a:t>Maxwell’s equations in integral form will be </a:t>
            </a:r>
            <a:r>
              <a:rPr kumimoji="1" lang="en-US" altLang="zh-CN" sz="2000">
                <a:solidFill>
                  <a:srgbClr val="FF0000"/>
                </a:solidFill>
                <a:latin typeface="Times New Roman" panose="02020603050405020304" pitchFamily="18" charset="0"/>
              </a:rPr>
              <a:t>modified</a:t>
            </a:r>
            <a:r>
              <a:rPr kumimoji="1" lang="en-US" altLang="zh-CN" sz="2000">
                <a:solidFill>
                  <a:srgbClr val="3333FF"/>
                </a:solidFill>
                <a:latin typeface="Times New Roman" panose="02020603050405020304" pitchFamily="18" charset="0"/>
                <a:ea typeface="楷体_GB2312" pitchFamily="49" charset="-122"/>
              </a:rPr>
              <a:t> as</a:t>
            </a:r>
          </a:p>
        </p:txBody>
      </p:sp>
      <p:graphicFrame>
        <p:nvGraphicFramePr>
          <p:cNvPr id="175107" name="Object 3"/>
          <p:cNvGraphicFramePr>
            <a:graphicFrameLocks noChangeAspect="1"/>
          </p:cNvGraphicFramePr>
          <p:nvPr/>
        </p:nvGraphicFramePr>
        <p:xfrm>
          <a:off x="3343276" y="2743201"/>
          <a:ext cx="2125663" cy="385763"/>
        </p:xfrm>
        <a:graphic>
          <a:graphicData uri="http://schemas.openxmlformats.org/presentationml/2006/ole">
            <mc:AlternateContent xmlns:mc="http://schemas.openxmlformats.org/markup-compatibility/2006">
              <mc:Choice xmlns:v="urn:schemas-microsoft-com:vml" Requires="v">
                <p:oleObj spid="_x0000_s405722" name="Equation" r:id="rId3" imgW="1320480" imgH="241200" progId="Equation.3">
                  <p:embed/>
                </p:oleObj>
              </mc:Choice>
              <mc:Fallback>
                <p:oleObj name="Equation" r:id="rId3" imgW="1320480" imgH="24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3276" y="2743201"/>
                        <a:ext cx="2125663"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5108" name="Object 4"/>
          <p:cNvGraphicFramePr>
            <a:graphicFrameLocks noChangeAspect="1"/>
          </p:cNvGraphicFramePr>
          <p:nvPr/>
        </p:nvGraphicFramePr>
        <p:xfrm>
          <a:off x="6781800" y="2743201"/>
          <a:ext cx="1879600" cy="385763"/>
        </p:xfrm>
        <a:graphic>
          <a:graphicData uri="http://schemas.openxmlformats.org/presentationml/2006/ole">
            <mc:AlternateContent xmlns:mc="http://schemas.openxmlformats.org/markup-compatibility/2006">
              <mc:Choice xmlns:v="urn:schemas-microsoft-com:vml" Requires="v">
                <p:oleObj spid="_x0000_s405723" name="Equation" r:id="rId5" imgW="1168200" imgH="241200" progId="Equation.3">
                  <p:embed/>
                </p:oleObj>
              </mc:Choice>
              <mc:Fallback>
                <p:oleObj name="Equation" r:id="rId5" imgW="1168200" imgH="241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1800" y="2743201"/>
                        <a:ext cx="1879600"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5109" name="Object 5"/>
          <p:cNvGraphicFramePr>
            <a:graphicFrameLocks noChangeAspect="1"/>
          </p:cNvGraphicFramePr>
          <p:nvPr/>
        </p:nvGraphicFramePr>
        <p:xfrm>
          <a:off x="3622675" y="1338264"/>
          <a:ext cx="2743200" cy="490537"/>
        </p:xfrm>
        <a:graphic>
          <a:graphicData uri="http://schemas.openxmlformats.org/presentationml/2006/ole">
            <mc:AlternateContent xmlns:mc="http://schemas.openxmlformats.org/markup-compatibility/2006">
              <mc:Choice xmlns:v="urn:schemas-microsoft-com:vml" Requires="v">
                <p:oleObj spid="_x0000_s405724" name="Equation" r:id="rId7" imgW="1650960" imgH="291960" progId="Equation.3">
                  <p:embed/>
                </p:oleObj>
              </mc:Choice>
              <mc:Fallback>
                <p:oleObj name="Equation" r:id="rId7" imgW="1650960" imgH="29196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22675" y="1338264"/>
                        <a:ext cx="2743200" cy="490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5110" name="Object 6"/>
          <p:cNvGraphicFramePr>
            <a:graphicFrameLocks noChangeAspect="1"/>
          </p:cNvGraphicFramePr>
          <p:nvPr/>
        </p:nvGraphicFramePr>
        <p:xfrm>
          <a:off x="7000876" y="1338264"/>
          <a:ext cx="1343025" cy="490537"/>
        </p:xfrm>
        <a:graphic>
          <a:graphicData uri="http://schemas.openxmlformats.org/presentationml/2006/ole">
            <mc:AlternateContent xmlns:mc="http://schemas.openxmlformats.org/markup-compatibility/2006">
              <mc:Choice xmlns:v="urn:schemas-microsoft-com:vml" Requires="v">
                <p:oleObj spid="_x0000_s405725" name="Equation" r:id="rId9" imgW="812520" imgH="291960" progId="Equation.3">
                  <p:embed/>
                </p:oleObj>
              </mc:Choice>
              <mc:Fallback>
                <p:oleObj name="Equation" r:id="rId9" imgW="812520" imgH="29196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00876" y="1338264"/>
                        <a:ext cx="1343025" cy="490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5111" name="Text Box 7"/>
          <p:cNvSpPr txBox="1">
            <a:spLocks noChangeArrowheads="1"/>
          </p:cNvSpPr>
          <p:nvPr/>
        </p:nvSpPr>
        <p:spPr bwMode="auto">
          <a:xfrm>
            <a:off x="2286000" y="1905001"/>
            <a:ext cx="754380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solidFill>
                  <a:srgbClr val="3333FF"/>
                </a:solidFill>
                <a:latin typeface="Times New Roman" panose="02020603050405020304" pitchFamily="18" charset="0"/>
              </a:rPr>
              <a:t>The </a:t>
            </a:r>
            <a:r>
              <a:rPr kumimoji="1" lang="en-US" altLang="zh-CN" sz="2000">
                <a:solidFill>
                  <a:srgbClr val="FF0000"/>
                </a:solidFill>
                <a:latin typeface="Times New Roman" panose="02020603050405020304" pitchFamily="18" charset="0"/>
              </a:rPr>
              <a:t>previous</a:t>
            </a:r>
            <a:r>
              <a:rPr kumimoji="1" lang="en-US" altLang="zh-CN" sz="2000">
                <a:solidFill>
                  <a:srgbClr val="3333FF"/>
                </a:solidFill>
                <a:latin typeface="Times New Roman" panose="02020603050405020304" pitchFamily="18" charset="0"/>
              </a:rPr>
              <a:t> boundary conditions must be accordingly modified as</a:t>
            </a:r>
            <a:endParaRPr kumimoji="1" lang="en-US" altLang="zh-CN" sz="2000">
              <a:solidFill>
                <a:srgbClr val="3333FF"/>
              </a:solidFill>
              <a:latin typeface="Times New Roman" panose="02020603050405020304" pitchFamily="18" charset="0"/>
              <a:ea typeface="楷体_GB2312" pitchFamily="49" charset="-122"/>
            </a:endParaRPr>
          </a:p>
        </p:txBody>
      </p:sp>
      <p:grpSp>
        <p:nvGrpSpPr>
          <p:cNvPr id="175112" name="Group 8"/>
          <p:cNvGrpSpPr>
            <a:grpSpLocks/>
          </p:cNvGrpSpPr>
          <p:nvPr/>
        </p:nvGrpSpPr>
        <p:grpSpPr bwMode="auto">
          <a:xfrm>
            <a:off x="2362200" y="3352801"/>
            <a:ext cx="7391400" cy="1463675"/>
            <a:chOff x="528" y="2112"/>
            <a:chExt cx="4656" cy="922"/>
          </a:xfrm>
        </p:grpSpPr>
        <p:grpSp>
          <p:nvGrpSpPr>
            <p:cNvPr id="175113" name="Group 9"/>
            <p:cNvGrpSpPr>
              <a:grpSpLocks/>
            </p:cNvGrpSpPr>
            <p:nvPr/>
          </p:nvGrpSpPr>
          <p:grpSpPr bwMode="auto">
            <a:xfrm>
              <a:off x="528" y="2112"/>
              <a:ext cx="4656" cy="922"/>
              <a:chOff x="528" y="2112"/>
              <a:chExt cx="4656" cy="922"/>
            </a:xfrm>
          </p:grpSpPr>
          <p:sp>
            <p:nvSpPr>
              <p:cNvPr id="175114" name="Text Box 10"/>
              <p:cNvSpPr txBox="1">
                <a:spLocks noChangeArrowheads="1"/>
              </p:cNvSpPr>
              <p:nvPr/>
            </p:nvSpPr>
            <p:spPr bwMode="auto">
              <a:xfrm>
                <a:off x="528" y="2112"/>
                <a:ext cx="4656" cy="9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solidFill>
                      <a:srgbClr val="3333FF"/>
                    </a:solidFill>
                    <a:latin typeface="Times New Roman" panose="02020603050405020304" pitchFamily="18" charset="0"/>
                  </a:rPr>
                  <a:t>where          is the density of the surface magnetic current,         is the density of the surface magnetic charge, and    is pointed to medium </a:t>
                </a:r>
                <a:r>
                  <a:rPr kumimoji="1" lang="en-US" altLang="zh-CN" sz="2000">
                    <a:solidFill>
                      <a:srgbClr val="FF0000"/>
                    </a:solidFill>
                    <a:latin typeface="Times New Roman" panose="02020603050405020304" pitchFamily="18" charset="0"/>
                    <a:ea typeface="楷体_GB2312" pitchFamily="49" charset="-122"/>
                  </a:rPr>
                  <a:t>②</a:t>
                </a:r>
                <a:r>
                  <a:rPr kumimoji="1" lang="en-US" altLang="zh-CN" sz="2000">
                    <a:solidFill>
                      <a:srgbClr val="3333FF"/>
                    </a:solidFill>
                    <a:latin typeface="Times New Roman" panose="02020603050405020304" pitchFamily="18" charset="0"/>
                  </a:rPr>
                  <a:t> from medium </a:t>
                </a:r>
                <a:r>
                  <a:rPr kumimoji="1" lang="en-US" altLang="zh-CN" sz="2000">
                    <a:solidFill>
                      <a:srgbClr val="FF0000"/>
                    </a:solidFill>
                    <a:latin typeface="Times New Roman" panose="02020603050405020304" pitchFamily="18" charset="0"/>
                    <a:ea typeface="楷体_GB2312" pitchFamily="49" charset="-122"/>
                  </a:rPr>
                  <a:t>①</a:t>
                </a:r>
                <a:endParaRPr kumimoji="1" lang="en-US" altLang="zh-CN" sz="2000">
                  <a:solidFill>
                    <a:srgbClr val="3333FF"/>
                  </a:solidFill>
                  <a:latin typeface="楷体_GB2312" pitchFamily="49" charset="-122"/>
                  <a:ea typeface="楷体_GB2312" pitchFamily="49" charset="-122"/>
                </a:endParaRPr>
              </a:p>
            </p:txBody>
          </p:sp>
          <p:graphicFrame>
            <p:nvGraphicFramePr>
              <p:cNvPr id="175115" name="Object 11"/>
              <p:cNvGraphicFramePr>
                <a:graphicFrameLocks noChangeAspect="1"/>
              </p:cNvGraphicFramePr>
              <p:nvPr/>
            </p:nvGraphicFramePr>
            <p:xfrm>
              <a:off x="1001" y="2208"/>
              <a:ext cx="461" cy="240"/>
            </p:xfrm>
            <a:graphic>
              <a:graphicData uri="http://schemas.openxmlformats.org/presentationml/2006/ole">
                <mc:AlternateContent xmlns:mc="http://schemas.openxmlformats.org/markup-compatibility/2006">
                  <mc:Choice xmlns:v="urn:schemas-microsoft-com:vml" Requires="v">
                    <p:oleObj spid="_x0000_s405726" name="Equation" r:id="rId11" imgW="457200" imgH="241200" progId="Equation.3">
                      <p:embed/>
                    </p:oleObj>
                  </mc:Choice>
                  <mc:Fallback>
                    <p:oleObj name="Equation" r:id="rId11" imgW="457200" imgH="2412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01" y="2208"/>
                            <a:ext cx="461"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5116" name="Object 12"/>
              <p:cNvGraphicFramePr>
                <a:graphicFrameLocks noChangeAspect="1"/>
              </p:cNvGraphicFramePr>
              <p:nvPr>
                <p:extLst>
                  <p:ext uri="{D42A27DB-BD31-4B8C-83A1-F6EECF244321}">
                    <p14:modId xmlns:p14="http://schemas.microsoft.com/office/powerpoint/2010/main" val="1128908277"/>
                  </p:ext>
                </p:extLst>
              </p:nvPr>
            </p:nvGraphicFramePr>
            <p:xfrm>
              <a:off x="4379" y="2208"/>
              <a:ext cx="457" cy="240"/>
            </p:xfrm>
            <a:graphic>
              <a:graphicData uri="http://schemas.openxmlformats.org/presentationml/2006/ole">
                <mc:AlternateContent xmlns:mc="http://schemas.openxmlformats.org/markup-compatibility/2006">
                  <mc:Choice xmlns:v="urn:schemas-microsoft-com:vml" Requires="v">
                    <p:oleObj spid="_x0000_s405727" name="Equation" r:id="rId13" imgW="457200" imgH="241200" progId="Equation.3">
                      <p:embed/>
                    </p:oleObj>
                  </mc:Choice>
                  <mc:Fallback>
                    <p:oleObj name="Equation" r:id="rId13" imgW="457200" imgH="2412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79" y="2208"/>
                            <a:ext cx="457"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75117" name="Object 13"/>
            <p:cNvGraphicFramePr>
              <a:graphicFrameLocks noChangeAspect="1"/>
            </p:cNvGraphicFramePr>
            <p:nvPr>
              <p:extLst>
                <p:ext uri="{D42A27DB-BD31-4B8C-83A1-F6EECF244321}">
                  <p14:modId xmlns:p14="http://schemas.microsoft.com/office/powerpoint/2010/main" val="3808834616"/>
                </p:ext>
              </p:extLst>
            </p:nvPr>
          </p:nvGraphicFramePr>
          <p:xfrm>
            <a:off x="3388" y="2475"/>
            <a:ext cx="193" cy="247"/>
          </p:xfrm>
          <a:graphic>
            <a:graphicData uri="http://schemas.openxmlformats.org/presentationml/2006/ole">
              <mc:AlternateContent xmlns:mc="http://schemas.openxmlformats.org/markup-compatibility/2006">
                <mc:Choice xmlns:v="urn:schemas-microsoft-com:vml" Requires="v">
                  <p:oleObj spid="_x0000_s405728" name="Equation" r:id="rId15" imgW="164880" imgH="215640" progId="Equation.3">
                    <p:embed/>
                  </p:oleObj>
                </mc:Choice>
                <mc:Fallback>
                  <p:oleObj name="Equation" r:id="rId15" imgW="164880" imgH="2156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88" y="2475"/>
                          <a:ext cx="193" cy="2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75118" name="Group 14"/>
          <p:cNvGrpSpPr>
            <a:grpSpLocks/>
          </p:cNvGrpSpPr>
          <p:nvPr/>
        </p:nvGrpSpPr>
        <p:grpSpPr bwMode="auto">
          <a:xfrm>
            <a:off x="4343400" y="4724400"/>
            <a:ext cx="3060700" cy="1485900"/>
            <a:chOff x="1776" y="2976"/>
            <a:chExt cx="1928" cy="936"/>
          </a:xfrm>
        </p:grpSpPr>
        <p:sp>
          <p:nvSpPr>
            <p:cNvPr id="175119" name="Rectangle 15"/>
            <p:cNvSpPr>
              <a:spLocks noChangeArrowheads="1"/>
            </p:cNvSpPr>
            <p:nvPr/>
          </p:nvSpPr>
          <p:spPr bwMode="auto">
            <a:xfrm>
              <a:off x="1776" y="3316"/>
              <a:ext cx="116" cy="23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175120" name="Group 16"/>
            <p:cNvGrpSpPr>
              <a:grpSpLocks/>
            </p:cNvGrpSpPr>
            <p:nvPr/>
          </p:nvGrpSpPr>
          <p:grpSpPr bwMode="auto">
            <a:xfrm>
              <a:off x="1872" y="2976"/>
              <a:ext cx="1832" cy="936"/>
              <a:chOff x="1872" y="2976"/>
              <a:chExt cx="1832" cy="936"/>
            </a:xfrm>
          </p:grpSpPr>
          <p:sp>
            <p:nvSpPr>
              <p:cNvPr id="175121" name="Text Box 17"/>
              <p:cNvSpPr txBox="1">
                <a:spLocks noChangeArrowheads="1"/>
              </p:cNvSpPr>
              <p:nvPr/>
            </p:nvSpPr>
            <p:spPr bwMode="auto">
              <a:xfrm>
                <a:off x="3199" y="3048"/>
                <a:ext cx="413" cy="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endParaRPr lang="en-US" sz="1600">
                  <a:latin typeface="Times New Roman" panose="02020603050405020304" pitchFamily="18" charset="0"/>
                </a:endParaRPr>
              </a:p>
            </p:txBody>
          </p:sp>
          <p:sp>
            <p:nvSpPr>
              <p:cNvPr id="175122" name="Text Box 18"/>
              <p:cNvSpPr txBox="1">
                <a:spLocks noChangeArrowheads="1"/>
              </p:cNvSpPr>
              <p:nvPr/>
            </p:nvSpPr>
            <p:spPr bwMode="auto">
              <a:xfrm>
                <a:off x="2868" y="3455"/>
                <a:ext cx="389"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endParaRPr lang="en-US" sz="1600">
                  <a:latin typeface="Times New Roman" panose="02020603050405020304" pitchFamily="18" charset="0"/>
                </a:endParaRPr>
              </a:p>
            </p:txBody>
          </p:sp>
          <p:sp>
            <p:nvSpPr>
              <p:cNvPr id="175123" name="Line 19"/>
              <p:cNvSpPr>
                <a:spLocks noChangeShapeType="1"/>
              </p:cNvSpPr>
              <p:nvPr/>
            </p:nvSpPr>
            <p:spPr bwMode="auto">
              <a:xfrm>
                <a:off x="1944" y="3440"/>
                <a:ext cx="1704" cy="0"/>
              </a:xfrm>
              <a:prstGeom prst="line">
                <a:avLst/>
              </a:prstGeom>
              <a:noFill/>
              <a:ln w="2857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175124" name="Group 20"/>
              <p:cNvGrpSpPr>
                <a:grpSpLocks/>
              </p:cNvGrpSpPr>
              <p:nvPr/>
            </p:nvGrpSpPr>
            <p:grpSpPr bwMode="auto">
              <a:xfrm>
                <a:off x="2768" y="3328"/>
                <a:ext cx="276" cy="194"/>
                <a:chOff x="2760" y="3792"/>
                <a:chExt cx="276" cy="194"/>
              </a:xfrm>
            </p:grpSpPr>
            <p:sp>
              <p:nvSpPr>
                <p:cNvPr id="175125" name="Oval 21"/>
                <p:cNvSpPr>
                  <a:spLocks noChangeArrowheads="1"/>
                </p:cNvSpPr>
                <p:nvPr/>
              </p:nvSpPr>
              <p:spPr bwMode="auto">
                <a:xfrm>
                  <a:off x="2808" y="3857"/>
                  <a:ext cx="120" cy="92"/>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5126" name="Text Box 22"/>
                <p:cNvSpPr txBox="1">
                  <a:spLocks noChangeArrowheads="1"/>
                </p:cNvSpPr>
                <p:nvPr/>
              </p:nvSpPr>
              <p:spPr bwMode="auto">
                <a:xfrm>
                  <a:off x="2760" y="3792"/>
                  <a:ext cx="276" cy="1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a:solidFill>
                        <a:srgbClr val="FF0000"/>
                      </a:solidFill>
                      <a:latin typeface="Times New Roman" panose="02020603050405020304" pitchFamily="18" charset="0"/>
                      <a:sym typeface="Symbol" panose="05050102010706020507" pitchFamily="18" charset="2"/>
                    </a:rPr>
                    <a:t></a:t>
                  </a:r>
                  <a:endParaRPr lang="zh-CN" altLang="en-US" sz="1600">
                    <a:solidFill>
                      <a:srgbClr val="FF0000"/>
                    </a:solidFill>
                    <a:latin typeface="Times New Roman" panose="02020603050405020304" pitchFamily="18" charset="0"/>
                  </a:endParaRPr>
                </a:p>
              </p:txBody>
            </p:sp>
          </p:grpSp>
          <p:sp>
            <p:nvSpPr>
              <p:cNvPr id="175127" name="Line 23"/>
              <p:cNvSpPr>
                <a:spLocks noChangeShapeType="1"/>
              </p:cNvSpPr>
              <p:nvPr/>
            </p:nvSpPr>
            <p:spPr bwMode="auto">
              <a:xfrm flipH="1">
                <a:off x="2680" y="3385"/>
                <a:ext cx="120" cy="0"/>
              </a:xfrm>
              <a:prstGeom prst="line">
                <a:avLst/>
              </a:prstGeom>
              <a:noFill/>
              <a:ln w="28575">
                <a:solidFill>
                  <a:srgbClr val="3333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5128" name="Line 24"/>
              <p:cNvSpPr>
                <a:spLocks noChangeShapeType="1"/>
              </p:cNvSpPr>
              <p:nvPr/>
            </p:nvSpPr>
            <p:spPr bwMode="auto">
              <a:xfrm>
                <a:off x="2968" y="3487"/>
                <a:ext cx="96" cy="0"/>
              </a:xfrm>
              <a:prstGeom prst="line">
                <a:avLst/>
              </a:prstGeom>
              <a:noFill/>
              <a:ln w="28575">
                <a:solidFill>
                  <a:srgbClr val="3333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5129" name="Line 25"/>
              <p:cNvSpPr>
                <a:spLocks noChangeShapeType="1"/>
              </p:cNvSpPr>
              <p:nvPr/>
            </p:nvSpPr>
            <p:spPr bwMode="auto">
              <a:xfrm flipV="1">
                <a:off x="3388" y="3505"/>
                <a:ext cx="0" cy="139"/>
              </a:xfrm>
              <a:prstGeom prst="line">
                <a:avLst/>
              </a:prstGeom>
              <a:noFill/>
              <a:ln w="2857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5130" name="Line 26"/>
              <p:cNvSpPr>
                <a:spLocks noChangeShapeType="1"/>
              </p:cNvSpPr>
              <p:nvPr/>
            </p:nvSpPr>
            <p:spPr bwMode="auto">
              <a:xfrm flipV="1">
                <a:off x="2556" y="3246"/>
                <a:ext cx="0" cy="194"/>
              </a:xfrm>
              <a:prstGeom prst="line">
                <a:avLst/>
              </a:prstGeom>
              <a:noFill/>
              <a:ln w="2857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5131" name="Line 27"/>
              <p:cNvSpPr>
                <a:spLocks noChangeShapeType="1"/>
              </p:cNvSpPr>
              <p:nvPr/>
            </p:nvSpPr>
            <p:spPr bwMode="auto">
              <a:xfrm flipH="1">
                <a:off x="2328" y="3432"/>
                <a:ext cx="228" cy="0"/>
              </a:xfrm>
              <a:prstGeom prst="line">
                <a:avLst/>
              </a:prstGeom>
              <a:noFill/>
              <a:ln w="2857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5132" name="Text Box 28"/>
              <p:cNvSpPr txBox="1">
                <a:spLocks noChangeArrowheads="1"/>
              </p:cNvSpPr>
              <p:nvPr/>
            </p:nvSpPr>
            <p:spPr bwMode="auto">
              <a:xfrm>
                <a:off x="1872" y="3385"/>
                <a:ext cx="44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i="1">
                    <a:latin typeface="Times New Roman" panose="02020603050405020304" pitchFamily="18" charset="0"/>
                    <a:sym typeface="Symbol" panose="05050102010706020507" pitchFamily="18" charset="2"/>
                  </a:rPr>
                  <a:t></a:t>
                </a:r>
                <a:r>
                  <a:rPr lang="en-US" altLang="zh-CN" sz="1600" baseline="-25000">
                    <a:latin typeface="Times New Roman" panose="02020603050405020304" pitchFamily="18" charset="0"/>
                  </a:rPr>
                  <a:t>1</a:t>
                </a:r>
                <a:r>
                  <a:rPr lang="en-US" altLang="zh-CN" sz="1600">
                    <a:latin typeface="Times New Roman" panose="02020603050405020304" pitchFamily="18" charset="0"/>
                  </a:rPr>
                  <a:t>, </a:t>
                </a:r>
                <a:r>
                  <a:rPr lang="en-US" altLang="zh-CN" sz="1600" i="1">
                    <a:latin typeface="Times New Roman" panose="02020603050405020304" pitchFamily="18" charset="0"/>
                    <a:sym typeface="Symbol" panose="05050102010706020507" pitchFamily="18" charset="2"/>
                  </a:rPr>
                  <a:t></a:t>
                </a:r>
                <a:r>
                  <a:rPr lang="en-US" altLang="zh-CN" sz="1600" baseline="-25000">
                    <a:latin typeface="Times New Roman" panose="02020603050405020304" pitchFamily="18" charset="0"/>
                  </a:rPr>
                  <a:t>1</a:t>
                </a:r>
              </a:p>
            </p:txBody>
          </p:sp>
          <p:sp>
            <p:nvSpPr>
              <p:cNvPr id="175133" name="Text Box 29"/>
              <p:cNvSpPr txBox="1">
                <a:spLocks noChangeArrowheads="1"/>
              </p:cNvSpPr>
              <p:nvPr/>
            </p:nvSpPr>
            <p:spPr bwMode="auto">
              <a:xfrm>
                <a:off x="1872" y="3221"/>
                <a:ext cx="44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i="1">
                    <a:latin typeface="Times New Roman" panose="02020603050405020304" pitchFamily="18" charset="0"/>
                    <a:sym typeface="Symbol" panose="05050102010706020507" pitchFamily="18" charset="2"/>
                  </a:rPr>
                  <a:t></a:t>
                </a:r>
                <a:r>
                  <a:rPr lang="en-US" altLang="zh-CN" sz="1600" baseline="-25000">
                    <a:latin typeface="Times New Roman" panose="02020603050405020304" pitchFamily="18" charset="0"/>
                  </a:rPr>
                  <a:t>2</a:t>
                </a:r>
                <a:r>
                  <a:rPr lang="en-US" altLang="zh-CN" sz="1600">
                    <a:latin typeface="Times New Roman" panose="02020603050405020304" pitchFamily="18" charset="0"/>
                  </a:rPr>
                  <a:t>, </a:t>
                </a:r>
                <a:r>
                  <a:rPr lang="en-US" altLang="zh-CN" sz="1600" i="1">
                    <a:latin typeface="Times New Roman" panose="02020603050405020304" pitchFamily="18" charset="0"/>
                    <a:sym typeface="Symbol" panose="05050102010706020507" pitchFamily="18" charset="2"/>
                  </a:rPr>
                  <a:t></a:t>
                </a:r>
                <a:r>
                  <a:rPr lang="en-US" altLang="zh-CN" sz="1600" baseline="-25000">
                    <a:latin typeface="Times New Roman" panose="02020603050405020304" pitchFamily="18" charset="0"/>
                  </a:rPr>
                  <a:t>2</a:t>
                </a:r>
              </a:p>
            </p:txBody>
          </p:sp>
          <p:sp>
            <p:nvSpPr>
              <p:cNvPr id="175134" name="Rectangle 30"/>
              <p:cNvSpPr>
                <a:spLocks noChangeArrowheads="1"/>
              </p:cNvSpPr>
              <p:nvPr/>
            </p:nvSpPr>
            <p:spPr bwMode="auto">
              <a:xfrm>
                <a:off x="2688" y="3394"/>
                <a:ext cx="372" cy="102"/>
              </a:xfrm>
              <a:prstGeom prst="rect">
                <a:avLst/>
              </a:prstGeom>
              <a:noFill/>
              <a:ln w="28575">
                <a:solidFill>
                  <a:srgbClr val="3333FF"/>
                </a:solidFill>
                <a:miter lim="800000"/>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5135" name="AutoShape 31"/>
              <p:cNvSpPr>
                <a:spLocks noChangeArrowheads="1"/>
              </p:cNvSpPr>
              <p:nvPr/>
            </p:nvSpPr>
            <p:spPr bwMode="auto">
              <a:xfrm>
                <a:off x="3252" y="3357"/>
                <a:ext cx="276" cy="157"/>
              </a:xfrm>
              <a:prstGeom prst="can">
                <a:avLst>
                  <a:gd name="adj" fmla="val 25000"/>
                </a:avLst>
              </a:prstGeom>
              <a:gradFill rotWithShape="0">
                <a:gsLst>
                  <a:gs pos="0">
                    <a:srgbClr val="FFCC00">
                      <a:gamma/>
                      <a:shade val="46275"/>
                      <a:invGamma/>
                    </a:srgbClr>
                  </a:gs>
                  <a:gs pos="50000">
                    <a:srgbClr val="FFCC00"/>
                  </a:gs>
                  <a:gs pos="100000">
                    <a:srgbClr val="FFCC00">
                      <a:gamma/>
                      <a:shade val="46275"/>
                      <a:invGamma/>
                    </a:srgbClr>
                  </a:gs>
                </a:gsLst>
                <a:lin ang="0" scaled="1"/>
              </a:gradFill>
              <a:ln w="9525">
                <a:solidFill>
                  <a:srgbClr val="000000"/>
                </a:solidFill>
                <a:round/>
                <a:headEn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5136" name="Line 32"/>
              <p:cNvSpPr>
                <a:spLocks noChangeShapeType="1"/>
              </p:cNvSpPr>
              <p:nvPr/>
            </p:nvSpPr>
            <p:spPr bwMode="auto">
              <a:xfrm>
                <a:off x="3288" y="3438"/>
                <a:ext cx="228" cy="0"/>
              </a:xfrm>
              <a:prstGeom prst="line">
                <a:avLst/>
              </a:prstGeom>
              <a:noFill/>
              <a:ln w="2857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5137" name="Line 33"/>
              <p:cNvSpPr>
                <a:spLocks noChangeShapeType="1"/>
              </p:cNvSpPr>
              <p:nvPr/>
            </p:nvSpPr>
            <p:spPr bwMode="auto">
              <a:xfrm flipV="1">
                <a:off x="3392" y="3235"/>
                <a:ext cx="0" cy="149"/>
              </a:xfrm>
              <a:prstGeom prst="line">
                <a:avLst/>
              </a:prstGeom>
              <a:noFill/>
              <a:ln w="2857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5138" name="Text Box 34"/>
              <p:cNvSpPr txBox="1">
                <a:spLocks noChangeArrowheads="1"/>
              </p:cNvSpPr>
              <p:nvPr/>
            </p:nvSpPr>
            <p:spPr bwMode="auto">
              <a:xfrm>
                <a:off x="2232" y="3272"/>
                <a:ext cx="216" cy="6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i="1">
                    <a:latin typeface="Times New Roman" panose="02020603050405020304" pitchFamily="18" charset="0"/>
                    <a:ea typeface="楷体_GB2312" pitchFamily="49" charset="-122"/>
                  </a:rPr>
                  <a:t>e</a:t>
                </a:r>
                <a:r>
                  <a:rPr kumimoji="1" lang="en-US" altLang="zh-CN" sz="2000" baseline="-25000">
                    <a:latin typeface="Times New Roman" panose="02020603050405020304" pitchFamily="18" charset="0"/>
                    <a:ea typeface="楷体_GB2312" pitchFamily="49" charset="-122"/>
                  </a:rPr>
                  <a:t>t</a:t>
                </a:r>
                <a:endParaRPr kumimoji="1" lang="en-US" altLang="zh-CN" sz="2000">
                  <a:latin typeface="Times New Roman" panose="02020603050405020304" pitchFamily="18" charset="0"/>
                  <a:ea typeface="楷体_GB2312" pitchFamily="49" charset="-122"/>
                </a:endParaRPr>
              </a:p>
            </p:txBody>
          </p:sp>
          <p:sp>
            <p:nvSpPr>
              <p:cNvPr id="175139" name="Text Box 35"/>
              <p:cNvSpPr txBox="1">
                <a:spLocks noChangeArrowheads="1"/>
              </p:cNvSpPr>
              <p:nvPr/>
            </p:nvSpPr>
            <p:spPr bwMode="auto">
              <a:xfrm>
                <a:off x="2456" y="2976"/>
                <a:ext cx="240"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i="1">
                    <a:latin typeface="Times New Roman" panose="02020603050405020304" pitchFamily="18" charset="0"/>
                    <a:ea typeface="楷体_GB2312" pitchFamily="49" charset="-122"/>
                  </a:rPr>
                  <a:t>e</a:t>
                </a:r>
                <a:r>
                  <a:rPr kumimoji="1" lang="en-US" altLang="zh-CN" sz="2000" baseline="-25000">
                    <a:latin typeface="Times New Roman" panose="02020603050405020304" pitchFamily="18" charset="0"/>
                    <a:ea typeface="楷体_GB2312" pitchFamily="49" charset="-122"/>
                  </a:rPr>
                  <a:t>n</a:t>
                </a:r>
                <a:endParaRPr kumimoji="1" lang="en-US" altLang="zh-CN" sz="2000">
                  <a:latin typeface="Times New Roman" panose="02020603050405020304" pitchFamily="18" charset="0"/>
                  <a:ea typeface="楷体_GB2312" pitchFamily="49" charset="-122"/>
                </a:endParaRPr>
              </a:p>
            </p:txBody>
          </p:sp>
          <p:sp>
            <p:nvSpPr>
              <p:cNvPr id="175140" name="Text Box 36"/>
              <p:cNvSpPr txBox="1">
                <a:spLocks noChangeArrowheads="1"/>
              </p:cNvSpPr>
              <p:nvPr/>
            </p:nvSpPr>
            <p:spPr bwMode="auto">
              <a:xfrm>
                <a:off x="2968" y="3352"/>
                <a:ext cx="336"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i="1">
                    <a:latin typeface="Times New Roman" panose="02020603050405020304" pitchFamily="18" charset="0"/>
                    <a:ea typeface="楷体_GB2312" pitchFamily="49" charset="-122"/>
                  </a:rPr>
                  <a:t>E</a:t>
                </a:r>
                <a:r>
                  <a:rPr kumimoji="1" lang="en-US" altLang="zh-CN" sz="2000" baseline="-25000">
                    <a:latin typeface="Times New Roman" panose="02020603050405020304" pitchFamily="18" charset="0"/>
                    <a:ea typeface="楷体_GB2312" pitchFamily="49" charset="-122"/>
                  </a:rPr>
                  <a:t>1t</a:t>
                </a:r>
                <a:endParaRPr kumimoji="1" lang="en-US" altLang="zh-CN" sz="2000">
                  <a:latin typeface="Times New Roman" panose="02020603050405020304" pitchFamily="18" charset="0"/>
                  <a:ea typeface="楷体_GB2312" pitchFamily="49" charset="-122"/>
                </a:endParaRPr>
              </a:p>
            </p:txBody>
          </p:sp>
          <p:sp>
            <p:nvSpPr>
              <p:cNvPr id="175141" name="Text Box 37"/>
              <p:cNvSpPr txBox="1">
                <a:spLocks noChangeArrowheads="1"/>
              </p:cNvSpPr>
              <p:nvPr/>
            </p:nvSpPr>
            <p:spPr bwMode="auto">
              <a:xfrm>
                <a:off x="2616" y="3056"/>
                <a:ext cx="336"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i="1">
                    <a:latin typeface="Times New Roman" panose="02020603050405020304" pitchFamily="18" charset="0"/>
                    <a:ea typeface="楷体_GB2312" pitchFamily="49" charset="-122"/>
                  </a:rPr>
                  <a:t>E</a:t>
                </a:r>
                <a:r>
                  <a:rPr kumimoji="1" lang="en-US" altLang="zh-CN" sz="2000" baseline="-25000">
                    <a:latin typeface="Times New Roman" panose="02020603050405020304" pitchFamily="18" charset="0"/>
                    <a:ea typeface="楷体_GB2312" pitchFamily="49" charset="-122"/>
                  </a:rPr>
                  <a:t>2t</a:t>
                </a:r>
                <a:endParaRPr kumimoji="1" lang="en-US" altLang="zh-CN" sz="2000">
                  <a:latin typeface="Times New Roman" panose="02020603050405020304" pitchFamily="18" charset="0"/>
                  <a:ea typeface="楷体_GB2312" pitchFamily="49" charset="-122"/>
                </a:endParaRPr>
              </a:p>
            </p:txBody>
          </p:sp>
          <p:sp>
            <p:nvSpPr>
              <p:cNvPr id="175142" name="Text Box 38"/>
              <p:cNvSpPr txBox="1">
                <a:spLocks noChangeArrowheads="1"/>
              </p:cNvSpPr>
              <p:nvPr/>
            </p:nvSpPr>
            <p:spPr bwMode="auto">
              <a:xfrm>
                <a:off x="3352" y="3456"/>
                <a:ext cx="336"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i="1">
                    <a:latin typeface="Times New Roman" panose="02020603050405020304" pitchFamily="18" charset="0"/>
                    <a:ea typeface="楷体_GB2312" pitchFamily="49" charset="-122"/>
                  </a:rPr>
                  <a:t>B</a:t>
                </a:r>
                <a:r>
                  <a:rPr kumimoji="1" lang="en-US" altLang="zh-CN" sz="2000" baseline="-25000">
                    <a:latin typeface="Times New Roman" panose="02020603050405020304" pitchFamily="18" charset="0"/>
                    <a:ea typeface="楷体_GB2312" pitchFamily="49" charset="-122"/>
                  </a:rPr>
                  <a:t>1n</a:t>
                </a:r>
                <a:endParaRPr kumimoji="1" lang="en-US" altLang="zh-CN" sz="2000">
                  <a:latin typeface="Times New Roman" panose="02020603050405020304" pitchFamily="18" charset="0"/>
                  <a:ea typeface="楷体_GB2312" pitchFamily="49" charset="-122"/>
                </a:endParaRPr>
              </a:p>
            </p:txBody>
          </p:sp>
          <p:sp>
            <p:nvSpPr>
              <p:cNvPr id="175143" name="Text Box 39"/>
              <p:cNvSpPr txBox="1">
                <a:spLocks noChangeArrowheads="1"/>
              </p:cNvSpPr>
              <p:nvPr/>
            </p:nvSpPr>
            <p:spPr bwMode="auto">
              <a:xfrm>
                <a:off x="3368" y="3016"/>
                <a:ext cx="336"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i="1">
                    <a:latin typeface="Times New Roman" panose="02020603050405020304" pitchFamily="18" charset="0"/>
                    <a:ea typeface="楷体_GB2312" pitchFamily="49" charset="-122"/>
                  </a:rPr>
                  <a:t>B</a:t>
                </a:r>
                <a:r>
                  <a:rPr kumimoji="1" lang="en-US" altLang="zh-CN" sz="2000" baseline="-25000">
                    <a:latin typeface="Times New Roman" panose="02020603050405020304" pitchFamily="18" charset="0"/>
                    <a:ea typeface="楷体_GB2312" pitchFamily="49" charset="-122"/>
                  </a:rPr>
                  <a:t>2n</a:t>
                </a:r>
                <a:endParaRPr kumimoji="1" lang="en-US" altLang="zh-CN" sz="2000">
                  <a:latin typeface="Times New Roman" panose="02020603050405020304" pitchFamily="18" charset="0"/>
                  <a:ea typeface="楷体_GB2312" pitchFamily="49" charset="-122"/>
                </a:endParaRPr>
              </a:p>
            </p:txBody>
          </p:sp>
          <p:graphicFrame>
            <p:nvGraphicFramePr>
              <p:cNvPr id="175144" name="Object 40"/>
              <p:cNvGraphicFramePr>
                <a:graphicFrameLocks noChangeAspect="1"/>
              </p:cNvGraphicFramePr>
              <p:nvPr/>
            </p:nvGraphicFramePr>
            <p:xfrm>
              <a:off x="2759" y="3472"/>
              <a:ext cx="266" cy="240"/>
            </p:xfrm>
            <a:graphic>
              <a:graphicData uri="http://schemas.openxmlformats.org/presentationml/2006/ole">
                <mc:AlternateContent xmlns:mc="http://schemas.openxmlformats.org/markup-compatibility/2006">
                  <mc:Choice xmlns:v="urn:schemas-microsoft-com:vml" Requires="v">
                    <p:oleObj spid="_x0000_s405729" name="Equation" r:id="rId17" imgW="266400" imgH="241200" progId="Equation.3">
                      <p:embed/>
                    </p:oleObj>
                  </mc:Choice>
                  <mc:Fallback>
                    <p:oleObj name="Equation" r:id="rId17" imgW="266400" imgH="2412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59" y="3472"/>
                            <a:ext cx="266"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175145" name="AutoShape 41">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75146" name="AutoShape 42">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3" name="文本框 42"/>
          <p:cNvSpPr txBox="1"/>
          <p:nvPr/>
        </p:nvSpPr>
        <p:spPr>
          <a:xfrm>
            <a:off x="304800" y="762001"/>
            <a:ext cx="1302327" cy="461665"/>
          </a:xfrm>
          <a:prstGeom prst="rect">
            <a:avLst/>
          </a:prstGeom>
          <a:noFill/>
        </p:spPr>
        <p:txBody>
          <a:bodyPr wrap="square" rtlCol="0">
            <a:spAutoFit/>
          </a:bodyPr>
          <a:lstStyle/>
          <a:p>
            <a:r>
              <a:rPr lang="en-US" altLang="zh-CN" sz="2400" b="1" i="1" dirty="0" smtClean="0">
                <a:solidFill>
                  <a:schemeClr val="bg1"/>
                </a:solidFill>
              </a:rPr>
              <a:t>Duality</a:t>
            </a:r>
            <a:endParaRPr lang="zh-CN" altLang="en-US" sz="2400" b="1" i="1" dirty="0">
              <a:solidFill>
                <a:schemeClr val="bg1"/>
              </a:solidFill>
            </a:endParaRPr>
          </a:p>
        </p:txBody>
      </p:sp>
    </p:spTree>
    <p:extLst>
      <p:ext uri="{BB962C8B-B14F-4D97-AF65-F5344CB8AC3E}">
        <p14:creationId xmlns:p14="http://schemas.microsoft.com/office/powerpoint/2010/main" val="39080859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75106"/>
                                        </p:tgtEl>
                                        <p:attrNameLst>
                                          <p:attrName>style.visibility</p:attrName>
                                        </p:attrNameLst>
                                      </p:cBhvr>
                                      <p:to>
                                        <p:strVal val="visible"/>
                                      </p:to>
                                    </p:set>
                                    <p:anim calcmode="lin" valueType="num">
                                      <p:cBhvr additive="base">
                                        <p:cTn id="7" dur="500" fill="hold"/>
                                        <p:tgtEl>
                                          <p:spTgt spid="175106"/>
                                        </p:tgtEl>
                                        <p:attrNameLst>
                                          <p:attrName>ppt_x</p:attrName>
                                        </p:attrNameLst>
                                      </p:cBhvr>
                                      <p:tavLst>
                                        <p:tav tm="0">
                                          <p:val>
                                            <p:strVal val="#ppt_x"/>
                                          </p:val>
                                        </p:tav>
                                        <p:tav tm="100000">
                                          <p:val>
                                            <p:strVal val="#ppt_x"/>
                                          </p:val>
                                        </p:tav>
                                      </p:tavLst>
                                    </p:anim>
                                    <p:anim calcmode="lin" valueType="num">
                                      <p:cBhvr additive="base">
                                        <p:cTn id="8" dur="500" fill="hold"/>
                                        <p:tgtEl>
                                          <p:spTgt spid="175106"/>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75109"/>
                                        </p:tgtEl>
                                        <p:attrNameLst>
                                          <p:attrName>style.visibility</p:attrName>
                                        </p:attrNameLst>
                                      </p:cBhvr>
                                      <p:to>
                                        <p:strVal val="visible"/>
                                      </p:to>
                                    </p:set>
                                    <p:anim calcmode="lin" valueType="num">
                                      <p:cBhvr additive="base">
                                        <p:cTn id="13" dur="500" fill="hold"/>
                                        <p:tgtEl>
                                          <p:spTgt spid="175109"/>
                                        </p:tgtEl>
                                        <p:attrNameLst>
                                          <p:attrName>ppt_x</p:attrName>
                                        </p:attrNameLst>
                                      </p:cBhvr>
                                      <p:tavLst>
                                        <p:tav tm="0">
                                          <p:val>
                                            <p:strVal val="#ppt_x"/>
                                          </p:val>
                                        </p:tav>
                                        <p:tav tm="100000">
                                          <p:val>
                                            <p:strVal val="#ppt_x"/>
                                          </p:val>
                                        </p:tav>
                                      </p:tavLst>
                                    </p:anim>
                                    <p:anim calcmode="lin" valueType="num">
                                      <p:cBhvr additive="base">
                                        <p:cTn id="14" dur="500" fill="hold"/>
                                        <p:tgtEl>
                                          <p:spTgt spid="17510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75110"/>
                                        </p:tgtEl>
                                        <p:attrNameLst>
                                          <p:attrName>style.visibility</p:attrName>
                                        </p:attrNameLst>
                                      </p:cBhvr>
                                      <p:to>
                                        <p:strVal val="visible"/>
                                      </p:to>
                                    </p:set>
                                    <p:anim calcmode="lin" valueType="num">
                                      <p:cBhvr additive="base">
                                        <p:cTn id="19" dur="500" fill="hold"/>
                                        <p:tgtEl>
                                          <p:spTgt spid="175110"/>
                                        </p:tgtEl>
                                        <p:attrNameLst>
                                          <p:attrName>ppt_x</p:attrName>
                                        </p:attrNameLst>
                                      </p:cBhvr>
                                      <p:tavLst>
                                        <p:tav tm="0">
                                          <p:val>
                                            <p:strVal val="#ppt_x"/>
                                          </p:val>
                                        </p:tav>
                                        <p:tav tm="100000">
                                          <p:val>
                                            <p:strVal val="#ppt_x"/>
                                          </p:val>
                                        </p:tav>
                                      </p:tavLst>
                                    </p:anim>
                                    <p:anim calcmode="lin" valueType="num">
                                      <p:cBhvr additive="base">
                                        <p:cTn id="20" dur="500" fill="hold"/>
                                        <p:tgtEl>
                                          <p:spTgt spid="175110"/>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5111"/>
                                        </p:tgtEl>
                                        <p:attrNameLst>
                                          <p:attrName>style.visibility</p:attrName>
                                        </p:attrNameLst>
                                      </p:cBhvr>
                                      <p:to>
                                        <p:strVal val="visible"/>
                                      </p:to>
                                    </p:set>
                                    <p:anim calcmode="lin" valueType="num">
                                      <p:cBhvr additive="base">
                                        <p:cTn id="25" dur="500" fill="hold"/>
                                        <p:tgtEl>
                                          <p:spTgt spid="175111"/>
                                        </p:tgtEl>
                                        <p:attrNameLst>
                                          <p:attrName>ppt_x</p:attrName>
                                        </p:attrNameLst>
                                      </p:cBhvr>
                                      <p:tavLst>
                                        <p:tav tm="0">
                                          <p:val>
                                            <p:strVal val="#ppt_x"/>
                                          </p:val>
                                        </p:tav>
                                        <p:tav tm="100000">
                                          <p:val>
                                            <p:strVal val="#ppt_x"/>
                                          </p:val>
                                        </p:tav>
                                      </p:tavLst>
                                    </p:anim>
                                    <p:anim calcmode="lin" valueType="num">
                                      <p:cBhvr additive="base">
                                        <p:cTn id="26" dur="500" fill="hold"/>
                                        <p:tgtEl>
                                          <p:spTgt spid="175111"/>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75107"/>
                                        </p:tgtEl>
                                        <p:attrNameLst>
                                          <p:attrName>style.visibility</p:attrName>
                                        </p:attrNameLst>
                                      </p:cBhvr>
                                      <p:to>
                                        <p:strVal val="visible"/>
                                      </p:to>
                                    </p:set>
                                    <p:anim calcmode="lin" valueType="num">
                                      <p:cBhvr additive="base">
                                        <p:cTn id="31" dur="500" fill="hold"/>
                                        <p:tgtEl>
                                          <p:spTgt spid="175107"/>
                                        </p:tgtEl>
                                        <p:attrNameLst>
                                          <p:attrName>ppt_x</p:attrName>
                                        </p:attrNameLst>
                                      </p:cBhvr>
                                      <p:tavLst>
                                        <p:tav tm="0">
                                          <p:val>
                                            <p:strVal val="#ppt_x"/>
                                          </p:val>
                                        </p:tav>
                                        <p:tav tm="100000">
                                          <p:val>
                                            <p:strVal val="#ppt_x"/>
                                          </p:val>
                                        </p:tav>
                                      </p:tavLst>
                                    </p:anim>
                                    <p:anim calcmode="lin" valueType="num">
                                      <p:cBhvr additive="base">
                                        <p:cTn id="32" dur="500" fill="hold"/>
                                        <p:tgtEl>
                                          <p:spTgt spid="175107"/>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175108"/>
                                        </p:tgtEl>
                                        <p:attrNameLst>
                                          <p:attrName>style.visibility</p:attrName>
                                        </p:attrNameLst>
                                      </p:cBhvr>
                                      <p:to>
                                        <p:strVal val="visible"/>
                                      </p:to>
                                    </p:set>
                                    <p:anim calcmode="lin" valueType="num">
                                      <p:cBhvr additive="base">
                                        <p:cTn id="37" dur="500" fill="hold"/>
                                        <p:tgtEl>
                                          <p:spTgt spid="175108"/>
                                        </p:tgtEl>
                                        <p:attrNameLst>
                                          <p:attrName>ppt_x</p:attrName>
                                        </p:attrNameLst>
                                      </p:cBhvr>
                                      <p:tavLst>
                                        <p:tav tm="0">
                                          <p:val>
                                            <p:strVal val="#ppt_x"/>
                                          </p:val>
                                        </p:tav>
                                        <p:tav tm="100000">
                                          <p:val>
                                            <p:strVal val="#ppt_x"/>
                                          </p:val>
                                        </p:tav>
                                      </p:tavLst>
                                    </p:anim>
                                    <p:anim calcmode="lin" valueType="num">
                                      <p:cBhvr additive="base">
                                        <p:cTn id="38" dur="500" fill="hold"/>
                                        <p:tgtEl>
                                          <p:spTgt spid="175108"/>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175112"/>
                                        </p:tgtEl>
                                        <p:attrNameLst>
                                          <p:attrName>style.visibility</p:attrName>
                                        </p:attrNameLst>
                                      </p:cBhvr>
                                      <p:to>
                                        <p:strVal val="visible"/>
                                      </p:to>
                                    </p:set>
                                    <p:anim calcmode="lin" valueType="num">
                                      <p:cBhvr additive="base">
                                        <p:cTn id="43" dur="500" fill="hold"/>
                                        <p:tgtEl>
                                          <p:spTgt spid="175112"/>
                                        </p:tgtEl>
                                        <p:attrNameLst>
                                          <p:attrName>ppt_x</p:attrName>
                                        </p:attrNameLst>
                                      </p:cBhvr>
                                      <p:tavLst>
                                        <p:tav tm="0">
                                          <p:val>
                                            <p:strVal val="#ppt_x"/>
                                          </p:val>
                                        </p:tav>
                                        <p:tav tm="100000">
                                          <p:val>
                                            <p:strVal val="#ppt_x"/>
                                          </p:val>
                                        </p:tav>
                                      </p:tavLst>
                                    </p:anim>
                                    <p:anim calcmode="lin" valueType="num">
                                      <p:cBhvr additive="base">
                                        <p:cTn id="44" dur="500" fill="hold"/>
                                        <p:tgtEl>
                                          <p:spTgt spid="175112"/>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499"/>
                                          </p:stCondLst>
                                        </p:cTn>
                                        <p:tgtEl>
                                          <p:spTgt spid="175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06" grpId="0" autoUpdateAnimBg="0"/>
      <p:bldP spid="175111"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ChangeArrowheads="1"/>
          </p:cNvSpPr>
          <p:nvPr/>
        </p:nvSpPr>
        <p:spPr bwMode="auto">
          <a:xfrm>
            <a:off x="2667001" y="4806434"/>
            <a:ext cx="184731" cy="3693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76131" name="Object 3"/>
          <p:cNvGraphicFramePr>
            <a:graphicFrameLocks noChangeAspect="1"/>
          </p:cNvGraphicFramePr>
          <p:nvPr/>
        </p:nvGraphicFramePr>
        <p:xfrm>
          <a:off x="3962401" y="2873376"/>
          <a:ext cx="1573213" cy="784225"/>
        </p:xfrm>
        <a:graphic>
          <a:graphicData uri="http://schemas.openxmlformats.org/presentationml/2006/ole">
            <mc:AlternateContent xmlns:mc="http://schemas.openxmlformats.org/markup-compatibility/2006">
              <mc:Choice xmlns:v="urn:schemas-microsoft-com:vml" Requires="v">
                <p:oleObj spid="_x0000_s406584" name="Equation" r:id="rId3" imgW="965160" imgH="482400" progId="Equation.3">
                  <p:embed/>
                </p:oleObj>
              </mc:Choice>
              <mc:Fallback>
                <p:oleObj name="Equation" r:id="rId3" imgW="965160" imgH="482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1" y="2873376"/>
                        <a:ext cx="1573213" cy="784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6132" name="Object 4"/>
          <p:cNvGraphicFramePr>
            <a:graphicFrameLocks noChangeAspect="1"/>
          </p:cNvGraphicFramePr>
          <p:nvPr/>
        </p:nvGraphicFramePr>
        <p:xfrm>
          <a:off x="6705601" y="2874964"/>
          <a:ext cx="1349375" cy="784225"/>
        </p:xfrm>
        <a:graphic>
          <a:graphicData uri="http://schemas.openxmlformats.org/presentationml/2006/ole">
            <mc:AlternateContent xmlns:mc="http://schemas.openxmlformats.org/markup-compatibility/2006">
              <mc:Choice xmlns:v="urn:schemas-microsoft-com:vml" Requires="v">
                <p:oleObj spid="_x0000_s406585" name="Equation" r:id="rId5" imgW="825480" imgH="482400" progId="Equation.3">
                  <p:embed/>
                </p:oleObj>
              </mc:Choice>
              <mc:Fallback>
                <p:oleObj name="Equation" r:id="rId5" imgW="825480" imgH="482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5601" y="2874964"/>
                        <a:ext cx="1349375" cy="784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6133" name="Text Box 5"/>
          <p:cNvSpPr txBox="1">
            <a:spLocks noChangeArrowheads="1"/>
          </p:cNvSpPr>
          <p:nvPr/>
        </p:nvSpPr>
        <p:spPr bwMode="auto">
          <a:xfrm>
            <a:off x="2362200" y="457201"/>
            <a:ext cx="7467600" cy="161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A medium with permeability </a:t>
            </a:r>
            <a:r>
              <a:rPr kumimoji="1" lang="en-US" altLang="zh-CN" sz="2000" i="1">
                <a:latin typeface="Times New Roman" panose="02020603050405020304" pitchFamily="18" charset="0"/>
                <a:sym typeface="Symbol" panose="05050102010706020507" pitchFamily="18" charset="2"/>
              </a:rPr>
              <a:t> </a:t>
            </a:r>
            <a:r>
              <a:rPr kumimoji="1" lang="en-US" altLang="zh-CN" sz="2000">
                <a:latin typeface="Times New Roman" panose="02020603050405020304" pitchFamily="18" charset="0"/>
                <a:sym typeface="Symbol" panose="05050102010706020507" pitchFamily="18" charset="2"/>
              </a:rPr>
              <a:t> </a:t>
            </a:r>
            <a:r>
              <a:rPr kumimoji="1" lang="en-US" altLang="zh-CN" sz="2000">
                <a:solidFill>
                  <a:srgbClr val="3333FF"/>
                </a:solidFill>
                <a:latin typeface="Times New Roman" panose="02020603050405020304" pitchFamily="18" charset="0"/>
              </a:rPr>
              <a:t> is called a </a:t>
            </a:r>
            <a:r>
              <a:rPr kumimoji="1" lang="en-US" altLang="zh-CN" sz="2000">
                <a:solidFill>
                  <a:srgbClr val="FF0000"/>
                </a:solidFill>
                <a:latin typeface="Times New Roman" panose="02020603050405020304" pitchFamily="18" charset="0"/>
              </a:rPr>
              <a:t>perfect magnetic conductor</a:t>
            </a:r>
            <a:r>
              <a:rPr kumimoji="1" lang="en-US" altLang="zh-CN" sz="2000">
                <a:solidFill>
                  <a:srgbClr val="3333FF"/>
                </a:solidFill>
                <a:latin typeface="Times New Roman" panose="02020603050405020304" pitchFamily="18" charset="0"/>
              </a:rPr>
              <a:t>, and no electromagnetic field can exist </a:t>
            </a:r>
            <a:r>
              <a:rPr kumimoji="1" lang="en-US" altLang="zh-CN" sz="2000">
                <a:solidFill>
                  <a:srgbClr val="FF0000"/>
                </a:solidFill>
                <a:latin typeface="Times New Roman" panose="02020603050405020304" pitchFamily="18" charset="0"/>
              </a:rPr>
              <a:t>inside</a:t>
            </a:r>
            <a:r>
              <a:rPr kumimoji="1" lang="en-US" altLang="zh-CN" sz="2000">
                <a:solidFill>
                  <a:srgbClr val="3333FF"/>
                </a:solidFill>
                <a:latin typeface="Times New Roman" panose="02020603050405020304" pitchFamily="18" charset="0"/>
              </a:rPr>
              <a:t> a perfect magnetic conductor. However, magnetic charge and current can be presumed to exist on </a:t>
            </a:r>
            <a:r>
              <a:rPr kumimoji="1" lang="en-US" altLang="zh-CN" sz="2000">
                <a:solidFill>
                  <a:srgbClr val="FF0000"/>
                </a:solidFill>
                <a:latin typeface="Times New Roman" panose="02020603050405020304" pitchFamily="18" charset="0"/>
              </a:rPr>
              <a:t>the surface</a:t>
            </a:r>
            <a:r>
              <a:rPr kumimoji="1" lang="en-US" altLang="zh-CN" sz="2000">
                <a:solidFill>
                  <a:srgbClr val="3333FF"/>
                </a:solidFill>
                <a:latin typeface="Times New Roman" panose="02020603050405020304" pitchFamily="18" charset="0"/>
              </a:rPr>
              <a:t>.</a:t>
            </a:r>
            <a:r>
              <a:rPr kumimoji="1" lang="en-US" altLang="zh-CN" sz="2000">
                <a:solidFill>
                  <a:srgbClr val="3333FF"/>
                </a:solidFill>
                <a:latin typeface="Times New Roman" panose="02020603050405020304" pitchFamily="18" charset="0"/>
                <a:ea typeface="楷体_GB2312" pitchFamily="49" charset="-122"/>
              </a:rPr>
              <a:t>         </a:t>
            </a:r>
          </a:p>
        </p:txBody>
      </p:sp>
      <p:grpSp>
        <p:nvGrpSpPr>
          <p:cNvPr id="176134" name="Group 6"/>
          <p:cNvGrpSpPr>
            <a:grpSpLocks/>
          </p:cNvGrpSpPr>
          <p:nvPr/>
        </p:nvGrpSpPr>
        <p:grpSpPr bwMode="auto">
          <a:xfrm>
            <a:off x="3708400" y="3883025"/>
            <a:ext cx="457200" cy="1130300"/>
            <a:chOff x="1280" y="2072"/>
            <a:chExt cx="288" cy="712"/>
          </a:xfrm>
        </p:grpSpPr>
        <p:sp>
          <p:nvSpPr>
            <p:cNvPr id="176135" name="Line 7"/>
            <p:cNvSpPr>
              <a:spLocks noChangeShapeType="1"/>
            </p:cNvSpPr>
            <p:nvPr/>
          </p:nvSpPr>
          <p:spPr bwMode="auto">
            <a:xfrm flipV="1">
              <a:off x="1536" y="2304"/>
              <a:ext cx="0" cy="480"/>
            </a:xfrm>
            <a:prstGeom prst="line">
              <a:avLst/>
            </a:prstGeom>
            <a:noFill/>
            <a:ln w="9525">
              <a:solidFill>
                <a:srgbClr val="33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176136" name="Text Box 8"/>
            <p:cNvSpPr txBox="1">
              <a:spLocks noChangeArrowheads="1"/>
            </p:cNvSpPr>
            <p:nvPr/>
          </p:nvSpPr>
          <p:spPr bwMode="auto">
            <a:xfrm>
              <a:off x="1280" y="2072"/>
              <a:ext cx="288"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i="1">
                  <a:solidFill>
                    <a:srgbClr val="3333FF"/>
                  </a:solidFill>
                  <a:latin typeface="Times New Roman" panose="02020603050405020304" pitchFamily="18" charset="0"/>
                  <a:ea typeface="楷体_GB2312" pitchFamily="49" charset="-122"/>
                </a:rPr>
                <a:t>H</a:t>
              </a:r>
            </a:p>
          </p:txBody>
        </p:sp>
      </p:grpSp>
      <p:grpSp>
        <p:nvGrpSpPr>
          <p:cNvPr id="176137" name="Group 9"/>
          <p:cNvGrpSpPr>
            <a:grpSpLocks/>
          </p:cNvGrpSpPr>
          <p:nvPr/>
        </p:nvGrpSpPr>
        <p:grpSpPr bwMode="auto">
          <a:xfrm>
            <a:off x="8001000" y="4454526"/>
            <a:ext cx="914400" cy="549275"/>
            <a:chOff x="4080" y="2432"/>
            <a:chExt cx="576" cy="346"/>
          </a:xfrm>
        </p:grpSpPr>
        <p:sp>
          <p:nvSpPr>
            <p:cNvPr id="176138" name="Line 10"/>
            <p:cNvSpPr>
              <a:spLocks noChangeShapeType="1"/>
            </p:cNvSpPr>
            <p:nvPr/>
          </p:nvSpPr>
          <p:spPr bwMode="auto">
            <a:xfrm>
              <a:off x="4080" y="2736"/>
              <a:ext cx="480" cy="0"/>
            </a:xfrm>
            <a:prstGeom prst="line">
              <a:avLst/>
            </a:prstGeom>
            <a:noFill/>
            <a:ln w="9525">
              <a:solidFill>
                <a:srgbClr val="33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176139" name="Text Box 11"/>
            <p:cNvSpPr txBox="1">
              <a:spLocks noChangeArrowheads="1"/>
            </p:cNvSpPr>
            <p:nvPr/>
          </p:nvSpPr>
          <p:spPr bwMode="auto">
            <a:xfrm>
              <a:off x="4368" y="2432"/>
              <a:ext cx="288"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i="1">
                  <a:solidFill>
                    <a:srgbClr val="3333FF"/>
                  </a:solidFill>
                  <a:latin typeface="Times New Roman" panose="02020603050405020304" pitchFamily="18" charset="0"/>
                  <a:ea typeface="楷体_GB2312" pitchFamily="49" charset="-122"/>
                </a:rPr>
                <a:t>H</a:t>
              </a:r>
            </a:p>
          </p:txBody>
        </p:sp>
      </p:grpSp>
      <p:grpSp>
        <p:nvGrpSpPr>
          <p:cNvPr id="176140" name="Group 12"/>
          <p:cNvGrpSpPr>
            <a:grpSpLocks/>
          </p:cNvGrpSpPr>
          <p:nvPr/>
        </p:nvGrpSpPr>
        <p:grpSpPr bwMode="auto">
          <a:xfrm>
            <a:off x="4114800" y="4403725"/>
            <a:ext cx="838200" cy="558800"/>
            <a:chOff x="1536" y="2400"/>
            <a:chExt cx="528" cy="352"/>
          </a:xfrm>
        </p:grpSpPr>
        <p:sp>
          <p:nvSpPr>
            <p:cNvPr id="176141" name="Line 13"/>
            <p:cNvSpPr>
              <a:spLocks noChangeShapeType="1"/>
            </p:cNvSpPr>
            <p:nvPr/>
          </p:nvSpPr>
          <p:spPr bwMode="auto">
            <a:xfrm>
              <a:off x="1536" y="2752"/>
              <a:ext cx="432"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176142" name="Text Box 14"/>
            <p:cNvSpPr txBox="1">
              <a:spLocks noChangeArrowheads="1"/>
            </p:cNvSpPr>
            <p:nvPr/>
          </p:nvSpPr>
          <p:spPr bwMode="auto">
            <a:xfrm>
              <a:off x="1776" y="2400"/>
              <a:ext cx="288"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i="1">
                  <a:solidFill>
                    <a:srgbClr val="FF0000"/>
                  </a:solidFill>
                  <a:latin typeface="Times New Roman" panose="02020603050405020304" pitchFamily="18" charset="0"/>
                  <a:ea typeface="楷体_GB2312" pitchFamily="49" charset="-122"/>
                </a:rPr>
                <a:t>E</a:t>
              </a:r>
            </a:p>
          </p:txBody>
        </p:sp>
      </p:grpSp>
      <p:grpSp>
        <p:nvGrpSpPr>
          <p:cNvPr id="176143" name="Group 15"/>
          <p:cNvGrpSpPr>
            <a:grpSpLocks/>
          </p:cNvGrpSpPr>
          <p:nvPr/>
        </p:nvGrpSpPr>
        <p:grpSpPr bwMode="auto">
          <a:xfrm>
            <a:off x="7620000" y="3870325"/>
            <a:ext cx="457200" cy="1066800"/>
            <a:chOff x="3840" y="2064"/>
            <a:chExt cx="288" cy="672"/>
          </a:xfrm>
        </p:grpSpPr>
        <p:sp>
          <p:nvSpPr>
            <p:cNvPr id="176144" name="Line 16"/>
            <p:cNvSpPr>
              <a:spLocks noChangeShapeType="1"/>
            </p:cNvSpPr>
            <p:nvPr/>
          </p:nvSpPr>
          <p:spPr bwMode="auto">
            <a:xfrm flipV="1">
              <a:off x="4080" y="2256"/>
              <a:ext cx="0" cy="48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176145" name="Text Box 17"/>
            <p:cNvSpPr txBox="1">
              <a:spLocks noChangeArrowheads="1"/>
            </p:cNvSpPr>
            <p:nvPr/>
          </p:nvSpPr>
          <p:spPr bwMode="auto">
            <a:xfrm>
              <a:off x="3840" y="2064"/>
              <a:ext cx="288"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i="1">
                  <a:solidFill>
                    <a:srgbClr val="FF0000"/>
                  </a:solidFill>
                  <a:latin typeface="Times New Roman" panose="02020603050405020304" pitchFamily="18" charset="0"/>
                  <a:ea typeface="楷体_GB2312" pitchFamily="49" charset="-122"/>
                </a:rPr>
                <a:t>E</a:t>
              </a:r>
            </a:p>
          </p:txBody>
        </p:sp>
      </p:grpSp>
      <p:grpSp>
        <p:nvGrpSpPr>
          <p:cNvPr id="176146" name="Group 18"/>
          <p:cNvGrpSpPr>
            <a:grpSpLocks/>
          </p:cNvGrpSpPr>
          <p:nvPr/>
        </p:nvGrpSpPr>
        <p:grpSpPr bwMode="auto">
          <a:xfrm>
            <a:off x="2819400" y="4886326"/>
            <a:ext cx="2743200" cy="1133475"/>
            <a:chOff x="816" y="3078"/>
            <a:chExt cx="1728" cy="714"/>
          </a:xfrm>
        </p:grpSpPr>
        <p:grpSp>
          <p:nvGrpSpPr>
            <p:cNvPr id="176147" name="Group 19"/>
            <p:cNvGrpSpPr>
              <a:grpSpLocks/>
            </p:cNvGrpSpPr>
            <p:nvPr/>
          </p:nvGrpSpPr>
          <p:grpSpPr bwMode="auto">
            <a:xfrm>
              <a:off x="816" y="3078"/>
              <a:ext cx="1728" cy="346"/>
              <a:chOff x="720" y="2704"/>
              <a:chExt cx="1728" cy="346"/>
            </a:xfrm>
          </p:grpSpPr>
          <p:sp>
            <p:nvSpPr>
              <p:cNvPr id="176148" name="Line 20"/>
              <p:cNvSpPr>
                <a:spLocks noChangeShapeType="1"/>
              </p:cNvSpPr>
              <p:nvPr/>
            </p:nvSpPr>
            <p:spPr bwMode="auto">
              <a:xfrm>
                <a:off x="720" y="2776"/>
                <a:ext cx="172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176149" name="Rectangle 21" descr="浅色上对角线"/>
              <p:cNvSpPr>
                <a:spLocks noChangeArrowheads="1"/>
              </p:cNvSpPr>
              <p:nvPr/>
            </p:nvSpPr>
            <p:spPr bwMode="auto">
              <a:xfrm>
                <a:off x="720" y="2812"/>
                <a:ext cx="116" cy="233"/>
              </a:xfrm>
              <a:prstGeom prst="rect">
                <a:avLst/>
              </a:prstGeom>
              <a:pattFill prst="ltUpDiag">
                <a:fgClr>
                  <a:srgbClr val="000000"/>
                </a:fgClr>
                <a:bgClr>
                  <a:srgbClr val="FFFFFF"/>
                </a:bgClr>
              </a:patt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176150" name="Rectangle 22"/>
              <p:cNvSpPr>
                <a:spLocks noChangeArrowheads="1"/>
              </p:cNvSpPr>
              <p:nvPr/>
            </p:nvSpPr>
            <p:spPr bwMode="auto">
              <a:xfrm>
                <a:off x="1248" y="2812"/>
                <a:ext cx="116" cy="233"/>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176151" name="Text Box 23"/>
              <p:cNvSpPr txBox="1">
                <a:spLocks noChangeArrowheads="1"/>
              </p:cNvSpPr>
              <p:nvPr/>
            </p:nvSpPr>
            <p:spPr bwMode="auto">
              <a:xfrm>
                <a:off x="1296" y="2704"/>
                <a:ext cx="576" cy="34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zh-CN" altLang="en-US" sz="2000" i="1">
                    <a:latin typeface="Times New Roman" panose="02020603050405020304" pitchFamily="18" charset="0"/>
                    <a:ea typeface="楷体_GB2312" pitchFamily="49" charset="-122"/>
                    <a:sym typeface="Symbol" panose="05050102010706020507" pitchFamily="18" charset="2"/>
                  </a:rPr>
                  <a:t> </a:t>
                </a:r>
                <a:r>
                  <a:rPr kumimoji="1" lang="zh-CN" altLang="en-US" sz="2000">
                    <a:latin typeface="Times New Roman" panose="02020603050405020304" pitchFamily="18" charset="0"/>
                    <a:ea typeface="楷体_GB2312" pitchFamily="49" charset="-122"/>
                    <a:sym typeface="Symbol" panose="05050102010706020507" pitchFamily="18" charset="2"/>
                  </a:rPr>
                  <a:t> </a:t>
                </a:r>
                <a:endParaRPr kumimoji="1" lang="zh-CN" altLang="en-US" sz="2000">
                  <a:latin typeface="Times New Roman" panose="02020603050405020304" pitchFamily="18" charset="0"/>
                  <a:ea typeface="楷体_GB2312" pitchFamily="49" charset="-122"/>
                </a:endParaRPr>
              </a:p>
            </p:txBody>
          </p:sp>
        </p:grpSp>
        <p:sp>
          <p:nvSpPr>
            <p:cNvPr id="176152" name="Text Box 24"/>
            <p:cNvSpPr txBox="1">
              <a:spLocks noChangeArrowheads="1"/>
            </p:cNvSpPr>
            <p:nvPr/>
          </p:nvSpPr>
          <p:spPr bwMode="auto">
            <a:xfrm>
              <a:off x="1440" y="3446"/>
              <a:ext cx="480"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solidFill>
                    <a:srgbClr val="3333FF"/>
                  </a:solidFill>
                  <a:latin typeface="Times New Roman" panose="02020603050405020304" pitchFamily="18" charset="0"/>
                  <a:ea typeface="楷体_GB2312" pitchFamily="49" charset="-122"/>
                </a:rPr>
                <a:t>p.e.c</a:t>
              </a:r>
            </a:p>
          </p:txBody>
        </p:sp>
      </p:grpSp>
      <p:grpSp>
        <p:nvGrpSpPr>
          <p:cNvPr id="176153" name="Group 25"/>
          <p:cNvGrpSpPr>
            <a:grpSpLocks/>
          </p:cNvGrpSpPr>
          <p:nvPr/>
        </p:nvGrpSpPr>
        <p:grpSpPr bwMode="auto">
          <a:xfrm>
            <a:off x="6629400" y="4860926"/>
            <a:ext cx="2743200" cy="1082675"/>
            <a:chOff x="3216" y="3062"/>
            <a:chExt cx="1728" cy="682"/>
          </a:xfrm>
        </p:grpSpPr>
        <p:grpSp>
          <p:nvGrpSpPr>
            <p:cNvPr id="176154" name="Group 26"/>
            <p:cNvGrpSpPr>
              <a:grpSpLocks/>
            </p:cNvGrpSpPr>
            <p:nvPr/>
          </p:nvGrpSpPr>
          <p:grpSpPr bwMode="auto">
            <a:xfrm>
              <a:off x="3216" y="3062"/>
              <a:ext cx="1728" cy="346"/>
              <a:chOff x="720" y="2704"/>
              <a:chExt cx="1728" cy="346"/>
            </a:xfrm>
          </p:grpSpPr>
          <p:sp>
            <p:nvSpPr>
              <p:cNvPr id="176155" name="Line 27"/>
              <p:cNvSpPr>
                <a:spLocks noChangeShapeType="1"/>
              </p:cNvSpPr>
              <p:nvPr/>
            </p:nvSpPr>
            <p:spPr bwMode="auto">
              <a:xfrm>
                <a:off x="720" y="2776"/>
                <a:ext cx="172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176156" name="Rectangle 28" descr="浅色上对角线"/>
              <p:cNvSpPr>
                <a:spLocks noChangeArrowheads="1"/>
              </p:cNvSpPr>
              <p:nvPr/>
            </p:nvSpPr>
            <p:spPr bwMode="auto">
              <a:xfrm>
                <a:off x="720" y="2812"/>
                <a:ext cx="116" cy="233"/>
              </a:xfrm>
              <a:prstGeom prst="rect">
                <a:avLst/>
              </a:prstGeom>
              <a:pattFill prst="ltUpDiag">
                <a:fgClr>
                  <a:srgbClr val="000000"/>
                </a:fgClr>
                <a:bgClr>
                  <a:srgbClr val="FFFFFF"/>
                </a:bgClr>
              </a:patt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176157" name="Rectangle 29"/>
              <p:cNvSpPr>
                <a:spLocks noChangeArrowheads="1"/>
              </p:cNvSpPr>
              <p:nvPr/>
            </p:nvSpPr>
            <p:spPr bwMode="auto">
              <a:xfrm>
                <a:off x="1248" y="2812"/>
                <a:ext cx="116" cy="233"/>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176158" name="Text Box 30"/>
              <p:cNvSpPr txBox="1">
                <a:spLocks noChangeArrowheads="1"/>
              </p:cNvSpPr>
              <p:nvPr/>
            </p:nvSpPr>
            <p:spPr bwMode="auto">
              <a:xfrm>
                <a:off x="1296" y="2704"/>
                <a:ext cx="576" cy="34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zh-CN" altLang="en-US" sz="2000" i="1">
                    <a:latin typeface="Times New Roman" panose="02020603050405020304" pitchFamily="18" charset="0"/>
                    <a:ea typeface="楷体_GB2312" pitchFamily="49" charset="-122"/>
                    <a:sym typeface="Symbol" panose="05050102010706020507" pitchFamily="18" charset="2"/>
                  </a:rPr>
                  <a:t></a:t>
                </a:r>
                <a:r>
                  <a:rPr kumimoji="1" lang="zh-CN" altLang="en-US" sz="2000">
                    <a:latin typeface="Times New Roman" panose="02020603050405020304" pitchFamily="18" charset="0"/>
                    <a:ea typeface="楷体_GB2312" pitchFamily="49" charset="-122"/>
                    <a:sym typeface="Symbol" panose="05050102010706020507" pitchFamily="18" charset="2"/>
                  </a:rPr>
                  <a:t> </a:t>
                </a:r>
                <a:endParaRPr kumimoji="1" lang="zh-CN" altLang="en-US" sz="2000">
                  <a:latin typeface="Times New Roman" panose="02020603050405020304" pitchFamily="18" charset="0"/>
                  <a:ea typeface="楷体_GB2312" pitchFamily="49" charset="-122"/>
                </a:endParaRPr>
              </a:p>
            </p:txBody>
          </p:sp>
        </p:grpSp>
        <p:sp>
          <p:nvSpPr>
            <p:cNvPr id="176159" name="Text Box 31"/>
            <p:cNvSpPr txBox="1">
              <a:spLocks noChangeArrowheads="1"/>
            </p:cNvSpPr>
            <p:nvPr/>
          </p:nvSpPr>
          <p:spPr bwMode="auto">
            <a:xfrm>
              <a:off x="3888" y="3398"/>
              <a:ext cx="528"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solidFill>
                    <a:srgbClr val="3333FF"/>
                  </a:solidFill>
                  <a:latin typeface="Times New Roman" panose="02020603050405020304" pitchFamily="18" charset="0"/>
                  <a:ea typeface="楷体_GB2312" pitchFamily="49" charset="-122"/>
                </a:rPr>
                <a:t>p.m.c</a:t>
              </a:r>
            </a:p>
          </p:txBody>
        </p:sp>
      </p:grpSp>
      <p:sp>
        <p:nvSpPr>
          <p:cNvPr id="176160" name="Text Box 32"/>
          <p:cNvSpPr txBox="1">
            <a:spLocks noChangeArrowheads="1"/>
          </p:cNvSpPr>
          <p:nvPr/>
        </p:nvSpPr>
        <p:spPr bwMode="auto">
          <a:xfrm>
            <a:off x="2808288" y="2111376"/>
            <a:ext cx="5257800"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50000"/>
              </a:spcBef>
            </a:pPr>
            <a:r>
              <a:rPr kumimoji="1" lang="en-US" altLang="zh-CN" sz="2000">
                <a:solidFill>
                  <a:srgbClr val="3333FF"/>
                </a:solidFill>
                <a:latin typeface="Times New Roman" panose="02020603050405020304" pitchFamily="18" charset="0"/>
              </a:rPr>
              <a:t>For the perfect magnetic conductor, we have</a:t>
            </a:r>
          </a:p>
        </p:txBody>
      </p:sp>
      <p:sp>
        <p:nvSpPr>
          <p:cNvPr id="176161" name="AutoShape 33">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76162" name="AutoShape 34">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5" name="文本框 34"/>
          <p:cNvSpPr txBox="1"/>
          <p:nvPr/>
        </p:nvSpPr>
        <p:spPr>
          <a:xfrm>
            <a:off x="304800" y="762001"/>
            <a:ext cx="1302327" cy="461665"/>
          </a:xfrm>
          <a:prstGeom prst="rect">
            <a:avLst/>
          </a:prstGeom>
          <a:noFill/>
        </p:spPr>
        <p:txBody>
          <a:bodyPr wrap="square" rtlCol="0">
            <a:spAutoFit/>
          </a:bodyPr>
          <a:lstStyle/>
          <a:p>
            <a:r>
              <a:rPr lang="en-US" altLang="zh-CN" sz="2400" b="1" i="1" dirty="0" smtClean="0">
                <a:solidFill>
                  <a:schemeClr val="bg1"/>
                </a:solidFill>
              </a:rPr>
              <a:t>Duality</a:t>
            </a:r>
            <a:endParaRPr lang="zh-CN" altLang="en-US" sz="2400" b="1" i="1" dirty="0">
              <a:solidFill>
                <a:schemeClr val="bg1"/>
              </a:solidFill>
            </a:endParaRPr>
          </a:p>
        </p:txBody>
      </p:sp>
    </p:spTree>
    <p:extLst>
      <p:ext uri="{BB962C8B-B14F-4D97-AF65-F5344CB8AC3E}">
        <p14:creationId xmlns:p14="http://schemas.microsoft.com/office/powerpoint/2010/main" val="26270634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76133"/>
                                        </p:tgtEl>
                                        <p:attrNameLst>
                                          <p:attrName>style.visibility</p:attrName>
                                        </p:attrNameLst>
                                      </p:cBhvr>
                                      <p:to>
                                        <p:strVal val="visible"/>
                                      </p:to>
                                    </p:set>
                                    <p:anim calcmode="lin" valueType="num">
                                      <p:cBhvr additive="base">
                                        <p:cTn id="7" dur="500" fill="hold"/>
                                        <p:tgtEl>
                                          <p:spTgt spid="176133"/>
                                        </p:tgtEl>
                                        <p:attrNameLst>
                                          <p:attrName>ppt_x</p:attrName>
                                        </p:attrNameLst>
                                      </p:cBhvr>
                                      <p:tavLst>
                                        <p:tav tm="0">
                                          <p:val>
                                            <p:strVal val="#ppt_x"/>
                                          </p:val>
                                        </p:tav>
                                        <p:tav tm="100000">
                                          <p:val>
                                            <p:strVal val="#ppt_x"/>
                                          </p:val>
                                        </p:tav>
                                      </p:tavLst>
                                    </p:anim>
                                    <p:anim calcmode="lin" valueType="num">
                                      <p:cBhvr additive="base">
                                        <p:cTn id="8" dur="500" fill="hold"/>
                                        <p:tgtEl>
                                          <p:spTgt spid="176133"/>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6160"/>
                                        </p:tgtEl>
                                        <p:attrNameLst>
                                          <p:attrName>style.visibility</p:attrName>
                                        </p:attrNameLst>
                                      </p:cBhvr>
                                      <p:to>
                                        <p:strVal val="visible"/>
                                      </p:to>
                                    </p:set>
                                    <p:anim calcmode="lin" valueType="num">
                                      <p:cBhvr additive="base">
                                        <p:cTn id="13" dur="500" fill="hold"/>
                                        <p:tgtEl>
                                          <p:spTgt spid="176160"/>
                                        </p:tgtEl>
                                        <p:attrNameLst>
                                          <p:attrName>ppt_x</p:attrName>
                                        </p:attrNameLst>
                                      </p:cBhvr>
                                      <p:tavLst>
                                        <p:tav tm="0">
                                          <p:val>
                                            <p:strVal val="#ppt_x"/>
                                          </p:val>
                                        </p:tav>
                                        <p:tav tm="100000">
                                          <p:val>
                                            <p:strVal val="#ppt_x"/>
                                          </p:val>
                                        </p:tav>
                                      </p:tavLst>
                                    </p:anim>
                                    <p:anim calcmode="lin" valueType="num">
                                      <p:cBhvr additive="base">
                                        <p:cTn id="14" dur="500" fill="hold"/>
                                        <p:tgtEl>
                                          <p:spTgt spid="176160"/>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7613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17613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7613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17614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17615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17613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176140"/>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499"/>
                                          </p:stCondLst>
                                        </p:cTn>
                                        <p:tgtEl>
                                          <p:spTgt spid="176143"/>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499"/>
                                          </p:stCondLst>
                                        </p:cTn>
                                        <p:tgtEl>
                                          <p:spTgt spid="176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0" grpId="0" animBg="1"/>
      <p:bldP spid="176133" grpId="0" autoUpdateAnimBg="0"/>
      <p:bldP spid="176160"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ChangeArrowheads="1"/>
          </p:cNvSpPr>
          <p:nvPr/>
        </p:nvSpPr>
        <p:spPr bwMode="auto">
          <a:xfrm>
            <a:off x="2971801" y="4273034"/>
            <a:ext cx="184731" cy="3693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77155" name="Text Box 3"/>
          <p:cNvSpPr txBox="1">
            <a:spLocks noChangeArrowheads="1"/>
          </p:cNvSpPr>
          <p:nvPr/>
        </p:nvSpPr>
        <p:spPr bwMode="auto">
          <a:xfrm>
            <a:off x="2438400" y="212726"/>
            <a:ext cx="365760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solidFill>
                  <a:srgbClr val="FF0000"/>
                </a:solidFill>
                <a:ea typeface="楷体_GB2312" pitchFamily="49" charset="-122"/>
              </a:rPr>
              <a:t>7.    </a:t>
            </a:r>
            <a:r>
              <a:rPr kumimoji="1" lang="en-US" altLang="zh-CN" sz="2000">
                <a:solidFill>
                  <a:srgbClr val="FF0000"/>
                </a:solidFill>
              </a:rPr>
              <a:t>Principle of Image</a:t>
            </a:r>
            <a:r>
              <a:rPr kumimoji="1" lang="en-US" altLang="zh-CN" sz="2000">
                <a:solidFill>
                  <a:srgbClr val="FF0000"/>
                </a:solidFill>
                <a:latin typeface="Times New Roman" panose="02020603050405020304" pitchFamily="18" charset="0"/>
                <a:ea typeface="楷体_GB2312" pitchFamily="49" charset="-122"/>
              </a:rPr>
              <a:t> </a:t>
            </a:r>
          </a:p>
        </p:txBody>
      </p:sp>
      <p:sp>
        <p:nvSpPr>
          <p:cNvPr id="177156" name="Text Box 4"/>
          <p:cNvSpPr txBox="1">
            <a:spLocks noChangeArrowheads="1"/>
          </p:cNvSpPr>
          <p:nvPr/>
        </p:nvSpPr>
        <p:spPr bwMode="auto">
          <a:xfrm>
            <a:off x="2438400" y="746126"/>
            <a:ext cx="74676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3333FF"/>
                </a:solidFill>
                <a:latin typeface="Times New Roman" panose="02020603050405020304" pitchFamily="18" charset="0"/>
                <a:ea typeface="黑体" panose="02010609060101010101" pitchFamily="49" charset="-122"/>
              </a:rPr>
              <a:t>       </a:t>
            </a:r>
            <a:r>
              <a:rPr kumimoji="1" lang="en-US" altLang="zh-CN" sz="2000">
                <a:solidFill>
                  <a:srgbClr val="3333FF"/>
                </a:solidFill>
                <a:latin typeface="Times New Roman" panose="02020603050405020304" pitchFamily="18" charset="0"/>
                <a:ea typeface="黑体" panose="02010609060101010101" pitchFamily="49" charset="-122"/>
              </a:rPr>
              <a:t>The method of image is </a:t>
            </a:r>
            <a:r>
              <a:rPr kumimoji="1" lang="en-US" altLang="zh-CN" sz="2000">
                <a:solidFill>
                  <a:srgbClr val="FF0000"/>
                </a:solidFill>
                <a:latin typeface="Times New Roman" panose="02020603050405020304" pitchFamily="18" charset="0"/>
                <a:ea typeface="黑体" panose="02010609060101010101" pitchFamily="49" charset="-122"/>
              </a:rPr>
              <a:t>also</a:t>
            </a:r>
            <a:r>
              <a:rPr kumimoji="1" lang="en-US" altLang="zh-CN" sz="2000">
                <a:solidFill>
                  <a:srgbClr val="3333FF"/>
                </a:solidFill>
                <a:latin typeface="Times New Roman" panose="02020603050405020304" pitchFamily="18" charset="0"/>
                <a:ea typeface="黑体" panose="02010609060101010101" pitchFamily="49" charset="-122"/>
              </a:rPr>
              <a:t> applicable to time-varying electro-magnetic fields for certain </a:t>
            </a:r>
            <a:r>
              <a:rPr kumimoji="1" lang="en-US" altLang="zh-CN" sz="2000">
                <a:solidFill>
                  <a:srgbClr val="FF0000"/>
                </a:solidFill>
                <a:latin typeface="Times New Roman" panose="02020603050405020304" pitchFamily="18" charset="0"/>
                <a:ea typeface="黑体" panose="02010609060101010101" pitchFamily="49" charset="-122"/>
              </a:rPr>
              <a:t>special </a:t>
            </a:r>
            <a:r>
              <a:rPr kumimoji="1" lang="en-US" altLang="zh-CN" sz="2000">
                <a:solidFill>
                  <a:srgbClr val="3333FF"/>
                </a:solidFill>
                <a:latin typeface="Times New Roman" panose="02020603050405020304" pitchFamily="18" charset="0"/>
                <a:ea typeface="黑体" panose="02010609060101010101" pitchFamily="49" charset="-122"/>
              </a:rPr>
              <a:t>boundaries.</a:t>
            </a:r>
            <a:r>
              <a:rPr kumimoji="1" lang="en-US" altLang="zh-CN" sz="2000">
                <a:solidFill>
                  <a:srgbClr val="3333FF"/>
                </a:solidFill>
                <a:latin typeface="楷体_GB2312" pitchFamily="49" charset="-122"/>
                <a:ea typeface="楷体_GB2312" pitchFamily="49" charset="-122"/>
              </a:rPr>
              <a:t> </a:t>
            </a:r>
          </a:p>
        </p:txBody>
      </p:sp>
      <p:sp>
        <p:nvSpPr>
          <p:cNvPr id="177157" name="Text Box 5"/>
          <p:cNvSpPr txBox="1">
            <a:spLocks noChangeArrowheads="1"/>
          </p:cNvSpPr>
          <p:nvPr/>
        </p:nvSpPr>
        <p:spPr bwMode="auto">
          <a:xfrm>
            <a:off x="2470150" y="2305051"/>
            <a:ext cx="7315200" cy="1235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Assume that a time-varying electric current element </a:t>
            </a:r>
            <a:r>
              <a:rPr kumimoji="1" lang="en-US" altLang="zh-CN" sz="2000" i="1">
                <a:solidFill>
                  <a:schemeClr val="tx2"/>
                </a:solidFill>
                <a:latin typeface="Times New Roman" panose="02020603050405020304" pitchFamily="18" charset="0"/>
                <a:ea typeface="楷体_GB2312" pitchFamily="49" charset="-122"/>
              </a:rPr>
              <a:t>Il </a:t>
            </a:r>
            <a:r>
              <a:rPr kumimoji="1" lang="en-US" altLang="zh-CN" sz="2000">
                <a:solidFill>
                  <a:srgbClr val="3333FF"/>
                </a:solidFill>
                <a:latin typeface="Times New Roman" panose="02020603050405020304" pitchFamily="18" charset="0"/>
              </a:rPr>
              <a:t>is near to an infinite perfect electric conducting plane, and directed </a:t>
            </a:r>
            <a:r>
              <a:rPr kumimoji="1" lang="en-US" altLang="zh-CN" sz="2000">
                <a:solidFill>
                  <a:srgbClr val="FF0000"/>
                </a:solidFill>
                <a:latin typeface="Times New Roman" panose="02020603050405020304" pitchFamily="18" charset="0"/>
              </a:rPr>
              <a:t>perpendicular</a:t>
            </a:r>
            <a:r>
              <a:rPr kumimoji="1" lang="en-US" altLang="zh-CN" sz="2000">
                <a:solidFill>
                  <a:srgbClr val="3333FF"/>
                </a:solidFill>
                <a:latin typeface="Times New Roman" panose="02020603050405020304" pitchFamily="18" charset="0"/>
              </a:rPr>
              <a:t> to it.</a:t>
            </a:r>
            <a:endParaRPr kumimoji="1" lang="en-US" altLang="zh-CN" sz="2000">
              <a:solidFill>
                <a:srgbClr val="3333FF"/>
              </a:solidFill>
              <a:latin typeface="Times New Roman" panose="02020603050405020304" pitchFamily="18" charset="0"/>
              <a:ea typeface="楷体_GB2312" pitchFamily="49" charset="-122"/>
            </a:endParaRPr>
          </a:p>
        </p:txBody>
      </p:sp>
      <p:grpSp>
        <p:nvGrpSpPr>
          <p:cNvPr id="177158" name="Group 6"/>
          <p:cNvGrpSpPr>
            <a:grpSpLocks/>
          </p:cNvGrpSpPr>
          <p:nvPr/>
        </p:nvGrpSpPr>
        <p:grpSpPr bwMode="auto">
          <a:xfrm>
            <a:off x="3200400" y="4219576"/>
            <a:ext cx="2133600" cy="669925"/>
            <a:chOff x="720" y="2634"/>
            <a:chExt cx="1344" cy="422"/>
          </a:xfrm>
        </p:grpSpPr>
        <p:sp>
          <p:nvSpPr>
            <p:cNvPr id="177159" name="Line 7"/>
            <p:cNvSpPr>
              <a:spLocks noChangeShapeType="1"/>
            </p:cNvSpPr>
            <p:nvPr/>
          </p:nvSpPr>
          <p:spPr bwMode="auto">
            <a:xfrm>
              <a:off x="720" y="2824"/>
              <a:ext cx="13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7160" name="Text Box 8"/>
            <p:cNvSpPr txBox="1">
              <a:spLocks noChangeArrowheads="1"/>
            </p:cNvSpPr>
            <p:nvPr/>
          </p:nvSpPr>
          <p:spPr bwMode="auto">
            <a:xfrm>
              <a:off x="806" y="2634"/>
              <a:ext cx="274"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kumimoji="1" lang="zh-CN" altLang="en-US" sz="1600" i="1">
                  <a:latin typeface="Times New Roman" panose="02020603050405020304" pitchFamily="18" charset="0"/>
                  <a:sym typeface="Symbol" panose="05050102010706020507" pitchFamily="18" charset="2"/>
                </a:rPr>
                <a:t> </a:t>
              </a:r>
              <a:endParaRPr kumimoji="1" lang="zh-CN" altLang="en-US" sz="1000" i="1">
                <a:latin typeface="Times New Roman" panose="02020603050405020304" pitchFamily="18" charset="0"/>
              </a:endParaRPr>
            </a:p>
          </p:txBody>
        </p:sp>
        <p:sp>
          <p:nvSpPr>
            <p:cNvPr id="177161" name="Rectangle 9" descr="浅色上对角线"/>
            <p:cNvSpPr>
              <a:spLocks noChangeArrowheads="1"/>
            </p:cNvSpPr>
            <p:nvPr/>
          </p:nvSpPr>
          <p:spPr bwMode="auto">
            <a:xfrm>
              <a:off x="720" y="2843"/>
              <a:ext cx="1339" cy="213"/>
            </a:xfrm>
            <a:prstGeom prst="rect">
              <a:avLst/>
            </a:prstGeom>
            <a:pattFill prst="ltUpDiag">
              <a:fgClr>
                <a:schemeClr val="tx2"/>
              </a:fgClr>
              <a:bgClr>
                <a:srgbClr val="FFFFFF"/>
              </a:bgClr>
            </a:patt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177162" name="Text Box 10"/>
            <p:cNvSpPr txBox="1">
              <a:spLocks noChangeArrowheads="1"/>
            </p:cNvSpPr>
            <p:nvPr/>
          </p:nvSpPr>
          <p:spPr bwMode="auto">
            <a:xfrm>
              <a:off x="782" y="2879"/>
              <a:ext cx="322" cy="1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kumimoji="1" lang="zh-CN" altLang="en-US" sz="1400" i="1">
                  <a:latin typeface="Times New Roman" panose="02020603050405020304" pitchFamily="18" charset="0"/>
                  <a:sym typeface="Symbol" panose="05050102010706020507" pitchFamily="18" charset="2"/>
                </a:rPr>
                <a:t></a:t>
              </a:r>
              <a:r>
                <a:rPr kumimoji="1" lang="zh-CN" altLang="en-US" sz="1400">
                  <a:latin typeface="Times New Roman" panose="02020603050405020304" pitchFamily="18" charset="0"/>
                  <a:sym typeface="Symbol" panose="05050102010706020507" pitchFamily="18" charset="2"/>
                </a:rPr>
                <a:t></a:t>
              </a:r>
              <a:endParaRPr kumimoji="1" lang="zh-CN" altLang="en-US" sz="1000" i="1">
                <a:latin typeface="Times New Roman" panose="02020603050405020304" pitchFamily="18" charset="0"/>
              </a:endParaRPr>
            </a:p>
          </p:txBody>
        </p:sp>
      </p:grpSp>
      <p:grpSp>
        <p:nvGrpSpPr>
          <p:cNvPr id="177163" name="Group 11"/>
          <p:cNvGrpSpPr>
            <a:grpSpLocks/>
          </p:cNvGrpSpPr>
          <p:nvPr/>
        </p:nvGrpSpPr>
        <p:grpSpPr bwMode="auto">
          <a:xfrm>
            <a:off x="4225926" y="3695700"/>
            <a:ext cx="346075" cy="463550"/>
            <a:chOff x="1606" y="2304"/>
            <a:chExt cx="218" cy="292"/>
          </a:xfrm>
        </p:grpSpPr>
        <p:sp>
          <p:nvSpPr>
            <p:cNvPr id="177164" name="Text Box 12"/>
            <p:cNvSpPr txBox="1">
              <a:spLocks noChangeArrowheads="1"/>
            </p:cNvSpPr>
            <p:nvPr/>
          </p:nvSpPr>
          <p:spPr bwMode="auto">
            <a:xfrm>
              <a:off x="1606" y="2346"/>
              <a:ext cx="218"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kumimoji="1" lang="en-US" altLang="zh-CN" sz="2000" i="1">
                  <a:latin typeface="Times New Roman" panose="02020603050405020304" pitchFamily="18" charset="0"/>
                </a:rPr>
                <a:t>Il</a:t>
              </a:r>
              <a:endParaRPr kumimoji="1" lang="en-US" altLang="zh-CN" sz="2400">
                <a:latin typeface="Times New Roman" panose="02020603050405020304" pitchFamily="18" charset="0"/>
              </a:endParaRPr>
            </a:p>
          </p:txBody>
        </p:sp>
        <p:sp>
          <p:nvSpPr>
            <p:cNvPr id="177165" name="Line 13"/>
            <p:cNvSpPr>
              <a:spLocks noChangeShapeType="1"/>
            </p:cNvSpPr>
            <p:nvPr/>
          </p:nvSpPr>
          <p:spPr bwMode="auto">
            <a:xfrm flipV="1">
              <a:off x="1611" y="2304"/>
              <a:ext cx="0" cy="28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grpSp>
      <p:sp>
        <p:nvSpPr>
          <p:cNvPr id="177166" name="Text Box 14"/>
          <p:cNvSpPr txBox="1">
            <a:spLocks noChangeArrowheads="1"/>
          </p:cNvSpPr>
          <p:nvPr/>
        </p:nvSpPr>
        <p:spPr bwMode="auto">
          <a:xfrm>
            <a:off x="2459038" y="1568451"/>
            <a:ext cx="73152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3333FF"/>
                </a:solidFill>
                <a:latin typeface="Times New Roman" panose="02020603050405020304" pitchFamily="18" charset="0"/>
                <a:ea typeface="黑体" panose="02010609060101010101" pitchFamily="49" charset="-122"/>
              </a:rPr>
              <a:t>       </a:t>
            </a:r>
            <a:r>
              <a:rPr kumimoji="1" lang="en-US" altLang="zh-CN" sz="2000">
                <a:solidFill>
                  <a:srgbClr val="3333FF"/>
                </a:solidFill>
                <a:latin typeface="Times New Roman" panose="02020603050405020304" pitchFamily="18" charset="0"/>
                <a:ea typeface="黑体" panose="02010609060101010101" pitchFamily="49" charset="-122"/>
              </a:rPr>
              <a:t>The </a:t>
            </a:r>
            <a:r>
              <a:rPr kumimoji="1" lang="en-US" altLang="zh-CN" sz="2000">
                <a:solidFill>
                  <a:srgbClr val="FF0000"/>
                </a:solidFill>
                <a:latin typeface="Times New Roman" panose="02020603050405020304" pitchFamily="18" charset="0"/>
                <a:ea typeface="黑体" panose="02010609060101010101" pitchFamily="49" charset="-122"/>
              </a:rPr>
              <a:t>infinite planar</a:t>
            </a:r>
            <a:r>
              <a:rPr kumimoji="1" lang="en-US" altLang="zh-CN" sz="2000">
                <a:solidFill>
                  <a:srgbClr val="3333FF"/>
                </a:solidFill>
                <a:latin typeface="Times New Roman" panose="02020603050405020304" pitchFamily="18" charset="0"/>
                <a:ea typeface="黑体" panose="02010609060101010101" pitchFamily="49" charset="-122"/>
              </a:rPr>
              <a:t> </a:t>
            </a:r>
            <a:r>
              <a:rPr kumimoji="1" lang="en-US" altLang="zh-CN" sz="2000">
                <a:solidFill>
                  <a:srgbClr val="FF0000"/>
                </a:solidFill>
                <a:latin typeface="Times New Roman" panose="02020603050405020304" pitchFamily="18" charset="0"/>
                <a:ea typeface="黑体" panose="02010609060101010101" pitchFamily="49" charset="-122"/>
              </a:rPr>
              <a:t>perfect electric</a:t>
            </a:r>
            <a:r>
              <a:rPr kumimoji="1" lang="en-US" altLang="zh-CN" sz="2000">
                <a:solidFill>
                  <a:srgbClr val="3333FF"/>
                </a:solidFill>
                <a:latin typeface="Times New Roman" panose="02020603050405020304" pitchFamily="18" charset="0"/>
                <a:ea typeface="黑体" panose="02010609060101010101" pitchFamily="49" charset="-122"/>
              </a:rPr>
              <a:t> or </a:t>
            </a:r>
            <a:r>
              <a:rPr kumimoji="1" lang="en-US" altLang="zh-CN" sz="2000">
                <a:solidFill>
                  <a:srgbClr val="FF0000"/>
                </a:solidFill>
                <a:latin typeface="Times New Roman" panose="02020603050405020304" pitchFamily="18" charset="0"/>
                <a:ea typeface="黑体" panose="02010609060101010101" pitchFamily="49" charset="-122"/>
              </a:rPr>
              <a:t>magnetic</a:t>
            </a:r>
            <a:r>
              <a:rPr kumimoji="1" lang="en-US" altLang="zh-CN" sz="2000">
                <a:solidFill>
                  <a:srgbClr val="3333FF"/>
                </a:solidFill>
                <a:latin typeface="Times New Roman" panose="02020603050405020304" pitchFamily="18" charset="0"/>
                <a:ea typeface="黑体" panose="02010609060101010101" pitchFamily="49" charset="-122"/>
              </a:rPr>
              <a:t> conducting boundaries are discussed.</a:t>
            </a:r>
            <a:endParaRPr kumimoji="1" lang="en-US" altLang="zh-CN" sz="2000">
              <a:solidFill>
                <a:srgbClr val="3333FF"/>
              </a:solidFill>
              <a:latin typeface="楷体_GB2312" pitchFamily="49" charset="-122"/>
              <a:ea typeface="楷体_GB2312" pitchFamily="49" charset="-122"/>
            </a:endParaRPr>
          </a:p>
        </p:txBody>
      </p:sp>
      <p:grpSp>
        <p:nvGrpSpPr>
          <p:cNvPr id="177167" name="Group 15"/>
          <p:cNvGrpSpPr>
            <a:grpSpLocks/>
          </p:cNvGrpSpPr>
          <p:nvPr/>
        </p:nvGrpSpPr>
        <p:grpSpPr bwMode="auto">
          <a:xfrm>
            <a:off x="7731126" y="3695700"/>
            <a:ext cx="346075" cy="463550"/>
            <a:chOff x="3814" y="2304"/>
            <a:chExt cx="218" cy="292"/>
          </a:xfrm>
        </p:grpSpPr>
        <p:sp>
          <p:nvSpPr>
            <p:cNvPr id="177168" name="Text Box 16"/>
            <p:cNvSpPr txBox="1">
              <a:spLocks noChangeArrowheads="1"/>
            </p:cNvSpPr>
            <p:nvPr/>
          </p:nvSpPr>
          <p:spPr bwMode="auto">
            <a:xfrm>
              <a:off x="3814" y="2346"/>
              <a:ext cx="218"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kumimoji="1" lang="en-US" altLang="zh-CN" sz="2000" i="1">
                  <a:latin typeface="Times New Roman" panose="02020603050405020304" pitchFamily="18" charset="0"/>
                </a:rPr>
                <a:t>Il</a:t>
              </a:r>
              <a:endParaRPr kumimoji="1" lang="en-US" altLang="zh-CN" sz="2400">
                <a:latin typeface="Times New Roman" panose="02020603050405020304" pitchFamily="18" charset="0"/>
              </a:endParaRPr>
            </a:p>
          </p:txBody>
        </p:sp>
        <p:sp>
          <p:nvSpPr>
            <p:cNvPr id="177169" name="Line 17"/>
            <p:cNvSpPr>
              <a:spLocks noChangeShapeType="1"/>
            </p:cNvSpPr>
            <p:nvPr/>
          </p:nvSpPr>
          <p:spPr bwMode="auto">
            <a:xfrm flipV="1">
              <a:off x="3819" y="2304"/>
              <a:ext cx="0" cy="28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grpSp>
      <p:grpSp>
        <p:nvGrpSpPr>
          <p:cNvPr id="177170" name="Group 18"/>
          <p:cNvGrpSpPr>
            <a:grpSpLocks/>
          </p:cNvGrpSpPr>
          <p:nvPr/>
        </p:nvGrpSpPr>
        <p:grpSpPr bwMode="auto">
          <a:xfrm>
            <a:off x="6705600" y="4229100"/>
            <a:ext cx="2133600" cy="482600"/>
            <a:chOff x="3072" y="2640"/>
            <a:chExt cx="1344" cy="304"/>
          </a:xfrm>
        </p:grpSpPr>
        <p:sp>
          <p:nvSpPr>
            <p:cNvPr id="177171" name="Line 19"/>
            <p:cNvSpPr>
              <a:spLocks noChangeShapeType="1"/>
            </p:cNvSpPr>
            <p:nvPr/>
          </p:nvSpPr>
          <p:spPr bwMode="auto">
            <a:xfrm>
              <a:off x="3072" y="2824"/>
              <a:ext cx="1344" cy="0"/>
            </a:xfrm>
            <a:prstGeom prst="line">
              <a:avLst/>
            </a:prstGeom>
            <a:noFill/>
            <a:ln w="2857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7172" name="Text Box 20"/>
            <p:cNvSpPr txBox="1">
              <a:spLocks noChangeArrowheads="1"/>
            </p:cNvSpPr>
            <p:nvPr/>
          </p:nvSpPr>
          <p:spPr bwMode="auto">
            <a:xfrm>
              <a:off x="3134" y="2640"/>
              <a:ext cx="17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kumimoji="1" lang="zh-CN" altLang="en-US" sz="1600" i="1">
                  <a:latin typeface="Times New Roman" panose="02020603050405020304" pitchFamily="18" charset="0"/>
                  <a:sym typeface="Symbol" panose="05050102010706020507" pitchFamily="18" charset="2"/>
                </a:rPr>
                <a:t> </a:t>
              </a:r>
              <a:endParaRPr kumimoji="1" lang="zh-CN" altLang="en-US" sz="1000" i="1">
                <a:latin typeface="Times New Roman" panose="02020603050405020304" pitchFamily="18" charset="0"/>
              </a:endParaRPr>
            </a:p>
          </p:txBody>
        </p:sp>
        <p:sp>
          <p:nvSpPr>
            <p:cNvPr id="177173" name="Text Box 21"/>
            <p:cNvSpPr txBox="1">
              <a:spLocks noChangeArrowheads="1"/>
            </p:cNvSpPr>
            <p:nvPr/>
          </p:nvSpPr>
          <p:spPr bwMode="auto">
            <a:xfrm>
              <a:off x="3128" y="2800"/>
              <a:ext cx="17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kumimoji="1" lang="zh-CN" altLang="en-US" sz="1600" i="1">
                  <a:latin typeface="Times New Roman" panose="02020603050405020304" pitchFamily="18" charset="0"/>
                  <a:sym typeface="Symbol" panose="05050102010706020507" pitchFamily="18" charset="2"/>
                </a:rPr>
                <a:t> </a:t>
              </a:r>
              <a:endParaRPr kumimoji="1" lang="zh-CN" altLang="en-US" sz="1000" i="1">
                <a:latin typeface="Times New Roman" panose="02020603050405020304" pitchFamily="18" charset="0"/>
              </a:endParaRPr>
            </a:p>
          </p:txBody>
        </p:sp>
      </p:grpSp>
      <p:grpSp>
        <p:nvGrpSpPr>
          <p:cNvPr id="177174" name="Group 22"/>
          <p:cNvGrpSpPr>
            <a:grpSpLocks/>
          </p:cNvGrpSpPr>
          <p:nvPr/>
        </p:nvGrpSpPr>
        <p:grpSpPr bwMode="auto">
          <a:xfrm>
            <a:off x="7731126" y="4794250"/>
            <a:ext cx="574675" cy="463550"/>
            <a:chOff x="3814" y="2996"/>
            <a:chExt cx="362" cy="292"/>
          </a:xfrm>
        </p:grpSpPr>
        <p:sp>
          <p:nvSpPr>
            <p:cNvPr id="177175" name="Text Box 23"/>
            <p:cNvSpPr txBox="1">
              <a:spLocks noChangeArrowheads="1"/>
            </p:cNvSpPr>
            <p:nvPr/>
          </p:nvSpPr>
          <p:spPr bwMode="auto">
            <a:xfrm>
              <a:off x="3814" y="3038"/>
              <a:ext cx="362"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kumimoji="1" lang="en-US" altLang="zh-CN" sz="2000" i="1">
                  <a:latin typeface="Times New Roman" panose="02020603050405020304" pitchFamily="18" charset="0"/>
                </a:rPr>
                <a:t>I</a:t>
              </a:r>
              <a:r>
                <a:rPr kumimoji="1" lang="en-US" altLang="zh-CN" sz="2000" i="1">
                  <a:latin typeface="Times New Roman" panose="02020603050405020304" pitchFamily="18" charset="0"/>
                  <a:cs typeface="Times New Roman" panose="02020603050405020304" pitchFamily="18" charset="0"/>
                </a:rPr>
                <a:t>'</a:t>
              </a:r>
              <a:r>
                <a:rPr kumimoji="1" lang="en-US" altLang="zh-CN" sz="2000" i="1">
                  <a:latin typeface="Times New Roman" panose="02020603050405020304" pitchFamily="18" charset="0"/>
                </a:rPr>
                <a:t>l</a:t>
              </a:r>
              <a:r>
                <a:rPr kumimoji="1" lang="en-US" altLang="zh-CN" sz="2000" i="1">
                  <a:latin typeface="Times New Roman" panose="02020603050405020304" pitchFamily="18" charset="0"/>
                  <a:cs typeface="Times New Roman" panose="02020603050405020304" pitchFamily="18" charset="0"/>
                </a:rPr>
                <a:t>'</a:t>
              </a:r>
            </a:p>
          </p:txBody>
        </p:sp>
        <p:sp>
          <p:nvSpPr>
            <p:cNvPr id="177176" name="Line 24"/>
            <p:cNvSpPr>
              <a:spLocks noChangeShapeType="1"/>
            </p:cNvSpPr>
            <p:nvPr/>
          </p:nvSpPr>
          <p:spPr bwMode="auto">
            <a:xfrm flipV="1">
              <a:off x="3819" y="2996"/>
              <a:ext cx="0" cy="288"/>
            </a:xfrm>
            <a:prstGeom prst="line">
              <a:avLst/>
            </a:prstGeom>
            <a:noFill/>
            <a:ln w="2857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grpSp>
      <p:sp>
        <p:nvSpPr>
          <p:cNvPr id="177177" name="AutoShape 25"/>
          <p:cNvSpPr>
            <a:spLocks noChangeArrowheads="1"/>
          </p:cNvSpPr>
          <p:nvPr/>
        </p:nvSpPr>
        <p:spPr bwMode="auto">
          <a:xfrm>
            <a:off x="5715001" y="4128970"/>
            <a:ext cx="236541" cy="733663"/>
          </a:xfrm>
          <a:prstGeom prst="rightArrow">
            <a:avLst>
              <a:gd name="adj1" fmla="val 50000"/>
              <a:gd name="adj2" fmla="val 45000"/>
            </a:avLst>
          </a:prstGeom>
          <a:noFill/>
          <a:ln w="28575">
            <a:solidFill>
              <a:srgbClr val="FF0000"/>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grpSp>
        <p:nvGrpSpPr>
          <p:cNvPr id="177178" name="Group 26"/>
          <p:cNvGrpSpPr>
            <a:grpSpLocks/>
          </p:cNvGrpSpPr>
          <p:nvPr/>
        </p:nvGrpSpPr>
        <p:grpSpPr bwMode="auto">
          <a:xfrm>
            <a:off x="2590800" y="5241926"/>
            <a:ext cx="7086600" cy="1235075"/>
            <a:chOff x="624" y="3168"/>
            <a:chExt cx="4464" cy="778"/>
          </a:xfrm>
        </p:grpSpPr>
        <p:sp>
          <p:nvSpPr>
            <p:cNvPr id="177179" name="Text Box 27"/>
            <p:cNvSpPr txBox="1">
              <a:spLocks noChangeArrowheads="1"/>
            </p:cNvSpPr>
            <p:nvPr/>
          </p:nvSpPr>
          <p:spPr bwMode="auto">
            <a:xfrm>
              <a:off x="624" y="3168"/>
              <a:ext cx="4464" cy="7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pPr>
              <a:r>
                <a:rPr kumimoji="1" lang="zh-CN" altLang="en-US" sz="2000" dirty="0">
                  <a:solidFill>
                    <a:srgbClr val="3333FF"/>
                  </a:solidFill>
                  <a:latin typeface="Times New Roman" panose="02020603050405020304" pitchFamily="18" charset="0"/>
                </a:rPr>
                <a:t>       </a:t>
              </a:r>
              <a:r>
                <a:rPr kumimoji="1" lang="en-US" altLang="zh-CN" sz="2000" dirty="0">
                  <a:solidFill>
                    <a:srgbClr val="3333FF"/>
                  </a:solidFill>
                  <a:latin typeface="Times New Roman" panose="02020603050405020304" pitchFamily="18" charset="0"/>
                </a:rPr>
                <a:t>In order to satisfy this </a:t>
              </a:r>
              <a:r>
                <a:rPr kumimoji="1" lang="en-US" altLang="zh-CN" sz="2000" dirty="0">
                  <a:solidFill>
                    <a:srgbClr val="FF0000"/>
                  </a:solidFill>
                  <a:latin typeface="Times New Roman" panose="02020603050405020304" pitchFamily="18" charset="0"/>
                </a:rPr>
                <a:t>boundary</a:t>
              </a:r>
              <a:r>
                <a:rPr kumimoji="1" lang="en-US" altLang="zh-CN" sz="2000" dirty="0">
                  <a:solidFill>
                    <a:srgbClr val="3333FF"/>
                  </a:solidFill>
                  <a:latin typeface="Times New Roman" panose="02020603050405020304" pitchFamily="18" charset="0"/>
                </a:rPr>
                <a:t> requirement, an image electric current element       is placed at the image position, with</a:t>
              </a:r>
            </a:p>
            <a:p>
              <a:pPr algn="just">
                <a:lnSpc>
                  <a:spcPct val="125000"/>
                </a:lnSpc>
              </a:pPr>
              <a:r>
                <a:rPr kumimoji="1" lang="en-US" altLang="zh-CN" sz="2000" dirty="0">
                  <a:solidFill>
                    <a:srgbClr val="3333FF"/>
                  </a:solidFill>
                  <a:latin typeface="Times New Roman" panose="02020603050405020304" pitchFamily="18" charset="0"/>
                </a:rPr>
                <a:t>         and          .</a:t>
              </a:r>
              <a:r>
                <a:rPr kumimoji="1" lang="en-US" altLang="zh-CN" sz="2000" dirty="0">
                  <a:solidFill>
                    <a:srgbClr val="3333FF"/>
                  </a:solidFill>
                  <a:latin typeface="Times New Roman" panose="02020603050405020304" pitchFamily="18" charset="0"/>
                  <a:ea typeface="楷体_GB2312" pitchFamily="49" charset="-122"/>
                </a:rPr>
                <a:t>         </a:t>
              </a:r>
            </a:p>
          </p:txBody>
        </p:sp>
        <p:graphicFrame>
          <p:nvGraphicFramePr>
            <p:cNvPr id="177180" name="Object 28"/>
            <p:cNvGraphicFramePr>
              <a:graphicFrameLocks noChangeAspect="1"/>
            </p:cNvGraphicFramePr>
            <p:nvPr>
              <p:extLst>
                <p:ext uri="{D42A27DB-BD31-4B8C-83A1-F6EECF244321}">
                  <p14:modId xmlns:p14="http://schemas.microsoft.com/office/powerpoint/2010/main" val="3184107729"/>
                </p:ext>
              </p:extLst>
            </p:nvPr>
          </p:nvGraphicFramePr>
          <p:xfrm>
            <a:off x="1677" y="3462"/>
            <a:ext cx="240" cy="190"/>
          </p:xfrm>
          <a:graphic>
            <a:graphicData uri="http://schemas.openxmlformats.org/presentationml/2006/ole">
              <mc:AlternateContent xmlns:mc="http://schemas.openxmlformats.org/markup-compatibility/2006">
                <mc:Choice xmlns:v="urn:schemas-microsoft-com:vml" Requires="v">
                  <p:oleObj spid="_x0000_s407635" r:id="rId3" imgW="228402" imgH="177646" progId="Equation.3">
                    <p:embed/>
                  </p:oleObj>
                </mc:Choice>
                <mc:Fallback>
                  <p:oleObj r:id="rId3" imgW="228402" imgH="17764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7" y="3462"/>
                          <a:ext cx="240" cy="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7181" name="Object 29"/>
            <p:cNvGraphicFramePr>
              <a:graphicFrameLocks noChangeAspect="1"/>
            </p:cNvGraphicFramePr>
            <p:nvPr/>
          </p:nvGraphicFramePr>
          <p:xfrm>
            <a:off x="672" y="3723"/>
            <a:ext cx="400" cy="170"/>
          </p:xfrm>
          <a:graphic>
            <a:graphicData uri="http://schemas.openxmlformats.org/presentationml/2006/ole">
              <mc:AlternateContent xmlns:mc="http://schemas.openxmlformats.org/markup-compatibility/2006">
                <mc:Choice xmlns:v="urn:schemas-microsoft-com:vml" Requires="v">
                  <p:oleObj spid="_x0000_s407636" r:id="rId5" imgW="380835" imgH="165028" progId="Equation.3">
                    <p:embed/>
                  </p:oleObj>
                </mc:Choice>
                <mc:Fallback>
                  <p:oleObj r:id="rId5" imgW="380835" imgH="165028"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2" y="3723"/>
                          <a:ext cx="400" cy="1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7182" name="Object 30"/>
            <p:cNvGraphicFramePr>
              <a:graphicFrameLocks noChangeAspect="1"/>
            </p:cNvGraphicFramePr>
            <p:nvPr/>
          </p:nvGraphicFramePr>
          <p:xfrm>
            <a:off x="1317" y="3716"/>
            <a:ext cx="360" cy="190"/>
          </p:xfrm>
          <a:graphic>
            <a:graphicData uri="http://schemas.openxmlformats.org/presentationml/2006/ole">
              <mc:AlternateContent xmlns:mc="http://schemas.openxmlformats.org/markup-compatibility/2006">
                <mc:Choice xmlns:v="urn:schemas-microsoft-com:vml" Requires="v">
                  <p:oleObj spid="_x0000_s407637" r:id="rId7" imgW="342603" imgH="177646" progId="Equation.3">
                    <p:embed/>
                  </p:oleObj>
                </mc:Choice>
                <mc:Fallback>
                  <p:oleObj r:id="rId7" imgW="342603" imgH="177646"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17" y="3716"/>
                          <a:ext cx="360" cy="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77183" name="AutoShape 31">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77184" name="AutoShape 32">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3" name="文本框 32"/>
          <p:cNvSpPr txBox="1"/>
          <p:nvPr/>
        </p:nvSpPr>
        <p:spPr>
          <a:xfrm>
            <a:off x="304800" y="762001"/>
            <a:ext cx="1302327" cy="461665"/>
          </a:xfrm>
          <a:prstGeom prst="rect">
            <a:avLst/>
          </a:prstGeom>
          <a:noFill/>
        </p:spPr>
        <p:txBody>
          <a:bodyPr wrap="square" rtlCol="0">
            <a:spAutoFit/>
          </a:bodyPr>
          <a:lstStyle/>
          <a:p>
            <a:r>
              <a:rPr lang="en-US" altLang="zh-CN" sz="2400" b="1" i="1" dirty="0" smtClean="0">
                <a:solidFill>
                  <a:schemeClr val="bg1"/>
                </a:solidFill>
              </a:rPr>
              <a:t>Image</a:t>
            </a:r>
            <a:endParaRPr lang="zh-CN" altLang="en-US" sz="2400" b="1" i="1" dirty="0">
              <a:solidFill>
                <a:schemeClr val="bg1"/>
              </a:solidFill>
            </a:endParaRPr>
          </a:p>
        </p:txBody>
      </p:sp>
      <mc:AlternateContent xmlns:mc="http://schemas.openxmlformats.org/markup-compatibility/2006" xmlns:a14="http://schemas.microsoft.com/office/drawing/2010/main">
        <mc:Choice Requires="a14">
          <p:sp>
            <p:nvSpPr>
              <p:cNvPr id="2" name="文本框 1"/>
              <p:cNvSpPr txBox="1"/>
              <p:nvPr/>
            </p:nvSpPr>
            <p:spPr>
              <a:xfrm>
                <a:off x="4696761" y="3353485"/>
                <a:ext cx="3028809" cy="679930"/>
              </a:xfrm>
              <a:prstGeom prst="rect">
                <a:avLst/>
              </a:prstGeom>
              <a:noFill/>
            </p:spPr>
            <p:txBody>
              <a:bodyPr wrap="square" rtlCol="0">
                <a:spAutoFit/>
              </a:bodyPr>
              <a:lstStyle/>
              <a:p>
                <a:r>
                  <a:rPr lang="en-US" altLang="zh-CN" b="1" dirty="0" smtClean="0"/>
                  <a:t> </a:t>
                </a:r>
                <a14:m>
                  <m:oMath xmlns:m="http://schemas.openxmlformats.org/officeDocument/2006/math">
                    <m:acc>
                      <m:accPr>
                        <m:chr m:val="⃗"/>
                        <m:ctrlPr>
                          <a:rPr lang="en-US" altLang="zh-CN" b="1" i="1" smtClean="0">
                            <a:latin typeface="Cambria Math" panose="02040503050406030204" pitchFamily="18" charset="0"/>
                          </a:rPr>
                        </m:ctrlPr>
                      </m:accPr>
                      <m:e>
                        <m:r>
                          <a:rPr lang="en-US" altLang="zh-CN" b="1" i="1" smtClean="0">
                            <a:latin typeface="Cambria Math" panose="02040503050406030204" pitchFamily="18" charset="0"/>
                          </a:rPr>
                          <m:t>𝑬</m:t>
                        </m:r>
                      </m:e>
                    </m:acc>
                  </m:oMath>
                </a14:m>
                <a:r>
                  <a:rPr lang="en-US" altLang="zh-CN" b="1" dirty="0" smtClean="0"/>
                  <a:t> perpendicular to the surface of the conductor</a:t>
                </a:r>
                <a:endParaRPr lang="zh-CN" altLang="en-US" b="1" dirty="0"/>
              </a:p>
            </p:txBody>
          </p:sp>
        </mc:Choice>
        <mc:Fallback xmlns="">
          <p:sp>
            <p:nvSpPr>
              <p:cNvPr id="2" name="文本框 1"/>
              <p:cNvSpPr txBox="1">
                <a:spLocks noRot="1" noChangeAspect="1" noMove="1" noResize="1" noEditPoints="1" noAdjustHandles="1" noChangeArrowheads="1" noChangeShapeType="1" noTextEdit="1"/>
              </p:cNvSpPr>
              <p:nvPr/>
            </p:nvSpPr>
            <p:spPr>
              <a:xfrm>
                <a:off x="4696761" y="3353485"/>
                <a:ext cx="3028809" cy="679930"/>
              </a:xfrm>
              <a:prstGeom prst="rect">
                <a:avLst/>
              </a:prstGeom>
              <a:blipFill>
                <a:blip r:embed="rId9"/>
                <a:stretch>
                  <a:fillRect l="-1610" b="-125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266438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77155"/>
                                        </p:tgtEl>
                                        <p:attrNameLst>
                                          <p:attrName>style.visibility</p:attrName>
                                        </p:attrNameLst>
                                      </p:cBhvr>
                                      <p:to>
                                        <p:strVal val="visible"/>
                                      </p:to>
                                    </p:set>
                                    <p:anim calcmode="lin" valueType="num">
                                      <p:cBhvr additive="base">
                                        <p:cTn id="7" dur="500" fill="hold"/>
                                        <p:tgtEl>
                                          <p:spTgt spid="177155"/>
                                        </p:tgtEl>
                                        <p:attrNameLst>
                                          <p:attrName>ppt_x</p:attrName>
                                        </p:attrNameLst>
                                      </p:cBhvr>
                                      <p:tavLst>
                                        <p:tav tm="0">
                                          <p:val>
                                            <p:strVal val="#ppt_x"/>
                                          </p:val>
                                        </p:tav>
                                        <p:tav tm="100000">
                                          <p:val>
                                            <p:strVal val="#ppt_x"/>
                                          </p:val>
                                        </p:tav>
                                      </p:tavLst>
                                    </p:anim>
                                    <p:anim calcmode="lin" valueType="num">
                                      <p:cBhvr additive="base">
                                        <p:cTn id="8" dur="500" fill="hold"/>
                                        <p:tgtEl>
                                          <p:spTgt spid="177155"/>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7156"/>
                                        </p:tgtEl>
                                        <p:attrNameLst>
                                          <p:attrName>style.visibility</p:attrName>
                                        </p:attrNameLst>
                                      </p:cBhvr>
                                      <p:to>
                                        <p:strVal val="visible"/>
                                      </p:to>
                                    </p:set>
                                    <p:anim calcmode="lin" valueType="num">
                                      <p:cBhvr additive="base">
                                        <p:cTn id="13" dur="500" fill="hold"/>
                                        <p:tgtEl>
                                          <p:spTgt spid="177156"/>
                                        </p:tgtEl>
                                        <p:attrNameLst>
                                          <p:attrName>ppt_x</p:attrName>
                                        </p:attrNameLst>
                                      </p:cBhvr>
                                      <p:tavLst>
                                        <p:tav tm="0">
                                          <p:val>
                                            <p:strVal val="#ppt_x"/>
                                          </p:val>
                                        </p:tav>
                                        <p:tav tm="100000">
                                          <p:val>
                                            <p:strVal val="#ppt_x"/>
                                          </p:val>
                                        </p:tav>
                                      </p:tavLst>
                                    </p:anim>
                                    <p:anim calcmode="lin" valueType="num">
                                      <p:cBhvr additive="base">
                                        <p:cTn id="14" dur="500" fill="hold"/>
                                        <p:tgtEl>
                                          <p:spTgt spid="17715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7166"/>
                                        </p:tgtEl>
                                        <p:attrNameLst>
                                          <p:attrName>style.visibility</p:attrName>
                                        </p:attrNameLst>
                                      </p:cBhvr>
                                      <p:to>
                                        <p:strVal val="visible"/>
                                      </p:to>
                                    </p:set>
                                    <p:anim calcmode="lin" valueType="num">
                                      <p:cBhvr additive="base">
                                        <p:cTn id="19" dur="500" fill="hold"/>
                                        <p:tgtEl>
                                          <p:spTgt spid="177166"/>
                                        </p:tgtEl>
                                        <p:attrNameLst>
                                          <p:attrName>ppt_x</p:attrName>
                                        </p:attrNameLst>
                                      </p:cBhvr>
                                      <p:tavLst>
                                        <p:tav tm="0">
                                          <p:val>
                                            <p:strVal val="#ppt_x"/>
                                          </p:val>
                                        </p:tav>
                                        <p:tav tm="100000">
                                          <p:val>
                                            <p:strVal val="#ppt_x"/>
                                          </p:val>
                                        </p:tav>
                                      </p:tavLst>
                                    </p:anim>
                                    <p:anim calcmode="lin" valueType="num">
                                      <p:cBhvr additive="base">
                                        <p:cTn id="20" dur="500" fill="hold"/>
                                        <p:tgtEl>
                                          <p:spTgt spid="177166"/>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7157"/>
                                        </p:tgtEl>
                                        <p:attrNameLst>
                                          <p:attrName>style.visibility</p:attrName>
                                        </p:attrNameLst>
                                      </p:cBhvr>
                                      <p:to>
                                        <p:strVal val="visible"/>
                                      </p:to>
                                    </p:set>
                                    <p:anim calcmode="lin" valueType="num">
                                      <p:cBhvr additive="base">
                                        <p:cTn id="25" dur="500" fill="hold"/>
                                        <p:tgtEl>
                                          <p:spTgt spid="177157"/>
                                        </p:tgtEl>
                                        <p:attrNameLst>
                                          <p:attrName>ppt_x</p:attrName>
                                        </p:attrNameLst>
                                      </p:cBhvr>
                                      <p:tavLst>
                                        <p:tav tm="0">
                                          <p:val>
                                            <p:strVal val="#ppt_x"/>
                                          </p:val>
                                        </p:tav>
                                        <p:tav tm="100000">
                                          <p:val>
                                            <p:strVal val="#ppt_x"/>
                                          </p:val>
                                        </p:tav>
                                      </p:tavLst>
                                    </p:anim>
                                    <p:anim calcmode="lin" valueType="num">
                                      <p:cBhvr additive="base">
                                        <p:cTn id="26" dur="500" fill="hold"/>
                                        <p:tgtEl>
                                          <p:spTgt spid="177157"/>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7715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17715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17716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77177"/>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499"/>
                                          </p:stCondLst>
                                        </p:cTn>
                                        <p:tgtEl>
                                          <p:spTgt spid="177167"/>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499"/>
                                          </p:stCondLst>
                                        </p:cTn>
                                        <p:tgtEl>
                                          <p:spTgt spid="177174"/>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499"/>
                                          </p:stCondLst>
                                        </p:cTn>
                                        <p:tgtEl>
                                          <p:spTgt spid="177170"/>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4" fill="hold" nodeType="clickEffect">
                                  <p:stCondLst>
                                    <p:cond delay="0"/>
                                  </p:stCondLst>
                                  <p:childTnLst>
                                    <p:set>
                                      <p:cBhvr>
                                        <p:cTn id="58" dur="1" fill="hold">
                                          <p:stCondLst>
                                            <p:cond delay="0"/>
                                          </p:stCondLst>
                                        </p:cTn>
                                        <p:tgtEl>
                                          <p:spTgt spid="177178"/>
                                        </p:tgtEl>
                                        <p:attrNameLst>
                                          <p:attrName>style.visibility</p:attrName>
                                        </p:attrNameLst>
                                      </p:cBhvr>
                                      <p:to>
                                        <p:strVal val="visible"/>
                                      </p:to>
                                    </p:set>
                                    <p:anim calcmode="lin" valueType="num">
                                      <p:cBhvr additive="base">
                                        <p:cTn id="59" dur="500" fill="hold"/>
                                        <p:tgtEl>
                                          <p:spTgt spid="177178"/>
                                        </p:tgtEl>
                                        <p:attrNameLst>
                                          <p:attrName>ppt_x</p:attrName>
                                        </p:attrNameLst>
                                      </p:cBhvr>
                                      <p:tavLst>
                                        <p:tav tm="0">
                                          <p:val>
                                            <p:strVal val="#ppt_x"/>
                                          </p:val>
                                        </p:tav>
                                        <p:tav tm="100000">
                                          <p:val>
                                            <p:strVal val="#ppt_x"/>
                                          </p:val>
                                        </p:tav>
                                      </p:tavLst>
                                    </p:anim>
                                    <p:anim calcmode="lin" valueType="num">
                                      <p:cBhvr additive="base">
                                        <p:cTn id="60" dur="500" fill="hold"/>
                                        <p:tgtEl>
                                          <p:spTgt spid="1771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4" grpId="0" animBg="1"/>
      <p:bldP spid="177155" grpId="0" autoUpdateAnimBg="0"/>
      <p:bldP spid="177156" grpId="0" autoUpdateAnimBg="0"/>
      <p:bldP spid="177157" grpId="0" autoUpdateAnimBg="0"/>
      <p:bldP spid="177166" grpId="0" autoUpdateAnimBg="0"/>
      <p:bldP spid="17717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ChangeArrowheads="1"/>
          </p:cNvSpPr>
          <p:nvPr/>
        </p:nvSpPr>
        <p:spPr bwMode="auto">
          <a:xfrm>
            <a:off x="2133601" y="3358634"/>
            <a:ext cx="184731" cy="3693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178179" name="Group 3"/>
          <p:cNvGrpSpPr>
            <a:grpSpLocks/>
          </p:cNvGrpSpPr>
          <p:nvPr/>
        </p:nvGrpSpPr>
        <p:grpSpPr bwMode="auto">
          <a:xfrm>
            <a:off x="7080250" y="2592389"/>
            <a:ext cx="1855788" cy="930275"/>
            <a:chOff x="3500" y="2481"/>
            <a:chExt cx="1169" cy="586"/>
          </a:xfrm>
        </p:grpSpPr>
        <p:sp>
          <p:nvSpPr>
            <p:cNvPr id="178180" name="Line 4"/>
            <p:cNvSpPr>
              <a:spLocks noChangeShapeType="1"/>
            </p:cNvSpPr>
            <p:nvPr/>
          </p:nvSpPr>
          <p:spPr bwMode="auto">
            <a:xfrm flipV="1">
              <a:off x="4669" y="2780"/>
              <a:ext cx="0" cy="286"/>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78181" name="Group 5"/>
            <p:cNvGrpSpPr>
              <a:grpSpLocks/>
            </p:cNvGrpSpPr>
            <p:nvPr/>
          </p:nvGrpSpPr>
          <p:grpSpPr bwMode="auto">
            <a:xfrm>
              <a:off x="3500" y="2481"/>
              <a:ext cx="1169" cy="586"/>
              <a:chOff x="3500" y="2481"/>
              <a:chExt cx="1169" cy="586"/>
            </a:xfrm>
          </p:grpSpPr>
          <p:sp>
            <p:nvSpPr>
              <p:cNvPr id="178182" name="Text Box 6"/>
              <p:cNvSpPr txBox="1">
                <a:spLocks noChangeArrowheads="1"/>
              </p:cNvSpPr>
              <p:nvPr/>
            </p:nvSpPr>
            <p:spPr bwMode="auto">
              <a:xfrm>
                <a:off x="4475" y="2720"/>
                <a:ext cx="176"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kumimoji="1" lang="en-US" altLang="zh-CN" sz="1600" i="1">
                    <a:latin typeface="Times New Roman" panose="02020603050405020304" pitchFamily="18" charset="0"/>
                  </a:rPr>
                  <a:t>E</a:t>
                </a:r>
                <a:r>
                  <a:rPr kumimoji="1" lang="en-US" altLang="zh-CN" sz="1600" baseline="-25000">
                    <a:latin typeface="Times New Roman" panose="02020603050405020304" pitchFamily="18" charset="0"/>
                  </a:rPr>
                  <a:t>0</a:t>
                </a:r>
                <a:endParaRPr kumimoji="1" lang="en-US" altLang="zh-CN" sz="1000" baseline="-25000">
                  <a:latin typeface="Times New Roman" panose="02020603050405020304" pitchFamily="18" charset="0"/>
                </a:endParaRPr>
              </a:p>
            </p:txBody>
          </p:sp>
          <p:sp>
            <p:nvSpPr>
              <p:cNvPr id="178183" name="Line 7"/>
              <p:cNvSpPr>
                <a:spLocks noChangeShapeType="1"/>
              </p:cNvSpPr>
              <p:nvPr/>
            </p:nvSpPr>
            <p:spPr bwMode="auto">
              <a:xfrm flipH="1" flipV="1">
                <a:off x="3500" y="2583"/>
                <a:ext cx="1169" cy="484"/>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8184" name="Text Box 8"/>
              <p:cNvSpPr txBox="1">
                <a:spLocks noChangeArrowheads="1"/>
              </p:cNvSpPr>
              <p:nvPr/>
            </p:nvSpPr>
            <p:spPr bwMode="auto">
              <a:xfrm>
                <a:off x="3563" y="2481"/>
                <a:ext cx="296" cy="2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1" lang="en-US" altLang="zh-CN" sz="1600" i="1">
                    <a:latin typeface="Times New Roman" panose="02020603050405020304" pitchFamily="18" charset="0"/>
                  </a:rPr>
                  <a:t>r</a:t>
                </a:r>
                <a:r>
                  <a:rPr kumimoji="1" lang="en-US" altLang="zh-CN" sz="1400" baseline="-25000">
                    <a:latin typeface="Times New Roman" panose="02020603050405020304" pitchFamily="18" charset="0"/>
                  </a:rPr>
                  <a:t>0</a:t>
                </a:r>
                <a:endParaRPr kumimoji="1" lang="en-US" altLang="zh-CN" sz="1400">
                  <a:latin typeface="Times New Roman" panose="02020603050405020304" pitchFamily="18" charset="0"/>
                </a:endParaRPr>
              </a:p>
            </p:txBody>
          </p:sp>
        </p:grpSp>
      </p:grpSp>
      <p:grpSp>
        <p:nvGrpSpPr>
          <p:cNvPr id="178185" name="Group 9"/>
          <p:cNvGrpSpPr>
            <a:grpSpLocks/>
          </p:cNvGrpSpPr>
          <p:nvPr/>
        </p:nvGrpSpPr>
        <p:grpSpPr bwMode="auto">
          <a:xfrm>
            <a:off x="7080250" y="2457450"/>
            <a:ext cx="2520950" cy="1657350"/>
            <a:chOff x="3500" y="2396"/>
            <a:chExt cx="1588" cy="1044"/>
          </a:xfrm>
        </p:grpSpPr>
        <p:sp>
          <p:nvSpPr>
            <p:cNvPr id="178186" name="Line 10"/>
            <p:cNvSpPr>
              <a:spLocks noChangeShapeType="1"/>
            </p:cNvSpPr>
            <p:nvPr/>
          </p:nvSpPr>
          <p:spPr bwMode="auto">
            <a:xfrm>
              <a:off x="3500" y="2396"/>
              <a:ext cx="1167" cy="6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8187" name="Text Box 11"/>
            <p:cNvSpPr txBox="1">
              <a:spLocks noChangeArrowheads="1"/>
            </p:cNvSpPr>
            <p:nvPr/>
          </p:nvSpPr>
          <p:spPr bwMode="auto">
            <a:xfrm>
              <a:off x="4859" y="3248"/>
              <a:ext cx="22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kumimoji="1" lang="en-US" altLang="zh-CN" sz="1600" i="1">
                  <a:latin typeface="Times New Roman" panose="02020603050405020304" pitchFamily="18" charset="0"/>
                </a:rPr>
                <a:t>E</a:t>
              </a:r>
              <a:r>
                <a:rPr kumimoji="1" lang="en-US" altLang="zh-CN" sz="2000" baseline="-25000">
                  <a:latin typeface="Times New Roman" panose="02020603050405020304" pitchFamily="18" charset="0"/>
                </a:rPr>
                <a:t>+</a:t>
              </a:r>
            </a:p>
          </p:txBody>
        </p:sp>
        <p:sp>
          <p:nvSpPr>
            <p:cNvPr id="178188" name="Line 12"/>
            <p:cNvSpPr>
              <a:spLocks noChangeShapeType="1"/>
            </p:cNvSpPr>
            <p:nvPr/>
          </p:nvSpPr>
          <p:spPr bwMode="auto">
            <a:xfrm>
              <a:off x="4667" y="3056"/>
              <a:ext cx="288" cy="144"/>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78189" name="Object 13"/>
            <p:cNvGraphicFramePr>
              <a:graphicFrameLocks noChangeAspect="1"/>
            </p:cNvGraphicFramePr>
            <p:nvPr/>
          </p:nvGraphicFramePr>
          <p:xfrm>
            <a:off x="3803" y="2448"/>
            <a:ext cx="178" cy="196"/>
          </p:xfrm>
          <a:graphic>
            <a:graphicData uri="http://schemas.openxmlformats.org/presentationml/2006/ole">
              <mc:AlternateContent xmlns:mc="http://schemas.openxmlformats.org/markup-compatibility/2006">
                <mc:Choice xmlns:v="urn:schemas-microsoft-com:vml" Requires="v">
                  <p:oleObj spid="_x0000_s408875" name="公式" r:id="rId3" imgW="152280" imgH="215640" progId="Equation.3">
                    <p:embed/>
                  </p:oleObj>
                </mc:Choice>
                <mc:Fallback>
                  <p:oleObj name="公式" r:id="rId3" imgW="15228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3" y="2448"/>
                          <a:ext cx="178" cy="1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78190" name="Group 14"/>
          <p:cNvGrpSpPr>
            <a:grpSpLocks/>
          </p:cNvGrpSpPr>
          <p:nvPr/>
        </p:nvGrpSpPr>
        <p:grpSpPr bwMode="auto">
          <a:xfrm>
            <a:off x="7102476" y="2987675"/>
            <a:ext cx="1833563" cy="541338"/>
            <a:chOff x="3514" y="2730"/>
            <a:chExt cx="1155" cy="341"/>
          </a:xfrm>
        </p:grpSpPr>
        <p:sp>
          <p:nvSpPr>
            <p:cNvPr id="178191" name="Line 15"/>
            <p:cNvSpPr>
              <a:spLocks noChangeShapeType="1"/>
            </p:cNvSpPr>
            <p:nvPr/>
          </p:nvSpPr>
          <p:spPr bwMode="auto">
            <a:xfrm>
              <a:off x="3514" y="2730"/>
              <a:ext cx="1155" cy="3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8192" name="Line 16"/>
            <p:cNvSpPr>
              <a:spLocks noChangeShapeType="1"/>
            </p:cNvSpPr>
            <p:nvPr/>
          </p:nvSpPr>
          <p:spPr bwMode="auto">
            <a:xfrm>
              <a:off x="4190" y="2925"/>
              <a:ext cx="479" cy="141"/>
            </a:xfrm>
            <a:prstGeom prst="line">
              <a:avLst/>
            </a:prstGeom>
            <a:noFill/>
            <a:ln w="28575">
              <a:solidFill>
                <a:srgbClr val="0000FF"/>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78193" name="Text Box 17"/>
            <p:cNvSpPr txBox="1">
              <a:spLocks noChangeArrowheads="1"/>
            </p:cNvSpPr>
            <p:nvPr/>
          </p:nvSpPr>
          <p:spPr bwMode="auto">
            <a:xfrm>
              <a:off x="3995" y="2864"/>
              <a:ext cx="219"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kumimoji="1" lang="en-US" altLang="zh-CN" sz="1600" i="1">
                  <a:latin typeface="Times New Roman" panose="02020603050405020304" pitchFamily="18" charset="0"/>
                </a:rPr>
                <a:t>E</a:t>
              </a:r>
              <a:r>
                <a:rPr kumimoji="1" lang="en-US" altLang="zh-CN" sz="2400" baseline="-25000">
                  <a:latin typeface="Times New Roman" panose="02020603050405020304" pitchFamily="18" charset="0"/>
                  <a:cs typeface="Times New Roman" panose="02020603050405020304" pitchFamily="18" charset="0"/>
                </a:rPr>
                <a:t>–</a:t>
              </a:r>
              <a:endParaRPr kumimoji="1" lang="en-US" altLang="zh-CN" sz="2400" baseline="-25000">
                <a:latin typeface="Times New Roman" panose="02020603050405020304" pitchFamily="18" charset="0"/>
              </a:endParaRPr>
            </a:p>
          </p:txBody>
        </p:sp>
        <p:graphicFrame>
          <p:nvGraphicFramePr>
            <p:cNvPr id="178194" name="Object 18"/>
            <p:cNvGraphicFramePr>
              <a:graphicFrameLocks noChangeAspect="1"/>
            </p:cNvGraphicFramePr>
            <p:nvPr/>
          </p:nvGraphicFramePr>
          <p:xfrm>
            <a:off x="3683" y="2736"/>
            <a:ext cx="177" cy="196"/>
          </p:xfrm>
          <a:graphic>
            <a:graphicData uri="http://schemas.openxmlformats.org/presentationml/2006/ole">
              <mc:AlternateContent xmlns:mc="http://schemas.openxmlformats.org/markup-compatibility/2006">
                <mc:Choice xmlns:v="urn:schemas-microsoft-com:vml" Requires="v">
                  <p:oleObj spid="_x0000_s408876" name="公式" r:id="rId5" imgW="152280" imgH="215640" progId="Equation.3">
                    <p:embed/>
                  </p:oleObj>
                </mc:Choice>
                <mc:Fallback>
                  <p:oleObj name="公式" r:id="rId5" imgW="15228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83" y="2736"/>
                          <a:ext cx="177" cy="1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78195" name="Group 19"/>
          <p:cNvGrpSpPr>
            <a:grpSpLocks/>
          </p:cNvGrpSpPr>
          <p:nvPr/>
        </p:nvGrpSpPr>
        <p:grpSpPr bwMode="auto">
          <a:xfrm>
            <a:off x="2438400" y="365126"/>
            <a:ext cx="7315200" cy="1920875"/>
            <a:chOff x="576" y="192"/>
            <a:chExt cx="4608" cy="1210"/>
          </a:xfrm>
        </p:grpSpPr>
        <p:sp>
          <p:nvSpPr>
            <p:cNvPr id="178196" name="Text Box 20"/>
            <p:cNvSpPr txBox="1">
              <a:spLocks noChangeArrowheads="1"/>
            </p:cNvSpPr>
            <p:nvPr/>
          </p:nvSpPr>
          <p:spPr bwMode="auto">
            <a:xfrm>
              <a:off x="576" y="192"/>
              <a:ext cx="4608" cy="12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A </a:t>
              </a:r>
              <a:r>
                <a:rPr kumimoji="1" lang="en-US" altLang="zh-CN" sz="2000">
                  <a:solidFill>
                    <a:srgbClr val="FF0000"/>
                  </a:solidFill>
                  <a:latin typeface="Times New Roman" panose="02020603050405020304" pitchFamily="18" charset="0"/>
                </a:rPr>
                <a:t>time-harmonic</a:t>
              </a:r>
              <a:r>
                <a:rPr kumimoji="1" lang="en-US" altLang="zh-CN" sz="2000">
                  <a:solidFill>
                    <a:srgbClr val="3333FF"/>
                  </a:solidFill>
                  <a:latin typeface="Times New Roman" panose="02020603050405020304" pitchFamily="18" charset="0"/>
                </a:rPr>
                <a:t> electric current is related to the local charge by           . The charges are accumulated at </a:t>
              </a:r>
              <a:r>
                <a:rPr kumimoji="1" lang="en-US" altLang="zh-CN" sz="2000">
                  <a:solidFill>
                    <a:srgbClr val="FF0000"/>
                  </a:solidFill>
                  <a:latin typeface="Times New Roman" panose="02020603050405020304" pitchFamily="18" charset="0"/>
                </a:rPr>
                <a:t>two ends</a:t>
              </a:r>
              <a:r>
                <a:rPr kumimoji="1" lang="en-US" altLang="zh-CN" sz="2000">
                  <a:solidFill>
                    <a:srgbClr val="3333FF"/>
                  </a:solidFill>
                  <a:latin typeface="Times New Roman" panose="02020603050405020304" pitchFamily="18" charset="0"/>
                </a:rPr>
                <a:t> of the current element, and given by           at the upper end and            at the lower end.</a:t>
              </a:r>
              <a:r>
                <a:rPr kumimoji="1" lang="en-US" altLang="zh-CN" sz="2000">
                  <a:solidFill>
                    <a:srgbClr val="000000"/>
                  </a:solidFill>
                  <a:latin typeface="楷体_GB2312" pitchFamily="49" charset="-122"/>
                </a:rPr>
                <a:t> </a:t>
              </a:r>
              <a:r>
                <a:rPr kumimoji="1" lang="en-US" altLang="zh-CN" sz="2000">
                  <a:solidFill>
                    <a:srgbClr val="3333FF"/>
                  </a:solidFill>
                  <a:latin typeface="楷体_GB2312" pitchFamily="49" charset="-122"/>
                  <a:ea typeface="楷体_GB2312" pitchFamily="49" charset="-122"/>
                </a:rPr>
                <a:t>    </a:t>
              </a:r>
              <a:endParaRPr kumimoji="1" lang="en-US" altLang="zh-CN" sz="2000">
                <a:solidFill>
                  <a:srgbClr val="3333FF"/>
                </a:solidFill>
                <a:latin typeface="Times New Roman" panose="02020603050405020304" pitchFamily="18" charset="0"/>
                <a:ea typeface="楷体_GB2312" pitchFamily="49" charset="-122"/>
              </a:endParaRPr>
            </a:p>
          </p:txBody>
        </p:sp>
        <p:graphicFrame>
          <p:nvGraphicFramePr>
            <p:cNvPr id="178197" name="Object 21"/>
            <p:cNvGraphicFramePr>
              <a:graphicFrameLocks noChangeAspect="1"/>
            </p:cNvGraphicFramePr>
            <p:nvPr/>
          </p:nvGraphicFramePr>
          <p:xfrm>
            <a:off x="816" y="624"/>
            <a:ext cx="461" cy="176"/>
          </p:xfrm>
          <a:graphic>
            <a:graphicData uri="http://schemas.openxmlformats.org/presentationml/2006/ole">
              <mc:AlternateContent xmlns:mc="http://schemas.openxmlformats.org/markup-compatibility/2006">
                <mc:Choice xmlns:v="urn:schemas-microsoft-com:vml" Requires="v">
                  <p:oleObj spid="_x0000_s408877" r:id="rId7" imgW="520474" imgH="203112" progId="Equation.3">
                    <p:embed/>
                  </p:oleObj>
                </mc:Choice>
                <mc:Fallback>
                  <p:oleObj r:id="rId7" imgW="520474" imgH="203112"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6" y="624"/>
                          <a:ext cx="461" cy="1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8198" name="Object 22"/>
            <p:cNvGraphicFramePr>
              <a:graphicFrameLocks noChangeAspect="1"/>
            </p:cNvGraphicFramePr>
            <p:nvPr>
              <p:extLst>
                <p:ext uri="{D42A27DB-BD31-4B8C-83A1-F6EECF244321}">
                  <p14:modId xmlns:p14="http://schemas.microsoft.com/office/powerpoint/2010/main" val="3649365417"/>
                </p:ext>
              </p:extLst>
            </p:nvPr>
          </p:nvGraphicFramePr>
          <p:xfrm>
            <a:off x="2086" y="797"/>
            <a:ext cx="436" cy="369"/>
          </p:xfrm>
          <a:graphic>
            <a:graphicData uri="http://schemas.openxmlformats.org/presentationml/2006/ole">
              <mc:AlternateContent xmlns:mc="http://schemas.openxmlformats.org/markup-compatibility/2006">
                <mc:Choice xmlns:v="urn:schemas-microsoft-com:vml" Requires="v">
                  <p:oleObj spid="_x0000_s408878" r:id="rId9" imgW="495085" imgH="418918" progId="Equation.3">
                    <p:embed/>
                  </p:oleObj>
                </mc:Choice>
                <mc:Fallback>
                  <p:oleObj r:id="rId9" imgW="495085" imgH="418918"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86" y="797"/>
                          <a:ext cx="436" cy="3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8199" name="Object 23"/>
            <p:cNvGraphicFramePr>
              <a:graphicFrameLocks noChangeAspect="1"/>
            </p:cNvGraphicFramePr>
            <p:nvPr>
              <p:extLst>
                <p:ext uri="{D42A27DB-BD31-4B8C-83A1-F6EECF244321}">
                  <p14:modId xmlns:p14="http://schemas.microsoft.com/office/powerpoint/2010/main" val="1689286033"/>
                </p:ext>
              </p:extLst>
            </p:nvPr>
          </p:nvGraphicFramePr>
          <p:xfrm>
            <a:off x="3856" y="792"/>
            <a:ext cx="528" cy="369"/>
          </p:xfrm>
          <a:graphic>
            <a:graphicData uri="http://schemas.openxmlformats.org/presentationml/2006/ole">
              <mc:AlternateContent xmlns:mc="http://schemas.openxmlformats.org/markup-compatibility/2006">
                <mc:Choice xmlns:v="urn:schemas-microsoft-com:vml" Requires="v">
                  <p:oleObj spid="_x0000_s408879" r:id="rId11" imgW="596900" imgH="419100" progId="Equation.3">
                    <p:embed/>
                  </p:oleObj>
                </mc:Choice>
                <mc:Fallback>
                  <p:oleObj r:id="rId11" imgW="596900" imgH="4191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56" y="792"/>
                          <a:ext cx="528" cy="3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78200" name="Group 24"/>
          <p:cNvGrpSpPr>
            <a:grpSpLocks/>
          </p:cNvGrpSpPr>
          <p:nvPr/>
        </p:nvGrpSpPr>
        <p:grpSpPr bwMode="auto">
          <a:xfrm>
            <a:off x="2209801" y="2286000"/>
            <a:ext cx="3287713" cy="1752600"/>
            <a:chOff x="432" y="2288"/>
            <a:chExt cx="2071" cy="1104"/>
          </a:xfrm>
        </p:grpSpPr>
        <p:sp>
          <p:nvSpPr>
            <p:cNvPr id="178201" name="Line 25"/>
            <p:cNvSpPr>
              <a:spLocks noChangeShapeType="1"/>
            </p:cNvSpPr>
            <p:nvPr/>
          </p:nvSpPr>
          <p:spPr bwMode="auto">
            <a:xfrm>
              <a:off x="432" y="3078"/>
              <a:ext cx="2071"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8202" name="Text Box 26"/>
            <p:cNvSpPr txBox="1">
              <a:spLocks noChangeArrowheads="1"/>
            </p:cNvSpPr>
            <p:nvPr/>
          </p:nvSpPr>
          <p:spPr bwMode="auto">
            <a:xfrm>
              <a:off x="528" y="2864"/>
              <a:ext cx="24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kumimoji="1" lang="zh-CN" altLang="en-US" sz="1600" i="1">
                  <a:latin typeface="Times New Roman" panose="02020603050405020304" pitchFamily="18" charset="0"/>
                  <a:sym typeface="Symbol" panose="05050102010706020507" pitchFamily="18" charset="2"/>
                </a:rPr>
                <a:t> </a:t>
              </a:r>
              <a:endParaRPr kumimoji="1" lang="zh-CN" altLang="en-US" sz="1000" i="1">
                <a:latin typeface="Times New Roman" panose="02020603050405020304" pitchFamily="18" charset="0"/>
              </a:endParaRPr>
            </a:p>
          </p:txBody>
        </p:sp>
        <p:grpSp>
          <p:nvGrpSpPr>
            <p:cNvPr id="178203" name="Group 27"/>
            <p:cNvGrpSpPr>
              <a:grpSpLocks/>
            </p:cNvGrpSpPr>
            <p:nvPr/>
          </p:nvGrpSpPr>
          <p:grpSpPr bwMode="auto">
            <a:xfrm>
              <a:off x="528" y="2288"/>
              <a:ext cx="240" cy="527"/>
              <a:chOff x="528" y="2288"/>
              <a:chExt cx="240" cy="527"/>
            </a:xfrm>
          </p:grpSpPr>
          <p:sp>
            <p:nvSpPr>
              <p:cNvPr id="178204" name="Text Box 28"/>
              <p:cNvSpPr txBox="1">
                <a:spLocks noChangeArrowheads="1"/>
              </p:cNvSpPr>
              <p:nvPr/>
            </p:nvSpPr>
            <p:spPr bwMode="auto">
              <a:xfrm>
                <a:off x="528" y="2624"/>
                <a:ext cx="169"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kumimoji="1" lang="en-US" altLang="zh-CN" sz="1600" i="1">
                    <a:latin typeface="Times New Roman" panose="02020603050405020304" pitchFamily="18" charset="0"/>
                  </a:rPr>
                  <a:t>-q</a:t>
                </a:r>
                <a:endParaRPr kumimoji="1" lang="en-US" altLang="zh-CN" sz="1000" i="1">
                  <a:latin typeface="Times New Roman" panose="02020603050405020304" pitchFamily="18" charset="0"/>
                </a:endParaRPr>
              </a:p>
            </p:txBody>
          </p:sp>
          <p:sp>
            <p:nvSpPr>
              <p:cNvPr id="178205" name="Text Box 29"/>
              <p:cNvSpPr txBox="1">
                <a:spLocks noChangeArrowheads="1"/>
              </p:cNvSpPr>
              <p:nvPr/>
            </p:nvSpPr>
            <p:spPr bwMode="auto">
              <a:xfrm>
                <a:off x="576" y="2288"/>
                <a:ext cx="141"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kumimoji="1" lang="en-US" altLang="zh-CN" sz="1600" i="1">
                    <a:latin typeface="Times New Roman" panose="02020603050405020304" pitchFamily="18" charset="0"/>
                  </a:rPr>
                  <a:t>q</a:t>
                </a:r>
                <a:endParaRPr kumimoji="1" lang="en-US" altLang="zh-CN" sz="1000" i="1">
                  <a:latin typeface="Times New Roman" panose="02020603050405020304" pitchFamily="18" charset="0"/>
                </a:endParaRPr>
              </a:p>
            </p:txBody>
          </p:sp>
          <p:sp>
            <p:nvSpPr>
              <p:cNvPr id="178206" name="Line 30"/>
              <p:cNvSpPr>
                <a:spLocks noChangeShapeType="1"/>
              </p:cNvSpPr>
              <p:nvPr/>
            </p:nvSpPr>
            <p:spPr bwMode="auto">
              <a:xfrm flipV="1">
                <a:off x="720" y="2400"/>
                <a:ext cx="0" cy="27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8207" name="Oval 31"/>
              <p:cNvSpPr>
                <a:spLocks noChangeArrowheads="1"/>
              </p:cNvSpPr>
              <p:nvPr/>
            </p:nvSpPr>
            <p:spPr bwMode="auto">
              <a:xfrm>
                <a:off x="672" y="2336"/>
                <a:ext cx="96" cy="96"/>
              </a:xfrm>
              <a:prstGeom prst="ellipse">
                <a:avLst/>
              </a:prstGeom>
              <a:solidFill>
                <a:srgbClr val="FF0000"/>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pPr algn="ctr"/>
                <a:endParaRPr kumimoji="1" lang="en-US" sz="2400">
                  <a:latin typeface="Times New Roman" panose="02020603050405020304" pitchFamily="18" charset="0"/>
                </a:endParaRPr>
              </a:p>
            </p:txBody>
          </p:sp>
          <p:sp>
            <p:nvSpPr>
              <p:cNvPr id="178208" name="Oval 32"/>
              <p:cNvSpPr>
                <a:spLocks noChangeArrowheads="1"/>
              </p:cNvSpPr>
              <p:nvPr/>
            </p:nvSpPr>
            <p:spPr bwMode="auto">
              <a:xfrm>
                <a:off x="672" y="2672"/>
                <a:ext cx="96" cy="96"/>
              </a:xfrm>
              <a:prstGeom prst="ellipse">
                <a:avLst/>
              </a:prstGeom>
              <a:solidFill>
                <a:srgbClr val="0000FF"/>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pPr algn="ctr"/>
                <a:endParaRPr kumimoji="1" lang="en-US" sz="2400">
                  <a:latin typeface="Times New Roman" panose="02020603050405020304" pitchFamily="18" charset="0"/>
                </a:endParaRPr>
              </a:p>
            </p:txBody>
          </p:sp>
        </p:grpSp>
        <p:sp>
          <p:nvSpPr>
            <p:cNvPr id="178209" name="Rectangle 33" descr="宽上对角线"/>
            <p:cNvSpPr>
              <a:spLocks noChangeArrowheads="1"/>
            </p:cNvSpPr>
            <p:nvPr/>
          </p:nvSpPr>
          <p:spPr bwMode="auto">
            <a:xfrm>
              <a:off x="432" y="3104"/>
              <a:ext cx="2064" cy="288"/>
            </a:xfrm>
            <a:prstGeom prst="rect">
              <a:avLst/>
            </a:prstGeom>
            <a:pattFill prst="wdUpDiag">
              <a:fgClr>
                <a:schemeClr val="tx2"/>
              </a:fgClr>
              <a:bgClr>
                <a:srgbClr val="FFFFFF"/>
              </a:bgClr>
            </a:patt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178210" name="Text Box 34"/>
            <p:cNvSpPr txBox="1">
              <a:spLocks noChangeArrowheads="1"/>
            </p:cNvSpPr>
            <p:nvPr/>
          </p:nvSpPr>
          <p:spPr bwMode="auto">
            <a:xfrm>
              <a:off x="528" y="3152"/>
              <a:ext cx="274" cy="17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kumimoji="1" lang="zh-CN" altLang="en-US" sz="1400" i="1">
                  <a:latin typeface="Times New Roman" panose="02020603050405020304" pitchFamily="18" charset="0"/>
                  <a:sym typeface="Symbol" panose="05050102010706020507" pitchFamily="18" charset="2"/>
                </a:rPr>
                <a:t></a:t>
              </a:r>
              <a:r>
                <a:rPr kumimoji="1" lang="zh-CN" altLang="en-US" sz="1400">
                  <a:latin typeface="Times New Roman" panose="02020603050405020304" pitchFamily="18" charset="0"/>
                  <a:sym typeface="Symbol" panose="05050102010706020507" pitchFamily="18" charset="2"/>
                </a:rPr>
                <a:t></a:t>
              </a:r>
              <a:endParaRPr kumimoji="1" lang="zh-CN" altLang="en-US" sz="1000" i="1">
                <a:latin typeface="Times New Roman" panose="02020603050405020304" pitchFamily="18" charset="0"/>
              </a:endParaRPr>
            </a:p>
          </p:txBody>
        </p:sp>
        <p:grpSp>
          <p:nvGrpSpPr>
            <p:cNvPr id="178211" name="Group 35"/>
            <p:cNvGrpSpPr>
              <a:grpSpLocks/>
            </p:cNvGrpSpPr>
            <p:nvPr/>
          </p:nvGrpSpPr>
          <p:grpSpPr bwMode="auto">
            <a:xfrm>
              <a:off x="2016" y="2688"/>
              <a:ext cx="288" cy="384"/>
              <a:chOff x="2016" y="1872"/>
              <a:chExt cx="288" cy="384"/>
            </a:xfrm>
          </p:grpSpPr>
          <p:sp>
            <p:nvSpPr>
              <p:cNvPr id="178212" name="Line 36"/>
              <p:cNvSpPr>
                <a:spLocks noChangeShapeType="1"/>
              </p:cNvSpPr>
              <p:nvPr/>
            </p:nvSpPr>
            <p:spPr bwMode="auto">
              <a:xfrm flipV="1">
                <a:off x="2016" y="2016"/>
                <a:ext cx="0" cy="24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8213" name="Text Box 37"/>
              <p:cNvSpPr txBox="1">
                <a:spLocks noChangeArrowheads="1"/>
              </p:cNvSpPr>
              <p:nvPr/>
            </p:nvSpPr>
            <p:spPr bwMode="auto">
              <a:xfrm>
                <a:off x="2064" y="1872"/>
                <a:ext cx="24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eaLnBrk="0" hangingPunct="0">
                  <a:spcBef>
                    <a:spcPct val="50000"/>
                  </a:spcBef>
                </a:pPr>
                <a:r>
                  <a:rPr kumimoji="1" lang="en-US" altLang="zh-CN" sz="2000" i="1">
                    <a:latin typeface="Times New Roman" panose="02020603050405020304" pitchFamily="18" charset="0"/>
                  </a:rPr>
                  <a:t>E</a:t>
                </a:r>
                <a:endParaRPr kumimoji="1" lang="en-US" altLang="zh-CN" sz="2000">
                  <a:latin typeface="Times New Roman" panose="02020603050405020304" pitchFamily="18" charset="0"/>
                </a:endParaRPr>
              </a:p>
            </p:txBody>
          </p:sp>
        </p:grpSp>
        <p:sp>
          <p:nvSpPr>
            <p:cNvPr id="178214" name="Text Box 38"/>
            <p:cNvSpPr txBox="1">
              <a:spLocks noChangeArrowheads="1"/>
            </p:cNvSpPr>
            <p:nvPr/>
          </p:nvSpPr>
          <p:spPr bwMode="auto">
            <a:xfrm>
              <a:off x="672" y="2448"/>
              <a:ext cx="288"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kumimoji="1" lang="en-US" altLang="zh-CN" sz="2000" i="1">
                  <a:latin typeface="Times New Roman" panose="02020603050405020304" pitchFamily="18" charset="0"/>
                </a:rPr>
                <a:t>Il</a:t>
              </a:r>
              <a:endParaRPr kumimoji="1" lang="en-US" altLang="zh-CN" sz="2400">
                <a:latin typeface="Times New Roman" panose="02020603050405020304" pitchFamily="18" charset="0"/>
              </a:endParaRPr>
            </a:p>
          </p:txBody>
        </p:sp>
      </p:grpSp>
      <p:grpSp>
        <p:nvGrpSpPr>
          <p:cNvPr id="178215" name="Group 39"/>
          <p:cNvGrpSpPr>
            <a:grpSpLocks/>
          </p:cNvGrpSpPr>
          <p:nvPr/>
        </p:nvGrpSpPr>
        <p:grpSpPr bwMode="auto">
          <a:xfrm>
            <a:off x="5715000" y="2298701"/>
            <a:ext cx="4249738" cy="2424113"/>
            <a:chOff x="2640" y="2296"/>
            <a:chExt cx="2677" cy="1527"/>
          </a:xfrm>
        </p:grpSpPr>
        <p:sp>
          <p:nvSpPr>
            <p:cNvPr id="178216" name="AutoShape 40"/>
            <p:cNvSpPr>
              <a:spLocks noChangeArrowheads="1"/>
            </p:cNvSpPr>
            <p:nvPr/>
          </p:nvSpPr>
          <p:spPr bwMode="auto">
            <a:xfrm>
              <a:off x="2640" y="2970"/>
              <a:ext cx="310" cy="194"/>
            </a:xfrm>
            <a:prstGeom prst="rightArrow">
              <a:avLst>
                <a:gd name="adj1" fmla="val 35713"/>
                <a:gd name="adj2" fmla="val 39948"/>
              </a:avLst>
            </a:prstGeom>
            <a:solidFill>
              <a:srgbClr val="FFFFFF"/>
            </a:solidFill>
            <a:ln w="9525">
              <a:solidFill>
                <a:srgbClr val="000000"/>
              </a:solidFill>
              <a:miter lim="800000"/>
              <a:headEnd/>
              <a:tailEnd/>
            </a:ln>
          </p:spPr>
          <p:txBody>
            <a:bodyPr/>
            <a:lstStyle/>
            <a:p>
              <a:endParaRPr lang="zh-CN" altLang="en-US"/>
            </a:p>
          </p:txBody>
        </p:sp>
        <p:grpSp>
          <p:nvGrpSpPr>
            <p:cNvPr id="178217" name="Group 41"/>
            <p:cNvGrpSpPr>
              <a:grpSpLocks/>
            </p:cNvGrpSpPr>
            <p:nvPr/>
          </p:nvGrpSpPr>
          <p:grpSpPr bwMode="auto">
            <a:xfrm>
              <a:off x="3077" y="2839"/>
              <a:ext cx="2240" cy="440"/>
              <a:chOff x="3077" y="2039"/>
              <a:chExt cx="2240" cy="440"/>
            </a:xfrm>
          </p:grpSpPr>
          <p:sp>
            <p:nvSpPr>
              <p:cNvPr id="178218" name="Line 42"/>
              <p:cNvSpPr>
                <a:spLocks noChangeShapeType="1"/>
              </p:cNvSpPr>
              <p:nvPr/>
            </p:nvSpPr>
            <p:spPr bwMode="auto">
              <a:xfrm>
                <a:off x="3077" y="2266"/>
                <a:ext cx="2240" cy="0"/>
              </a:xfrm>
              <a:prstGeom prst="line">
                <a:avLst/>
              </a:prstGeom>
              <a:noFill/>
              <a:ln w="2857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8219" name="Text Box 43"/>
              <p:cNvSpPr txBox="1">
                <a:spLocks noChangeArrowheads="1"/>
              </p:cNvSpPr>
              <p:nvPr/>
            </p:nvSpPr>
            <p:spPr bwMode="auto">
              <a:xfrm>
                <a:off x="3133" y="2039"/>
                <a:ext cx="240"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kumimoji="1" lang="zh-CN" altLang="en-US" sz="1600" i="1">
                    <a:latin typeface="Times New Roman" panose="02020603050405020304" pitchFamily="18" charset="0"/>
                    <a:sym typeface="Symbol" panose="05050102010706020507" pitchFamily="18" charset="2"/>
                  </a:rPr>
                  <a:t> </a:t>
                </a:r>
                <a:endParaRPr kumimoji="1" lang="zh-CN" altLang="en-US" sz="1000" i="1">
                  <a:latin typeface="Times New Roman" panose="02020603050405020304" pitchFamily="18" charset="0"/>
                </a:endParaRPr>
              </a:p>
            </p:txBody>
          </p:sp>
          <p:sp>
            <p:nvSpPr>
              <p:cNvPr id="178220" name="Text Box 44"/>
              <p:cNvSpPr txBox="1">
                <a:spLocks noChangeArrowheads="1"/>
              </p:cNvSpPr>
              <p:nvPr/>
            </p:nvSpPr>
            <p:spPr bwMode="auto">
              <a:xfrm>
                <a:off x="3133" y="2254"/>
                <a:ext cx="240"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kumimoji="1" lang="zh-CN" altLang="en-US" sz="1600" i="1">
                    <a:latin typeface="Times New Roman" panose="02020603050405020304" pitchFamily="18" charset="0"/>
                    <a:sym typeface="Symbol" panose="05050102010706020507" pitchFamily="18" charset="2"/>
                  </a:rPr>
                  <a:t> </a:t>
                </a:r>
                <a:endParaRPr kumimoji="1" lang="zh-CN" altLang="en-US" sz="1000" i="1">
                  <a:latin typeface="Times New Roman" panose="02020603050405020304" pitchFamily="18" charset="0"/>
                </a:endParaRPr>
              </a:p>
            </p:txBody>
          </p:sp>
        </p:grpSp>
        <p:grpSp>
          <p:nvGrpSpPr>
            <p:cNvPr id="178221" name="Group 45"/>
            <p:cNvGrpSpPr>
              <a:grpSpLocks/>
            </p:cNvGrpSpPr>
            <p:nvPr/>
          </p:nvGrpSpPr>
          <p:grpSpPr bwMode="auto">
            <a:xfrm>
              <a:off x="3264" y="2296"/>
              <a:ext cx="288" cy="527"/>
              <a:chOff x="3264" y="2296"/>
              <a:chExt cx="288" cy="527"/>
            </a:xfrm>
          </p:grpSpPr>
          <p:sp>
            <p:nvSpPr>
              <p:cNvPr id="178222" name="Text Box 46"/>
              <p:cNvSpPr txBox="1">
                <a:spLocks noChangeArrowheads="1"/>
              </p:cNvSpPr>
              <p:nvPr/>
            </p:nvSpPr>
            <p:spPr bwMode="auto">
              <a:xfrm>
                <a:off x="3264" y="2448"/>
                <a:ext cx="288"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kumimoji="1" lang="en-US" altLang="zh-CN" sz="2000" i="1">
                    <a:latin typeface="Times New Roman" panose="02020603050405020304" pitchFamily="18" charset="0"/>
                  </a:rPr>
                  <a:t>Il</a:t>
                </a:r>
                <a:endParaRPr kumimoji="1" lang="en-US" altLang="zh-CN" sz="2400">
                  <a:latin typeface="Times New Roman" panose="02020603050405020304" pitchFamily="18" charset="0"/>
                </a:endParaRPr>
              </a:p>
            </p:txBody>
          </p:sp>
          <p:grpSp>
            <p:nvGrpSpPr>
              <p:cNvPr id="178223" name="Group 47"/>
              <p:cNvGrpSpPr>
                <a:grpSpLocks/>
              </p:cNvGrpSpPr>
              <p:nvPr/>
            </p:nvGrpSpPr>
            <p:grpSpPr bwMode="auto">
              <a:xfrm>
                <a:off x="3288" y="2296"/>
                <a:ext cx="240" cy="527"/>
                <a:chOff x="528" y="2288"/>
                <a:chExt cx="240" cy="527"/>
              </a:xfrm>
            </p:grpSpPr>
            <p:sp>
              <p:nvSpPr>
                <p:cNvPr id="178224" name="Text Box 48"/>
                <p:cNvSpPr txBox="1">
                  <a:spLocks noChangeArrowheads="1"/>
                </p:cNvSpPr>
                <p:nvPr/>
              </p:nvSpPr>
              <p:spPr bwMode="auto">
                <a:xfrm>
                  <a:off x="528" y="2624"/>
                  <a:ext cx="169"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kumimoji="1" lang="en-US" altLang="zh-CN" sz="1600" i="1">
                      <a:latin typeface="Times New Roman" panose="02020603050405020304" pitchFamily="18" charset="0"/>
                    </a:rPr>
                    <a:t>-q</a:t>
                  </a:r>
                  <a:endParaRPr kumimoji="1" lang="en-US" altLang="zh-CN" sz="1000" i="1">
                    <a:latin typeface="Times New Roman" panose="02020603050405020304" pitchFamily="18" charset="0"/>
                  </a:endParaRPr>
                </a:p>
              </p:txBody>
            </p:sp>
            <p:sp>
              <p:nvSpPr>
                <p:cNvPr id="178225" name="Text Box 49"/>
                <p:cNvSpPr txBox="1">
                  <a:spLocks noChangeArrowheads="1"/>
                </p:cNvSpPr>
                <p:nvPr/>
              </p:nvSpPr>
              <p:spPr bwMode="auto">
                <a:xfrm>
                  <a:off x="576" y="2288"/>
                  <a:ext cx="141"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kumimoji="1" lang="en-US" altLang="zh-CN" sz="1600" i="1">
                      <a:latin typeface="Times New Roman" panose="02020603050405020304" pitchFamily="18" charset="0"/>
                    </a:rPr>
                    <a:t>q</a:t>
                  </a:r>
                  <a:endParaRPr kumimoji="1" lang="en-US" altLang="zh-CN" sz="1000" i="1">
                    <a:latin typeface="Times New Roman" panose="02020603050405020304" pitchFamily="18" charset="0"/>
                  </a:endParaRPr>
                </a:p>
              </p:txBody>
            </p:sp>
            <p:sp>
              <p:nvSpPr>
                <p:cNvPr id="178226" name="Line 50"/>
                <p:cNvSpPr>
                  <a:spLocks noChangeShapeType="1"/>
                </p:cNvSpPr>
                <p:nvPr/>
              </p:nvSpPr>
              <p:spPr bwMode="auto">
                <a:xfrm flipV="1">
                  <a:off x="720" y="2400"/>
                  <a:ext cx="0" cy="27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8227" name="Oval 51"/>
                <p:cNvSpPr>
                  <a:spLocks noChangeArrowheads="1"/>
                </p:cNvSpPr>
                <p:nvPr/>
              </p:nvSpPr>
              <p:spPr bwMode="auto">
                <a:xfrm>
                  <a:off x="672" y="2336"/>
                  <a:ext cx="96" cy="96"/>
                </a:xfrm>
                <a:prstGeom prst="ellipse">
                  <a:avLst/>
                </a:prstGeom>
                <a:solidFill>
                  <a:srgbClr val="FF0000"/>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pPr algn="ctr"/>
                  <a:endParaRPr kumimoji="1" lang="en-US" sz="2400">
                    <a:latin typeface="Times New Roman" panose="02020603050405020304" pitchFamily="18" charset="0"/>
                  </a:endParaRPr>
                </a:p>
              </p:txBody>
            </p:sp>
            <p:sp>
              <p:nvSpPr>
                <p:cNvPr id="178228" name="Oval 52"/>
                <p:cNvSpPr>
                  <a:spLocks noChangeArrowheads="1"/>
                </p:cNvSpPr>
                <p:nvPr/>
              </p:nvSpPr>
              <p:spPr bwMode="auto">
                <a:xfrm>
                  <a:off x="672" y="2672"/>
                  <a:ext cx="96" cy="96"/>
                </a:xfrm>
                <a:prstGeom prst="ellipse">
                  <a:avLst/>
                </a:prstGeom>
                <a:solidFill>
                  <a:srgbClr val="0000FF"/>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pPr algn="ctr"/>
                  <a:endParaRPr kumimoji="1" lang="en-US" sz="2400">
                    <a:latin typeface="Times New Roman" panose="02020603050405020304" pitchFamily="18" charset="0"/>
                  </a:endParaRPr>
                </a:p>
              </p:txBody>
            </p:sp>
          </p:grpSp>
        </p:grpSp>
        <p:grpSp>
          <p:nvGrpSpPr>
            <p:cNvPr id="178229" name="Group 53"/>
            <p:cNvGrpSpPr>
              <a:grpSpLocks/>
            </p:cNvGrpSpPr>
            <p:nvPr/>
          </p:nvGrpSpPr>
          <p:grpSpPr bwMode="auto">
            <a:xfrm>
              <a:off x="3192" y="3296"/>
              <a:ext cx="336" cy="527"/>
              <a:chOff x="1728" y="2104"/>
              <a:chExt cx="336" cy="527"/>
            </a:xfrm>
          </p:grpSpPr>
          <p:grpSp>
            <p:nvGrpSpPr>
              <p:cNvPr id="178230" name="Group 54"/>
              <p:cNvGrpSpPr>
                <a:grpSpLocks/>
              </p:cNvGrpSpPr>
              <p:nvPr/>
            </p:nvGrpSpPr>
            <p:grpSpPr bwMode="auto">
              <a:xfrm>
                <a:off x="1816" y="2104"/>
                <a:ext cx="240" cy="527"/>
                <a:chOff x="1824" y="2112"/>
                <a:chExt cx="240" cy="527"/>
              </a:xfrm>
            </p:grpSpPr>
            <p:sp>
              <p:nvSpPr>
                <p:cNvPr id="178231" name="Text Box 55"/>
                <p:cNvSpPr txBox="1">
                  <a:spLocks noChangeArrowheads="1"/>
                </p:cNvSpPr>
                <p:nvPr/>
              </p:nvSpPr>
              <p:spPr bwMode="auto">
                <a:xfrm>
                  <a:off x="1824" y="2448"/>
                  <a:ext cx="169"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kumimoji="1" lang="en-US" altLang="zh-CN" sz="1600" i="1">
                      <a:latin typeface="Times New Roman" panose="02020603050405020304" pitchFamily="18" charset="0"/>
                    </a:rPr>
                    <a:t>-q</a:t>
                  </a:r>
                  <a:r>
                    <a:rPr kumimoji="1" lang="en-US" altLang="zh-CN" sz="1600" i="1">
                      <a:latin typeface="Times New Roman" panose="02020603050405020304" pitchFamily="18" charset="0"/>
                      <a:cs typeface="Times New Roman" panose="02020603050405020304" pitchFamily="18" charset="0"/>
                    </a:rPr>
                    <a:t>'</a:t>
                  </a:r>
                  <a:endParaRPr kumimoji="1" lang="en-US" altLang="zh-CN" sz="1000" i="1">
                    <a:latin typeface="Times New Roman" panose="02020603050405020304" pitchFamily="18" charset="0"/>
                  </a:endParaRPr>
                </a:p>
              </p:txBody>
            </p:sp>
            <p:sp>
              <p:nvSpPr>
                <p:cNvPr id="178232" name="Text Box 56"/>
                <p:cNvSpPr txBox="1">
                  <a:spLocks noChangeArrowheads="1"/>
                </p:cNvSpPr>
                <p:nvPr/>
              </p:nvSpPr>
              <p:spPr bwMode="auto">
                <a:xfrm>
                  <a:off x="1872" y="2112"/>
                  <a:ext cx="141"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kumimoji="1" lang="en-US" altLang="zh-CN" sz="1600" i="1">
                      <a:latin typeface="Times New Roman" panose="02020603050405020304" pitchFamily="18" charset="0"/>
                    </a:rPr>
                    <a:t>q</a:t>
                  </a:r>
                  <a:r>
                    <a:rPr kumimoji="1" lang="en-US" altLang="zh-CN" sz="1600" i="1">
                      <a:latin typeface="Times New Roman" panose="02020603050405020304" pitchFamily="18" charset="0"/>
                      <a:cs typeface="Times New Roman" panose="02020603050405020304" pitchFamily="18" charset="0"/>
                    </a:rPr>
                    <a:t>'</a:t>
                  </a:r>
                  <a:endParaRPr kumimoji="1" lang="en-US" altLang="zh-CN" sz="1000" i="1">
                    <a:latin typeface="Times New Roman" panose="02020603050405020304" pitchFamily="18" charset="0"/>
                  </a:endParaRPr>
                </a:p>
              </p:txBody>
            </p:sp>
            <p:sp>
              <p:nvSpPr>
                <p:cNvPr id="178233" name="Line 57"/>
                <p:cNvSpPr>
                  <a:spLocks noChangeShapeType="1"/>
                </p:cNvSpPr>
                <p:nvPr/>
              </p:nvSpPr>
              <p:spPr bwMode="auto">
                <a:xfrm flipV="1">
                  <a:off x="2016" y="2224"/>
                  <a:ext cx="0" cy="27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8234" name="Oval 58"/>
                <p:cNvSpPr>
                  <a:spLocks noChangeArrowheads="1"/>
                </p:cNvSpPr>
                <p:nvPr/>
              </p:nvSpPr>
              <p:spPr bwMode="auto">
                <a:xfrm>
                  <a:off x="1968" y="2160"/>
                  <a:ext cx="96" cy="96"/>
                </a:xfrm>
                <a:prstGeom prst="ellipse">
                  <a:avLst/>
                </a:prstGeom>
                <a:solidFill>
                  <a:srgbClr val="FF0000"/>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pPr algn="ctr"/>
                  <a:endParaRPr kumimoji="1" lang="en-US" sz="2400">
                    <a:latin typeface="Times New Roman" panose="02020603050405020304" pitchFamily="18" charset="0"/>
                  </a:endParaRPr>
                </a:p>
              </p:txBody>
            </p:sp>
            <p:sp>
              <p:nvSpPr>
                <p:cNvPr id="178235" name="Oval 59"/>
                <p:cNvSpPr>
                  <a:spLocks noChangeArrowheads="1"/>
                </p:cNvSpPr>
                <p:nvPr/>
              </p:nvSpPr>
              <p:spPr bwMode="auto">
                <a:xfrm>
                  <a:off x="1968" y="2496"/>
                  <a:ext cx="96" cy="96"/>
                </a:xfrm>
                <a:prstGeom prst="ellipse">
                  <a:avLst/>
                </a:prstGeom>
                <a:solidFill>
                  <a:srgbClr val="0000FF"/>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pPr algn="ctr"/>
                  <a:endParaRPr kumimoji="1" lang="en-US" sz="2400">
                    <a:latin typeface="Times New Roman" panose="02020603050405020304" pitchFamily="18" charset="0"/>
                  </a:endParaRPr>
                </a:p>
              </p:txBody>
            </p:sp>
          </p:grpSp>
          <p:sp>
            <p:nvSpPr>
              <p:cNvPr id="178236" name="Text Box 60"/>
              <p:cNvSpPr txBox="1">
                <a:spLocks noChangeArrowheads="1"/>
              </p:cNvSpPr>
              <p:nvPr/>
            </p:nvSpPr>
            <p:spPr bwMode="auto">
              <a:xfrm>
                <a:off x="1728" y="2256"/>
                <a:ext cx="336"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kumimoji="1" lang="en-US" altLang="zh-CN" sz="2000" i="1">
                    <a:latin typeface="Times New Roman" panose="02020603050405020304" pitchFamily="18" charset="0"/>
                  </a:rPr>
                  <a:t>I</a:t>
                </a:r>
                <a:r>
                  <a:rPr kumimoji="1" lang="en-US" altLang="zh-CN" sz="2000" i="1">
                    <a:latin typeface="Times New Roman" panose="02020603050405020304" pitchFamily="18" charset="0"/>
                    <a:cs typeface="Times New Roman" panose="02020603050405020304" pitchFamily="18" charset="0"/>
                  </a:rPr>
                  <a:t>'</a:t>
                </a:r>
                <a:r>
                  <a:rPr kumimoji="1" lang="en-US" altLang="zh-CN" sz="2000" i="1">
                    <a:latin typeface="Times New Roman" panose="02020603050405020304" pitchFamily="18" charset="0"/>
                  </a:rPr>
                  <a:t>l</a:t>
                </a:r>
                <a:r>
                  <a:rPr kumimoji="1" lang="en-US" altLang="zh-CN" sz="2000" i="1">
                    <a:latin typeface="Times New Roman" panose="02020603050405020304" pitchFamily="18" charset="0"/>
                    <a:cs typeface="Times New Roman" panose="02020603050405020304" pitchFamily="18" charset="0"/>
                  </a:rPr>
                  <a:t>'</a:t>
                </a:r>
                <a:endParaRPr kumimoji="1" lang="en-US" altLang="zh-CN" sz="2400">
                  <a:latin typeface="Times New Roman" panose="02020603050405020304" pitchFamily="18" charset="0"/>
                </a:endParaRPr>
              </a:p>
            </p:txBody>
          </p:sp>
        </p:grpSp>
      </p:grpSp>
      <p:grpSp>
        <p:nvGrpSpPr>
          <p:cNvPr id="178237" name="Group 61"/>
          <p:cNvGrpSpPr>
            <a:grpSpLocks/>
          </p:cNvGrpSpPr>
          <p:nvPr/>
        </p:nvGrpSpPr>
        <p:grpSpPr bwMode="auto">
          <a:xfrm>
            <a:off x="7010401" y="2971800"/>
            <a:ext cx="2284413" cy="1371600"/>
            <a:chOff x="3456" y="2720"/>
            <a:chExt cx="1439" cy="864"/>
          </a:xfrm>
        </p:grpSpPr>
        <p:grpSp>
          <p:nvGrpSpPr>
            <p:cNvPr id="178238" name="Group 62"/>
            <p:cNvGrpSpPr>
              <a:grpSpLocks/>
            </p:cNvGrpSpPr>
            <p:nvPr/>
          </p:nvGrpSpPr>
          <p:grpSpPr bwMode="auto">
            <a:xfrm>
              <a:off x="3456" y="2720"/>
              <a:ext cx="1439" cy="864"/>
              <a:chOff x="3456" y="2720"/>
              <a:chExt cx="1439" cy="864"/>
            </a:xfrm>
          </p:grpSpPr>
          <p:graphicFrame>
            <p:nvGraphicFramePr>
              <p:cNvPr id="178239" name="Object 63"/>
              <p:cNvGraphicFramePr>
                <a:graphicFrameLocks noChangeAspect="1"/>
              </p:cNvGraphicFramePr>
              <p:nvPr/>
            </p:nvGraphicFramePr>
            <p:xfrm>
              <a:off x="4715" y="2720"/>
              <a:ext cx="180" cy="205"/>
            </p:xfrm>
            <a:graphic>
              <a:graphicData uri="http://schemas.openxmlformats.org/presentationml/2006/ole">
                <mc:AlternateContent xmlns:mc="http://schemas.openxmlformats.org/markup-compatibility/2006">
                  <mc:Choice xmlns:v="urn:schemas-microsoft-com:vml" Requires="v">
                    <p:oleObj spid="_x0000_s408880" name="公式" r:id="rId13" imgW="203040" imgH="228600" progId="Equation.3">
                      <p:embed/>
                    </p:oleObj>
                  </mc:Choice>
                  <mc:Fallback>
                    <p:oleObj name="公式" r:id="rId13" imgW="20304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15" y="2720"/>
                            <a:ext cx="180" cy="2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8240" name="Line 64"/>
              <p:cNvSpPr>
                <a:spLocks noChangeShapeType="1"/>
              </p:cNvSpPr>
              <p:nvPr/>
            </p:nvSpPr>
            <p:spPr bwMode="auto">
              <a:xfrm flipV="1">
                <a:off x="3456" y="3056"/>
                <a:ext cx="1200" cy="5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aphicFrame>
          <p:nvGraphicFramePr>
            <p:cNvPr id="178241" name="Object 65"/>
            <p:cNvGraphicFramePr>
              <a:graphicFrameLocks noChangeAspect="1"/>
            </p:cNvGraphicFramePr>
            <p:nvPr/>
          </p:nvGraphicFramePr>
          <p:xfrm>
            <a:off x="3608" y="3376"/>
            <a:ext cx="135" cy="205"/>
          </p:xfrm>
          <a:graphic>
            <a:graphicData uri="http://schemas.openxmlformats.org/presentationml/2006/ole">
              <mc:AlternateContent xmlns:mc="http://schemas.openxmlformats.org/markup-compatibility/2006">
                <mc:Choice xmlns:v="urn:schemas-microsoft-com:vml" Requires="v">
                  <p:oleObj spid="_x0000_s408881" name="Equation" r:id="rId15" imgW="152280" imgH="228600" progId="Equation.3">
                    <p:embed/>
                  </p:oleObj>
                </mc:Choice>
                <mc:Fallback>
                  <p:oleObj name="Equation" r:id="rId15" imgW="152280" imgH="2286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608" y="3376"/>
                          <a:ext cx="135" cy="2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78242" name="Group 66"/>
          <p:cNvGrpSpPr>
            <a:grpSpLocks/>
          </p:cNvGrpSpPr>
          <p:nvPr/>
        </p:nvGrpSpPr>
        <p:grpSpPr bwMode="auto">
          <a:xfrm>
            <a:off x="7102476" y="3521075"/>
            <a:ext cx="1833563" cy="985838"/>
            <a:chOff x="3514" y="3066"/>
            <a:chExt cx="1155" cy="621"/>
          </a:xfrm>
        </p:grpSpPr>
        <p:grpSp>
          <p:nvGrpSpPr>
            <p:cNvPr id="178243" name="Group 67"/>
            <p:cNvGrpSpPr>
              <a:grpSpLocks/>
            </p:cNvGrpSpPr>
            <p:nvPr/>
          </p:nvGrpSpPr>
          <p:grpSpPr bwMode="auto">
            <a:xfrm>
              <a:off x="3514" y="3066"/>
              <a:ext cx="1155" cy="621"/>
              <a:chOff x="3514" y="2266"/>
              <a:chExt cx="1155" cy="621"/>
            </a:xfrm>
          </p:grpSpPr>
          <p:sp>
            <p:nvSpPr>
              <p:cNvPr id="178244" name="Line 68"/>
              <p:cNvSpPr>
                <a:spLocks noChangeShapeType="1"/>
              </p:cNvSpPr>
              <p:nvPr/>
            </p:nvSpPr>
            <p:spPr bwMode="auto">
              <a:xfrm flipH="1">
                <a:off x="3514" y="2266"/>
                <a:ext cx="1155" cy="62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8245" name="Line 69"/>
              <p:cNvSpPr>
                <a:spLocks noChangeShapeType="1"/>
              </p:cNvSpPr>
              <p:nvPr/>
            </p:nvSpPr>
            <p:spPr bwMode="auto">
              <a:xfrm flipH="1">
                <a:off x="4373" y="2266"/>
                <a:ext cx="296" cy="155"/>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78246" name="Object 70"/>
              <p:cNvGraphicFramePr>
                <a:graphicFrameLocks noChangeAspect="1"/>
              </p:cNvGraphicFramePr>
              <p:nvPr/>
            </p:nvGraphicFramePr>
            <p:xfrm>
              <a:off x="4379" y="2448"/>
              <a:ext cx="192" cy="192"/>
            </p:xfrm>
            <a:graphic>
              <a:graphicData uri="http://schemas.openxmlformats.org/presentationml/2006/ole">
                <mc:AlternateContent xmlns:mc="http://schemas.openxmlformats.org/markup-compatibility/2006">
                  <mc:Choice xmlns:v="urn:schemas-microsoft-com:vml" Requires="v">
                    <p:oleObj spid="_x0000_s408882" name="Microsoft 公式 3.0" r:id="rId17" imgW="215640" imgH="215640" progId="Equation.3">
                      <p:embed/>
                    </p:oleObj>
                  </mc:Choice>
                  <mc:Fallback>
                    <p:oleObj name="Microsoft 公式 3.0" r:id="rId17" imgW="215640" imgH="21564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379" y="2448"/>
                            <a:ext cx="19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78247" name="Object 71"/>
            <p:cNvGraphicFramePr>
              <a:graphicFrameLocks noChangeAspect="1"/>
            </p:cNvGraphicFramePr>
            <p:nvPr/>
          </p:nvGraphicFramePr>
          <p:xfrm>
            <a:off x="3792" y="3472"/>
            <a:ext cx="135" cy="194"/>
          </p:xfrm>
          <a:graphic>
            <a:graphicData uri="http://schemas.openxmlformats.org/presentationml/2006/ole">
              <mc:AlternateContent xmlns:mc="http://schemas.openxmlformats.org/markup-compatibility/2006">
                <mc:Choice xmlns:v="urn:schemas-microsoft-com:vml" Requires="v">
                  <p:oleObj spid="_x0000_s408883" name="Equation" r:id="rId19" imgW="152280" imgH="215640" progId="Equation.3">
                    <p:embed/>
                  </p:oleObj>
                </mc:Choice>
                <mc:Fallback>
                  <p:oleObj name="Equation" r:id="rId19" imgW="152280" imgH="21564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792" y="3472"/>
                          <a:ext cx="135" cy="1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78248" name="Group 72"/>
          <p:cNvGrpSpPr>
            <a:grpSpLocks/>
          </p:cNvGrpSpPr>
          <p:nvPr/>
        </p:nvGrpSpPr>
        <p:grpSpPr bwMode="auto">
          <a:xfrm>
            <a:off x="7102475" y="3124200"/>
            <a:ext cx="2897188" cy="890588"/>
            <a:chOff x="3514" y="2816"/>
            <a:chExt cx="1825" cy="561"/>
          </a:xfrm>
        </p:grpSpPr>
        <p:grpSp>
          <p:nvGrpSpPr>
            <p:cNvPr id="178249" name="Group 73"/>
            <p:cNvGrpSpPr>
              <a:grpSpLocks/>
            </p:cNvGrpSpPr>
            <p:nvPr/>
          </p:nvGrpSpPr>
          <p:grpSpPr bwMode="auto">
            <a:xfrm>
              <a:off x="3514" y="2816"/>
              <a:ext cx="1825" cy="561"/>
              <a:chOff x="3514" y="2016"/>
              <a:chExt cx="1825" cy="561"/>
            </a:xfrm>
          </p:grpSpPr>
          <p:sp>
            <p:nvSpPr>
              <p:cNvPr id="178250" name="Line 74"/>
              <p:cNvSpPr>
                <a:spLocks noChangeShapeType="1"/>
              </p:cNvSpPr>
              <p:nvPr/>
            </p:nvSpPr>
            <p:spPr bwMode="auto">
              <a:xfrm flipV="1">
                <a:off x="3514" y="2256"/>
                <a:ext cx="1153" cy="32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8251" name="Line 75"/>
              <p:cNvSpPr>
                <a:spLocks noChangeShapeType="1"/>
              </p:cNvSpPr>
              <p:nvPr/>
            </p:nvSpPr>
            <p:spPr bwMode="auto">
              <a:xfrm flipV="1">
                <a:off x="4667" y="2112"/>
                <a:ext cx="480" cy="144"/>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78252" name="Object 76"/>
              <p:cNvGraphicFramePr>
                <a:graphicFrameLocks noChangeAspect="1"/>
              </p:cNvGraphicFramePr>
              <p:nvPr/>
            </p:nvGraphicFramePr>
            <p:xfrm>
              <a:off x="5147" y="2016"/>
              <a:ext cx="192" cy="192"/>
            </p:xfrm>
            <a:graphic>
              <a:graphicData uri="http://schemas.openxmlformats.org/presentationml/2006/ole">
                <mc:AlternateContent xmlns:mc="http://schemas.openxmlformats.org/markup-compatibility/2006">
                  <mc:Choice xmlns:v="urn:schemas-microsoft-com:vml" Requires="v">
                    <p:oleObj spid="_x0000_s408884" name="公式" r:id="rId21" imgW="215640" imgH="215640" progId="Equation.3">
                      <p:embed/>
                    </p:oleObj>
                  </mc:Choice>
                  <mc:Fallback>
                    <p:oleObj name="公式" r:id="rId21" imgW="215640" imgH="21564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147" y="2016"/>
                            <a:ext cx="19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78253" name="Object 77"/>
            <p:cNvGraphicFramePr>
              <a:graphicFrameLocks noChangeAspect="1"/>
            </p:cNvGraphicFramePr>
            <p:nvPr/>
          </p:nvGraphicFramePr>
          <p:xfrm>
            <a:off x="3712" y="3182"/>
            <a:ext cx="135" cy="194"/>
          </p:xfrm>
          <a:graphic>
            <a:graphicData uri="http://schemas.openxmlformats.org/presentationml/2006/ole">
              <mc:AlternateContent xmlns:mc="http://schemas.openxmlformats.org/markup-compatibility/2006">
                <mc:Choice xmlns:v="urn:schemas-microsoft-com:vml" Requires="v">
                  <p:oleObj spid="_x0000_s408885" name="Equation" r:id="rId23" imgW="152280" imgH="215640" progId="Equation.3">
                    <p:embed/>
                  </p:oleObj>
                </mc:Choice>
                <mc:Fallback>
                  <p:oleObj name="Equation" r:id="rId23" imgW="152280" imgH="21564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712" y="3182"/>
                          <a:ext cx="135" cy="1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78254" name="Text Box 78"/>
          <p:cNvSpPr txBox="1">
            <a:spLocks noChangeArrowheads="1"/>
          </p:cNvSpPr>
          <p:nvPr/>
        </p:nvSpPr>
        <p:spPr bwMode="auto">
          <a:xfrm>
            <a:off x="2438400" y="4937126"/>
            <a:ext cx="7315200" cy="1235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Since the whole space becomes an </a:t>
            </a:r>
            <a:r>
              <a:rPr kumimoji="1" lang="en-US" altLang="zh-CN" sz="2000">
                <a:solidFill>
                  <a:srgbClr val="FF0000"/>
                </a:solidFill>
                <a:latin typeface="Times New Roman" panose="02020603050405020304" pitchFamily="18" charset="0"/>
              </a:rPr>
              <a:t>infinite homogeneous</a:t>
            </a:r>
            <a:r>
              <a:rPr kumimoji="1" lang="en-US" altLang="zh-CN" sz="2000">
                <a:solidFill>
                  <a:srgbClr val="3333FF"/>
                </a:solidFill>
                <a:latin typeface="Times New Roman" panose="02020603050405020304" pitchFamily="18" charset="0"/>
              </a:rPr>
              <a:t> space, we can use the integral formulas for the vector and the scalar potentials to determine the fields.</a:t>
            </a:r>
            <a:r>
              <a:rPr kumimoji="1" lang="en-US" altLang="zh-CN" sz="2000">
                <a:solidFill>
                  <a:srgbClr val="3333FF"/>
                </a:solidFill>
                <a:latin typeface="Times New Roman" panose="02020603050405020304" pitchFamily="18" charset="0"/>
                <a:ea typeface="楷体_GB2312" pitchFamily="49" charset="-122"/>
              </a:rPr>
              <a:t>         </a:t>
            </a:r>
          </a:p>
        </p:txBody>
      </p:sp>
      <p:sp>
        <p:nvSpPr>
          <p:cNvPr id="178255" name="AutoShape 79">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78256" name="AutoShape 80">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3" name="文本框 82"/>
          <p:cNvSpPr txBox="1"/>
          <p:nvPr/>
        </p:nvSpPr>
        <p:spPr>
          <a:xfrm>
            <a:off x="304800" y="762001"/>
            <a:ext cx="1302327" cy="461665"/>
          </a:xfrm>
          <a:prstGeom prst="rect">
            <a:avLst/>
          </a:prstGeom>
          <a:noFill/>
        </p:spPr>
        <p:txBody>
          <a:bodyPr wrap="square" rtlCol="0">
            <a:spAutoFit/>
          </a:bodyPr>
          <a:lstStyle/>
          <a:p>
            <a:r>
              <a:rPr lang="en-US" altLang="zh-CN" sz="2400" b="1" i="1" dirty="0" smtClean="0">
                <a:solidFill>
                  <a:schemeClr val="bg1"/>
                </a:solidFill>
              </a:rPr>
              <a:t>Image</a:t>
            </a:r>
            <a:endParaRPr lang="zh-CN" altLang="en-US" sz="2400" b="1" i="1" dirty="0">
              <a:solidFill>
                <a:schemeClr val="bg1"/>
              </a:solidFill>
            </a:endParaRPr>
          </a:p>
        </p:txBody>
      </p:sp>
    </p:spTree>
    <p:extLst>
      <p:ext uri="{BB962C8B-B14F-4D97-AF65-F5344CB8AC3E}">
        <p14:creationId xmlns:p14="http://schemas.microsoft.com/office/powerpoint/2010/main" val="30251434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178195"/>
                                        </p:tgtEl>
                                        <p:attrNameLst>
                                          <p:attrName>style.visibility</p:attrName>
                                        </p:attrNameLst>
                                      </p:cBhvr>
                                      <p:to>
                                        <p:strVal val="visible"/>
                                      </p:to>
                                    </p:set>
                                    <p:anim calcmode="lin" valueType="num">
                                      <p:cBhvr additive="base">
                                        <p:cTn id="7" dur="500" fill="hold"/>
                                        <p:tgtEl>
                                          <p:spTgt spid="178195"/>
                                        </p:tgtEl>
                                        <p:attrNameLst>
                                          <p:attrName>ppt_x</p:attrName>
                                        </p:attrNameLst>
                                      </p:cBhvr>
                                      <p:tavLst>
                                        <p:tav tm="0">
                                          <p:val>
                                            <p:strVal val="#ppt_x"/>
                                          </p:val>
                                        </p:tav>
                                        <p:tav tm="100000">
                                          <p:val>
                                            <p:strVal val="#ppt_x"/>
                                          </p:val>
                                        </p:tav>
                                      </p:tavLst>
                                    </p:anim>
                                    <p:anim calcmode="lin" valueType="num">
                                      <p:cBhvr additive="base">
                                        <p:cTn id="8" dur="500" fill="hold"/>
                                        <p:tgtEl>
                                          <p:spTgt spid="178195"/>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78178"/>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17820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499"/>
                                          </p:stCondLst>
                                        </p:cTn>
                                        <p:tgtEl>
                                          <p:spTgt spid="17821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499"/>
                                          </p:stCondLst>
                                        </p:cTn>
                                        <p:tgtEl>
                                          <p:spTgt spid="178179"/>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499"/>
                                          </p:stCondLst>
                                        </p:cTn>
                                        <p:tgtEl>
                                          <p:spTgt spid="178185"/>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499"/>
                                          </p:stCondLst>
                                        </p:cTn>
                                        <p:tgtEl>
                                          <p:spTgt spid="178190"/>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499"/>
                                          </p:stCondLst>
                                        </p:cTn>
                                        <p:tgtEl>
                                          <p:spTgt spid="178242"/>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499"/>
                                          </p:stCondLst>
                                        </p:cTn>
                                        <p:tgtEl>
                                          <p:spTgt spid="178237"/>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499"/>
                                          </p:stCondLst>
                                        </p:cTn>
                                        <p:tgtEl>
                                          <p:spTgt spid="178248"/>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78254"/>
                                        </p:tgtEl>
                                        <p:attrNameLst>
                                          <p:attrName>style.visibility</p:attrName>
                                        </p:attrNameLst>
                                      </p:cBhvr>
                                      <p:to>
                                        <p:strVal val="visible"/>
                                      </p:to>
                                    </p:set>
                                    <p:anim calcmode="lin" valueType="num">
                                      <p:cBhvr additive="base">
                                        <p:cTn id="49" dur="500" fill="hold"/>
                                        <p:tgtEl>
                                          <p:spTgt spid="178254"/>
                                        </p:tgtEl>
                                        <p:attrNameLst>
                                          <p:attrName>ppt_x</p:attrName>
                                        </p:attrNameLst>
                                      </p:cBhvr>
                                      <p:tavLst>
                                        <p:tav tm="0">
                                          <p:val>
                                            <p:strVal val="#ppt_x"/>
                                          </p:val>
                                        </p:tav>
                                        <p:tav tm="100000">
                                          <p:val>
                                            <p:strVal val="#ppt_x"/>
                                          </p:val>
                                        </p:tav>
                                      </p:tavLst>
                                    </p:anim>
                                    <p:anim calcmode="lin" valueType="num">
                                      <p:cBhvr additive="base">
                                        <p:cTn id="50" dur="500" fill="hold"/>
                                        <p:tgtEl>
                                          <p:spTgt spid="1782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78" grpId="0" animBg="1"/>
      <p:bldP spid="178254"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Text Box 2"/>
          <p:cNvSpPr txBox="1">
            <a:spLocks noChangeArrowheads="1"/>
          </p:cNvSpPr>
          <p:nvPr/>
        </p:nvSpPr>
        <p:spPr bwMode="auto">
          <a:xfrm>
            <a:off x="2514600" y="381001"/>
            <a:ext cx="7086600"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The </a:t>
            </a:r>
            <a:r>
              <a:rPr kumimoji="1" lang="en-US" altLang="zh-CN" sz="2000">
                <a:solidFill>
                  <a:srgbClr val="FF0000"/>
                </a:solidFill>
                <a:latin typeface="Times New Roman" panose="02020603050405020304" pitchFamily="18" charset="0"/>
              </a:rPr>
              <a:t>electric</a:t>
            </a:r>
            <a:r>
              <a:rPr kumimoji="1" lang="en-US" altLang="zh-CN" sz="2000">
                <a:solidFill>
                  <a:srgbClr val="3333FF"/>
                </a:solidFill>
                <a:latin typeface="Times New Roman" panose="02020603050405020304" pitchFamily="18" charset="0"/>
              </a:rPr>
              <a:t> current element </a:t>
            </a:r>
            <a:r>
              <a:rPr kumimoji="1" lang="en-US" altLang="zh-CN" sz="2000">
                <a:solidFill>
                  <a:srgbClr val="3333FF"/>
                </a:solidFill>
                <a:latin typeface="Times New Roman" panose="02020603050405020304" pitchFamily="18" charset="0"/>
                <a:ea typeface="楷体_GB2312" pitchFamily="49" charset="-122"/>
              </a:rPr>
              <a:t> </a:t>
            </a:r>
            <a:r>
              <a:rPr kumimoji="1" lang="en-US" altLang="zh-CN" sz="2000" i="1">
                <a:solidFill>
                  <a:schemeClr val="tx2"/>
                </a:solidFill>
                <a:latin typeface="Times New Roman" panose="02020603050405020304" pitchFamily="18" charset="0"/>
                <a:ea typeface="楷体_GB2312" pitchFamily="49" charset="-122"/>
              </a:rPr>
              <a:t>Il </a:t>
            </a:r>
            <a:r>
              <a:rPr kumimoji="1" lang="en-US" altLang="zh-CN" sz="2000">
                <a:solidFill>
                  <a:srgbClr val="3333FF"/>
                </a:solidFill>
                <a:latin typeface="Times New Roman" panose="02020603050405020304" pitchFamily="18" charset="0"/>
              </a:rPr>
              <a:t> produces the electric field intensity as</a:t>
            </a:r>
          </a:p>
        </p:txBody>
      </p:sp>
      <p:grpSp>
        <p:nvGrpSpPr>
          <p:cNvPr id="179203" name="Group 3"/>
          <p:cNvGrpSpPr>
            <a:grpSpLocks/>
          </p:cNvGrpSpPr>
          <p:nvPr/>
        </p:nvGrpSpPr>
        <p:grpSpPr bwMode="auto">
          <a:xfrm>
            <a:off x="2568576" y="1963738"/>
            <a:ext cx="6804025" cy="1104900"/>
            <a:chOff x="658" y="1237"/>
            <a:chExt cx="4286" cy="696"/>
          </a:xfrm>
        </p:grpSpPr>
        <p:grpSp>
          <p:nvGrpSpPr>
            <p:cNvPr id="179204" name="Group 4"/>
            <p:cNvGrpSpPr>
              <a:grpSpLocks/>
            </p:cNvGrpSpPr>
            <p:nvPr/>
          </p:nvGrpSpPr>
          <p:grpSpPr bwMode="auto">
            <a:xfrm>
              <a:off x="960" y="1488"/>
              <a:ext cx="3984" cy="445"/>
              <a:chOff x="960" y="1488"/>
              <a:chExt cx="3984" cy="445"/>
            </a:xfrm>
          </p:grpSpPr>
          <p:graphicFrame>
            <p:nvGraphicFramePr>
              <p:cNvPr id="179205" name="Object 5"/>
              <p:cNvGraphicFramePr>
                <a:graphicFrameLocks noChangeAspect="1"/>
              </p:cNvGraphicFramePr>
              <p:nvPr/>
            </p:nvGraphicFramePr>
            <p:xfrm>
              <a:off x="960" y="1488"/>
              <a:ext cx="1113" cy="445"/>
            </p:xfrm>
            <a:graphic>
              <a:graphicData uri="http://schemas.openxmlformats.org/presentationml/2006/ole">
                <mc:AlternateContent xmlns:mc="http://schemas.openxmlformats.org/markup-compatibility/2006">
                  <mc:Choice xmlns:v="urn:schemas-microsoft-com:vml" Requires="v">
                    <p:oleObj spid="_x0000_s409854" name="Equation" r:id="rId3" imgW="888840" imgH="431640" progId="Equation.3">
                      <p:embed/>
                    </p:oleObj>
                  </mc:Choice>
                  <mc:Fallback>
                    <p:oleObj name="Equation" r:id="rId3" imgW="88884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 y="1488"/>
                            <a:ext cx="1113" cy="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9206" name="Object 6"/>
              <p:cNvGraphicFramePr>
                <a:graphicFrameLocks noChangeAspect="1"/>
              </p:cNvGraphicFramePr>
              <p:nvPr/>
            </p:nvGraphicFramePr>
            <p:xfrm>
              <a:off x="2174" y="1488"/>
              <a:ext cx="1305" cy="445"/>
            </p:xfrm>
            <a:graphic>
              <a:graphicData uri="http://schemas.openxmlformats.org/presentationml/2006/ole">
                <mc:AlternateContent xmlns:mc="http://schemas.openxmlformats.org/markup-compatibility/2006">
                  <mc:Choice xmlns:v="urn:schemas-microsoft-com:vml" Requires="v">
                    <p:oleObj spid="_x0000_s409855" name="Equation" r:id="rId5" imgW="1041120" imgH="431640" progId="Equation.3">
                      <p:embed/>
                    </p:oleObj>
                  </mc:Choice>
                  <mc:Fallback>
                    <p:oleObj name="Equation" r:id="rId5" imgW="1041120" imgH="431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74" y="1488"/>
                            <a:ext cx="1305" cy="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9207" name="Object 7"/>
              <p:cNvGraphicFramePr>
                <a:graphicFrameLocks noChangeAspect="1"/>
              </p:cNvGraphicFramePr>
              <p:nvPr/>
            </p:nvGraphicFramePr>
            <p:xfrm>
              <a:off x="3640" y="1488"/>
              <a:ext cx="1304" cy="445"/>
            </p:xfrm>
            <a:graphic>
              <a:graphicData uri="http://schemas.openxmlformats.org/presentationml/2006/ole">
                <mc:AlternateContent xmlns:mc="http://schemas.openxmlformats.org/markup-compatibility/2006">
                  <mc:Choice xmlns:v="urn:schemas-microsoft-com:vml" Requires="v">
                    <p:oleObj spid="_x0000_s409856" name="Equation" r:id="rId7" imgW="1041120" imgH="431640" progId="Equation.3">
                      <p:embed/>
                    </p:oleObj>
                  </mc:Choice>
                  <mc:Fallback>
                    <p:oleObj name="Equation" r:id="rId7" imgW="1041120" imgH="431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40" y="1488"/>
                            <a:ext cx="1304" cy="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79208" name="Text Box 8"/>
            <p:cNvSpPr txBox="1">
              <a:spLocks noChangeArrowheads="1"/>
            </p:cNvSpPr>
            <p:nvPr/>
          </p:nvSpPr>
          <p:spPr bwMode="auto">
            <a:xfrm>
              <a:off x="658" y="1237"/>
              <a:ext cx="624"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kumimoji="1" lang="en-US" altLang="zh-CN" sz="2000">
                  <a:solidFill>
                    <a:srgbClr val="0000FF"/>
                  </a:solidFill>
                  <a:latin typeface="Times New Roman" panose="02020603050405020304" pitchFamily="18" charset="0"/>
                  <a:ea typeface="楷体_GB2312" pitchFamily="49" charset="-122"/>
                </a:rPr>
                <a:t>where</a:t>
              </a:r>
              <a:endParaRPr kumimoji="1" lang="en-US" altLang="zh-CN" sz="2400">
                <a:latin typeface="Times New Roman" panose="02020603050405020304" pitchFamily="18" charset="0"/>
                <a:ea typeface="楷体_GB2312" pitchFamily="49" charset="-122"/>
              </a:endParaRPr>
            </a:p>
          </p:txBody>
        </p:sp>
      </p:grpSp>
      <p:graphicFrame>
        <p:nvGraphicFramePr>
          <p:cNvPr id="179209" name="Object 9"/>
          <p:cNvGraphicFramePr>
            <a:graphicFrameLocks noChangeAspect="1"/>
          </p:cNvGraphicFramePr>
          <p:nvPr/>
        </p:nvGraphicFramePr>
        <p:xfrm>
          <a:off x="3962400" y="1527176"/>
          <a:ext cx="4038600" cy="377825"/>
        </p:xfrm>
        <a:graphic>
          <a:graphicData uri="http://schemas.openxmlformats.org/presentationml/2006/ole">
            <mc:AlternateContent xmlns:mc="http://schemas.openxmlformats.org/markup-compatibility/2006">
              <mc:Choice xmlns:v="urn:schemas-microsoft-com:vml" Requires="v">
                <p:oleObj spid="_x0000_s409857" name="Equation" r:id="rId9" imgW="2463480" imgH="228600" progId="Equation.3">
                  <p:embed/>
                </p:oleObj>
              </mc:Choice>
              <mc:Fallback>
                <p:oleObj name="Equation" r:id="rId9" imgW="246348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62400" y="1527176"/>
                        <a:ext cx="4038600"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79210" name="Group 10"/>
          <p:cNvGrpSpPr>
            <a:grpSpLocks/>
          </p:cNvGrpSpPr>
          <p:nvPr/>
        </p:nvGrpSpPr>
        <p:grpSpPr bwMode="auto">
          <a:xfrm>
            <a:off x="2590800" y="3260726"/>
            <a:ext cx="7010400" cy="854075"/>
            <a:chOff x="672" y="1920"/>
            <a:chExt cx="4416" cy="538"/>
          </a:xfrm>
        </p:grpSpPr>
        <p:sp>
          <p:nvSpPr>
            <p:cNvPr id="179211" name="Text Box 11"/>
            <p:cNvSpPr txBox="1">
              <a:spLocks noChangeArrowheads="1"/>
            </p:cNvSpPr>
            <p:nvPr/>
          </p:nvSpPr>
          <p:spPr bwMode="auto">
            <a:xfrm>
              <a:off x="672" y="1920"/>
              <a:ext cx="4416" cy="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Similarly, we can find the electric field produced by the </a:t>
              </a:r>
              <a:r>
                <a:rPr kumimoji="1" lang="en-US" altLang="zh-CN" sz="2000">
                  <a:solidFill>
                    <a:srgbClr val="FF0000"/>
                  </a:solidFill>
                  <a:latin typeface="Times New Roman" panose="02020603050405020304" pitchFamily="18" charset="0"/>
                </a:rPr>
                <a:t>imaging</a:t>
              </a:r>
              <a:r>
                <a:rPr kumimoji="1" lang="en-US" altLang="zh-CN" sz="2000">
                  <a:solidFill>
                    <a:srgbClr val="3333FF"/>
                  </a:solidFill>
                  <a:latin typeface="Times New Roman" panose="02020603050405020304" pitchFamily="18" charset="0"/>
                </a:rPr>
                <a:t> electric current element       as</a:t>
              </a:r>
              <a:endParaRPr kumimoji="1" lang="en-US" altLang="zh-CN" sz="2000">
                <a:solidFill>
                  <a:srgbClr val="3333FF"/>
                </a:solidFill>
                <a:latin typeface="Times New Roman" panose="02020603050405020304" pitchFamily="18" charset="0"/>
                <a:ea typeface="楷体_GB2312" pitchFamily="49" charset="-122"/>
              </a:endParaRPr>
            </a:p>
          </p:txBody>
        </p:sp>
        <p:graphicFrame>
          <p:nvGraphicFramePr>
            <p:cNvPr id="179212" name="Object 12"/>
            <p:cNvGraphicFramePr>
              <a:graphicFrameLocks noChangeAspect="1"/>
            </p:cNvGraphicFramePr>
            <p:nvPr>
              <p:extLst>
                <p:ext uri="{D42A27DB-BD31-4B8C-83A1-F6EECF244321}">
                  <p14:modId xmlns:p14="http://schemas.microsoft.com/office/powerpoint/2010/main" val="458713844"/>
                </p:ext>
              </p:extLst>
            </p:nvPr>
          </p:nvGraphicFramePr>
          <p:xfrm>
            <a:off x="2856" y="2249"/>
            <a:ext cx="240" cy="190"/>
          </p:xfrm>
          <a:graphic>
            <a:graphicData uri="http://schemas.openxmlformats.org/presentationml/2006/ole">
              <mc:AlternateContent xmlns:mc="http://schemas.openxmlformats.org/markup-compatibility/2006">
                <mc:Choice xmlns:v="urn:schemas-microsoft-com:vml" Requires="v">
                  <p:oleObj spid="_x0000_s409858" name="Equation" r:id="rId11" imgW="228600" imgH="177480" progId="Equation.3">
                    <p:embed/>
                  </p:oleObj>
                </mc:Choice>
                <mc:Fallback>
                  <p:oleObj name="Equation" r:id="rId11" imgW="228600" imgH="1774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56" y="2249"/>
                          <a:ext cx="240" cy="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79213" name="Object 13"/>
          <p:cNvGraphicFramePr>
            <a:graphicFrameLocks noChangeAspect="1"/>
          </p:cNvGraphicFramePr>
          <p:nvPr/>
        </p:nvGraphicFramePr>
        <p:xfrm>
          <a:off x="3962400" y="4354514"/>
          <a:ext cx="4095750" cy="369887"/>
        </p:xfrm>
        <a:graphic>
          <a:graphicData uri="http://schemas.openxmlformats.org/presentationml/2006/ole">
            <mc:AlternateContent xmlns:mc="http://schemas.openxmlformats.org/markup-compatibility/2006">
              <mc:Choice xmlns:v="urn:schemas-microsoft-com:vml" Requires="v">
                <p:oleObj spid="_x0000_s409859" name="Equation" r:id="rId13" imgW="2527200" imgH="228600" progId="Equation.3">
                  <p:embed/>
                </p:oleObj>
              </mc:Choice>
              <mc:Fallback>
                <p:oleObj name="Equation" r:id="rId13" imgW="252720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62400" y="4354514"/>
                        <a:ext cx="4095750" cy="369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79214" name="Group 14"/>
          <p:cNvGrpSpPr>
            <a:grpSpLocks/>
          </p:cNvGrpSpPr>
          <p:nvPr/>
        </p:nvGrpSpPr>
        <p:grpSpPr bwMode="auto">
          <a:xfrm>
            <a:off x="2622550" y="4752976"/>
            <a:ext cx="6546850" cy="1343025"/>
            <a:chOff x="692" y="2994"/>
            <a:chExt cx="4124" cy="846"/>
          </a:xfrm>
        </p:grpSpPr>
        <p:sp>
          <p:nvSpPr>
            <p:cNvPr id="179215" name="Text Box 15"/>
            <p:cNvSpPr txBox="1">
              <a:spLocks noChangeArrowheads="1"/>
            </p:cNvSpPr>
            <p:nvPr/>
          </p:nvSpPr>
          <p:spPr bwMode="auto">
            <a:xfrm>
              <a:off x="692" y="2994"/>
              <a:ext cx="648"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solidFill>
                    <a:srgbClr val="3333FF"/>
                  </a:solidFill>
                  <a:latin typeface="Times New Roman" panose="02020603050405020304" pitchFamily="18" charset="0"/>
                  <a:ea typeface="楷体_GB2312" pitchFamily="49" charset="-122"/>
                </a:rPr>
                <a:t>where</a:t>
              </a:r>
            </a:p>
          </p:txBody>
        </p:sp>
        <p:graphicFrame>
          <p:nvGraphicFramePr>
            <p:cNvPr id="179216" name="Object 16"/>
            <p:cNvGraphicFramePr>
              <a:graphicFrameLocks noChangeAspect="1"/>
            </p:cNvGraphicFramePr>
            <p:nvPr/>
          </p:nvGraphicFramePr>
          <p:xfrm>
            <a:off x="987" y="3392"/>
            <a:ext cx="981" cy="440"/>
          </p:xfrm>
          <a:graphic>
            <a:graphicData uri="http://schemas.openxmlformats.org/presentationml/2006/ole">
              <mc:AlternateContent xmlns:mc="http://schemas.openxmlformats.org/markup-compatibility/2006">
                <mc:Choice xmlns:v="urn:schemas-microsoft-com:vml" Requires="v">
                  <p:oleObj spid="_x0000_s409860" name="Equation" r:id="rId15" imgW="952200" imgH="431640" progId="Equation.3">
                    <p:embed/>
                  </p:oleObj>
                </mc:Choice>
                <mc:Fallback>
                  <p:oleObj name="Equation" r:id="rId15" imgW="952200" imgH="4316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87" y="3392"/>
                          <a:ext cx="981" cy="4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9217" name="Object 17"/>
            <p:cNvGraphicFramePr>
              <a:graphicFrameLocks noChangeAspect="1"/>
            </p:cNvGraphicFramePr>
            <p:nvPr/>
          </p:nvGraphicFramePr>
          <p:xfrm>
            <a:off x="2186" y="3397"/>
            <a:ext cx="1126" cy="443"/>
          </p:xfrm>
          <a:graphic>
            <a:graphicData uri="http://schemas.openxmlformats.org/presentationml/2006/ole">
              <mc:AlternateContent xmlns:mc="http://schemas.openxmlformats.org/markup-compatibility/2006">
                <mc:Choice xmlns:v="urn:schemas-microsoft-com:vml" Requires="v">
                  <p:oleObj spid="_x0000_s409861" name="Equation" r:id="rId17" imgW="1091880" imgH="431640" progId="Equation.3">
                    <p:embed/>
                  </p:oleObj>
                </mc:Choice>
                <mc:Fallback>
                  <p:oleObj name="Equation" r:id="rId17" imgW="1091880" imgH="43164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186" y="3397"/>
                          <a:ext cx="1126" cy="4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9218" name="Object 18"/>
            <p:cNvGraphicFramePr>
              <a:graphicFrameLocks noChangeAspect="1"/>
            </p:cNvGraphicFramePr>
            <p:nvPr/>
          </p:nvGraphicFramePr>
          <p:xfrm>
            <a:off x="3648" y="3405"/>
            <a:ext cx="1168" cy="420"/>
          </p:xfrm>
          <a:graphic>
            <a:graphicData uri="http://schemas.openxmlformats.org/presentationml/2006/ole">
              <mc:AlternateContent xmlns:mc="http://schemas.openxmlformats.org/markup-compatibility/2006">
                <mc:Choice xmlns:v="urn:schemas-microsoft-com:vml" Requires="v">
                  <p:oleObj spid="_x0000_s409862" name="Equation" r:id="rId19" imgW="1193760" imgH="431640" progId="Equation.3">
                    <p:embed/>
                  </p:oleObj>
                </mc:Choice>
                <mc:Fallback>
                  <p:oleObj name="Equation" r:id="rId19" imgW="1193760" imgH="43164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648" y="3405"/>
                          <a:ext cx="1168" cy="4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79219" name="AutoShape 19">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79220" name="AutoShape 20">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 name="文本框 21"/>
          <p:cNvSpPr txBox="1"/>
          <p:nvPr/>
        </p:nvSpPr>
        <p:spPr>
          <a:xfrm>
            <a:off x="304800" y="762001"/>
            <a:ext cx="1302327" cy="461665"/>
          </a:xfrm>
          <a:prstGeom prst="rect">
            <a:avLst/>
          </a:prstGeom>
          <a:noFill/>
        </p:spPr>
        <p:txBody>
          <a:bodyPr wrap="square" rtlCol="0">
            <a:spAutoFit/>
          </a:bodyPr>
          <a:lstStyle/>
          <a:p>
            <a:r>
              <a:rPr lang="en-US" altLang="zh-CN" sz="2400" b="1" i="1" dirty="0" smtClean="0">
                <a:solidFill>
                  <a:schemeClr val="bg1"/>
                </a:solidFill>
              </a:rPr>
              <a:t>Image</a:t>
            </a:r>
            <a:endParaRPr lang="zh-CN" altLang="en-US" sz="2400" b="1" i="1" dirty="0">
              <a:solidFill>
                <a:schemeClr val="bg1"/>
              </a:solidFill>
            </a:endParaRPr>
          </a:p>
        </p:txBody>
      </p:sp>
    </p:spTree>
    <p:extLst>
      <p:ext uri="{BB962C8B-B14F-4D97-AF65-F5344CB8AC3E}">
        <p14:creationId xmlns:p14="http://schemas.microsoft.com/office/powerpoint/2010/main" val="35402201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79202"/>
                                        </p:tgtEl>
                                        <p:attrNameLst>
                                          <p:attrName>style.visibility</p:attrName>
                                        </p:attrNameLst>
                                      </p:cBhvr>
                                      <p:to>
                                        <p:strVal val="visible"/>
                                      </p:to>
                                    </p:set>
                                    <p:anim calcmode="lin" valueType="num">
                                      <p:cBhvr additive="base">
                                        <p:cTn id="7" dur="500" fill="hold"/>
                                        <p:tgtEl>
                                          <p:spTgt spid="179202"/>
                                        </p:tgtEl>
                                        <p:attrNameLst>
                                          <p:attrName>ppt_x</p:attrName>
                                        </p:attrNameLst>
                                      </p:cBhvr>
                                      <p:tavLst>
                                        <p:tav tm="0">
                                          <p:val>
                                            <p:strVal val="#ppt_x"/>
                                          </p:val>
                                        </p:tav>
                                        <p:tav tm="100000">
                                          <p:val>
                                            <p:strVal val="#ppt_x"/>
                                          </p:val>
                                        </p:tav>
                                      </p:tavLst>
                                    </p:anim>
                                    <p:anim calcmode="lin" valueType="num">
                                      <p:cBhvr additive="base">
                                        <p:cTn id="8" dur="500" fill="hold"/>
                                        <p:tgtEl>
                                          <p:spTgt spid="179202"/>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79209"/>
                                        </p:tgtEl>
                                        <p:attrNameLst>
                                          <p:attrName>style.visibility</p:attrName>
                                        </p:attrNameLst>
                                      </p:cBhvr>
                                      <p:to>
                                        <p:strVal val="visible"/>
                                      </p:to>
                                    </p:set>
                                    <p:anim calcmode="lin" valueType="num">
                                      <p:cBhvr additive="base">
                                        <p:cTn id="13" dur="500" fill="hold"/>
                                        <p:tgtEl>
                                          <p:spTgt spid="179209"/>
                                        </p:tgtEl>
                                        <p:attrNameLst>
                                          <p:attrName>ppt_x</p:attrName>
                                        </p:attrNameLst>
                                      </p:cBhvr>
                                      <p:tavLst>
                                        <p:tav tm="0">
                                          <p:val>
                                            <p:strVal val="#ppt_x"/>
                                          </p:val>
                                        </p:tav>
                                        <p:tav tm="100000">
                                          <p:val>
                                            <p:strVal val="#ppt_x"/>
                                          </p:val>
                                        </p:tav>
                                      </p:tavLst>
                                    </p:anim>
                                    <p:anim calcmode="lin" valueType="num">
                                      <p:cBhvr additive="base">
                                        <p:cTn id="14" dur="500" fill="hold"/>
                                        <p:tgtEl>
                                          <p:spTgt spid="17920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79203"/>
                                        </p:tgtEl>
                                        <p:attrNameLst>
                                          <p:attrName>style.visibility</p:attrName>
                                        </p:attrNameLst>
                                      </p:cBhvr>
                                      <p:to>
                                        <p:strVal val="visible"/>
                                      </p:to>
                                    </p:set>
                                    <p:anim calcmode="lin" valueType="num">
                                      <p:cBhvr additive="base">
                                        <p:cTn id="19" dur="500" fill="hold"/>
                                        <p:tgtEl>
                                          <p:spTgt spid="179203"/>
                                        </p:tgtEl>
                                        <p:attrNameLst>
                                          <p:attrName>ppt_x</p:attrName>
                                        </p:attrNameLst>
                                      </p:cBhvr>
                                      <p:tavLst>
                                        <p:tav tm="0">
                                          <p:val>
                                            <p:strVal val="#ppt_x"/>
                                          </p:val>
                                        </p:tav>
                                        <p:tav tm="100000">
                                          <p:val>
                                            <p:strVal val="#ppt_x"/>
                                          </p:val>
                                        </p:tav>
                                      </p:tavLst>
                                    </p:anim>
                                    <p:anim calcmode="lin" valueType="num">
                                      <p:cBhvr additive="base">
                                        <p:cTn id="20" dur="500" fill="hold"/>
                                        <p:tgtEl>
                                          <p:spTgt spid="179203"/>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79210"/>
                                        </p:tgtEl>
                                        <p:attrNameLst>
                                          <p:attrName>style.visibility</p:attrName>
                                        </p:attrNameLst>
                                      </p:cBhvr>
                                      <p:to>
                                        <p:strVal val="visible"/>
                                      </p:to>
                                    </p:set>
                                    <p:anim calcmode="lin" valueType="num">
                                      <p:cBhvr additive="base">
                                        <p:cTn id="25" dur="500" fill="hold"/>
                                        <p:tgtEl>
                                          <p:spTgt spid="179210"/>
                                        </p:tgtEl>
                                        <p:attrNameLst>
                                          <p:attrName>ppt_x</p:attrName>
                                        </p:attrNameLst>
                                      </p:cBhvr>
                                      <p:tavLst>
                                        <p:tav tm="0">
                                          <p:val>
                                            <p:strVal val="#ppt_x"/>
                                          </p:val>
                                        </p:tav>
                                        <p:tav tm="100000">
                                          <p:val>
                                            <p:strVal val="#ppt_x"/>
                                          </p:val>
                                        </p:tav>
                                      </p:tavLst>
                                    </p:anim>
                                    <p:anim calcmode="lin" valueType="num">
                                      <p:cBhvr additive="base">
                                        <p:cTn id="26" dur="500" fill="hold"/>
                                        <p:tgtEl>
                                          <p:spTgt spid="179210"/>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79213"/>
                                        </p:tgtEl>
                                        <p:attrNameLst>
                                          <p:attrName>style.visibility</p:attrName>
                                        </p:attrNameLst>
                                      </p:cBhvr>
                                      <p:to>
                                        <p:strVal val="visible"/>
                                      </p:to>
                                    </p:set>
                                    <p:anim calcmode="lin" valueType="num">
                                      <p:cBhvr additive="base">
                                        <p:cTn id="31" dur="500" fill="hold"/>
                                        <p:tgtEl>
                                          <p:spTgt spid="179213"/>
                                        </p:tgtEl>
                                        <p:attrNameLst>
                                          <p:attrName>ppt_x</p:attrName>
                                        </p:attrNameLst>
                                      </p:cBhvr>
                                      <p:tavLst>
                                        <p:tav tm="0">
                                          <p:val>
                                            <p:strVal val="#ppt_x"/>
                                          </p:val>
                                        </p:tav>
                                        <p:tav tm="100000">
                                          <p:val>
                                            <p:strVal val="#ppt_x"/>
                                          </p:val>
                                        </p:tav>
                                      </p:tavLst>
                                    </p:anim>
                                    <p:anim calcmode="lin" valueType="num">
                                      <p:cBhvr additive="base">
                                        <p:cTn id="32" dur="500" fill="hold"/>
                                        <p:tgtEl>
                                          <p:spTgt spid="179213"/>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179214"/>
                                        </p:tgtEl>
                                        <p:attrNameLst>
                                          <p:attrName>style.visibility</p:attrName>
                                        </p:attrNameLst>
                                      </p:cBhvr>
                                      <p:to>
                                        <p:strVal val="visible"/>
                                      </p:to>
                                    </p:set>
                                    <p:anim calcmode="lin" valueType="num">
                                      <p:cBhvr additive="base">
                                        <p:cTn id="37" dur="500" fill="hold"/>
                                        <p:tgtEl>
                                          <p:spTgt spid="179214"/>
                                        </p:tgtEl>
                                        <p:attrNameLst>
                                          <p:attrName>ppt_x</p:attrName>
                                        </p:attrNameLst>
                                      </p:cBhvr>
                                      <p:tavLst>
                                        <p:tav tm="0">
                                          <p:val>
                                            <p:strVal val="#ppt_x"/>
                                          </p:val>
                                        </p:tav>
                                        <p:tav tm="100000">
                                          <p:val>
                                            <p:strVal val="#ppt_x"/>
                                          </p:val>
                                        </p:tav>
                                      </p:tavLst>
                                    </p:anim>
                                    <p:anim calcmode="lin" valueType="num">
                                      <p:cBhvr additive="base">
                                        <p:cTn id="38" dur="500" fill="hold"/>
                                        <p:tgtEl>
                                          <p:spTgt spid="1792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02"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906" name="Group 2"/>
          <p:cNvGrpSpPr>
            <a:grpSpLocks/>
          </p:cNvGrpSpPr>
          <p:nvPr/>
        </p:nvGrpSpPr>
        <p:grpSpPr bwMode="auto">
          <a:xfrm>
            <a:off x="6019801" y="395288"/>
            <a:ext cx="2109788" cy="2111376"/>
            <a:chOff x="2832" y="249"/>
            <a:chExt cx="1329" cy="1330"/>
          </a:xfrm>
        </p:grpSpPr>
        <p:sp>
          <p:nvSpPr>
            <p:cNvPr id="123907" name="Rectangle 3"/>
            <p:cNvSpPr>
              <a:spLocks noChangeArrowheads="1"/>
            </p:cNvSpPr>
            <p:nvPr/>
          </p:nvSpPr>
          <p:spPr bwMode="auto">
            <a:xfrm>
              <a:off x="2832" y="916"/>
              <a:ext cx="116" cy="23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123908" name="Group 4"/>
            <p:cNvGrpSpPr>
              <a:grpSpLocks/>
            </p:cNvGrpSpPr>
            <p:nvPr/>
          </p:nvGrpSpPr>
          <p:grpSpPr bwMode="auto">
            <a:xfrm>
              <a:off x="2926" y="249"/>
              <a:ext cx="1235" cy="1330"/>
              <a:chOff x="2926" y="249"/>
              <a:chExt cx="1235" cy="1330"/>
            </a:xfrm>
          </p:grpSpPr>
          <p:grpSp>
            <p:nvGrpSpPr>
              <p:cNvPr id="123909" name="Group 5"/>
              <p:cNvGrpSpPr>
                <a:grpSpLocks/>
              </p:cNvGrpSpPr>
              <p:nvPr/>
            </p:nvGrpSpPr>
            <p:grpSpPr bwMode="auto">
              <a:xfrm>
                <a:off x="2926" y="249"/>
                <a:ext cx="1235" cy="1330"/>
                <a:chOff x="2926" y="249"/>
                <a:chExt cx="1235" cy="1330"/>
              </a:xfrm>
            </p:grpSpPr>
            <p:grpSp>
              <p:nvGrpSpPr>
                <p:cNvPr id="123910" name="Group 6"/>
                <p:cNvGrpSpPr>
                  <a:grpSpLocks/>
                </p:cNvGrpSpPr>
                <p:nvPr/>
              </p:nvGrpSpPr>
              <p:grpSpPr bwMode="auto">
                <a:xfrm>
                  <a:off x="2926" y="249"/>
                  <a:ext cx="1235" cy="1229"/>
                  <a:chOff x="2926" y="249"/>
                  <a:chExt cx="1235" cy="1229"/>
                </a:xfrm>
              </p:grpSpPr>
              <p:sp>
                <p:nvSpPr>
                  <p:cNvPr id="123911" name="Oval 7"/>
                  <p:cNvSpPr>
                    <a:spLocks noChangeArrowheads="1"/>
                  </p:cNvSpPr>
                  <p:nvPr/>
                </p:nvSpPr>
                <p:spPr bwMode="auto">
                  <a:xfrm rot="19316867">
                    <a:off x="2926" y="837"/>
                    <a:ext cx="1056" cy="327"/>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123912" name="Oval 8"/>
                  <p:cNvSpPr>
                    <a:spLocks noChangeArrowheads="1"/>
                  </p:cNvSpPr>
                  <p:nvPr/>
                </p:nvSpPr>
                <p:spPr bwMode="auto">
                  <a:xfrm rot="19316867">
                    <a:off x="3371" y="837"/>
                    <a:ext cx="164" cy="327"/>
                  </a:xfrm>
                  <a:prstGeom prst="ellipse">
                    <a:avLst/>
                  </a:prstGeom>
                  <a:gradFill rotWithShape="0">
                    <a:gsLst>
                      <a:gs pos="0">
                        <a:srgbClr val="FFFFFF">
                          <a:gamma/>
                          <a:shade val="22353"/>
                          <a:invGamma/>
                        </a:srgbClr>
                      </a:gs>
                      <a:gs pos="100000">
                        <a:srgbClr val="FFFFFF"/>
                      </a:gs>
                    </a:gsLst>
                    <a:lin ang="18900000" scaled="1"/>
                  </a:gra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123913" name="Rectangle 9"/>
                  <p:cNvSpPr>
                    <a:spLocks noChangeArrowheads="1"/>
                  </p:cNvSpPr>
                  <p:nvPr/>
                </p:nvSpPr>
                <p:spPr bwMode="auto">
                  <a:xfrm rot="19316867">
                    <a:off x="3758" y="604"/>
                    <a:ext cx="116" cy="233"/>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123914" name="Oval 10"/>
                  <p:cNvSpPr>
                    <a:spLocks noChangeArrowheads="1"/>
                  </p:cNvSpPr>
                  <p:nvPr/>
                </p:nvSpPr>
                <p:spPr bwMode="auto">
                  <a:xfrm rot="20888915">
                    <a:off x="3206" y="249"/>
                    <a:ext cx="164" cy="327"/>
                  </a:xfrm>
                  <a:prstGeom prst="ellipse">
                    <a:avLst/>
                  </a:pr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123915" name="Oval 11"/>
                  <p:cNvSpPr>
                    <a:spLocks noChangeArrowheads="1"/>
                  </p:cNvSpPr>
                  <p:nvPr/>
                </p:nvSpPr>
                <p:spPr bwMode="auto">
                  <a:xfrm rot="17537722">
                    <a:off x="3788" y="1105"/>
                    <a:ext cx="419" cy="327"/>
                  </a:xfrm>
                  <a:prstGeom prst="ellipse">
                    <a:avLst/>
                  </a:pr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grpSp>
            <p:sp>
              <p:nvSpPr>
                <p:cNvPr id="123916" name="Oval 12"/>
                <p:cNvSpPr>
                  <a:spLocks noChangeArrowheads="1"/>
                </p:cNvSpPr>
                <p:nvPr/>
              </p:nvSpPr>
              <p:spPr bwMode="auto">
                <a:xfrm rot="1857826">
                  <a:off x="3830" y="1252"/>
                  <a:ext cx="164" cy="327"/>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123917" name="Oval 13"/>
                <p:cNvSpPr>
                  <a:spLocks noChangeArrowheads="1"/>
                </p:cNvSpPr>
                <p:nvPr/>
              </p:nvSpPr>
              <p:spPr bwMode="auto">
                <a:xfrm rot="6818235">
                  <a:off x="3370" y="265"/>
                  <a:ext cx="164" cy="327"/>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grpSp>
          <p:sp>
            <p:nvSpPr>
              <p:cNvPr id="123918" name="Line 14"/>
              <p:cNvSpPr>
                <a:spLocks noChangeShapeType="1"/>
              </p:cNvSpPr>
              <p:nvPr/>
            </p:nvSpPr>
            <p:spPr bwMode="auto">
              <a:xfrm flipV="1">
                <a:off x="3298" y="565"/>
                <a:ext cx="816" cy="576"/>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grpSp>
      </p:grpSp>
      <p:sp>
        <p:nvSpPr>
          <p:cNvPr id="123919" name="Text Box 15"/>
          <p:cNvSpPr txBox="1">
            <a:spLocks noChangeArrowheads="1"/>
          </p:cNvSpPr>
          <p:nvPr/>
        </p:nvSpPr>
        <p:spPr bwMode="auto">
          <a:xfrm>
            <a:off x="2133600" y="2895600"/>
            <a:ext cx="518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000">
                <a:solidFill>
                  <a:srgbClr val="FF0000"/>
                </a:solidFill>
                <a:ea typeface="楷体_GB2312" pitchFamily="49" charset="-122"/>
              </a:rPr>
              <a:t>1.   Radiation by Electric current Element</a:t>
            </a:r>
            <a:r>
              <a:rPr kumimoji="1" lang="en-US" altLang="zh-CN" sz="2400">
                <a:latin typeface="Times New Roman" panose="02020603050405020304" pitchFamily="18" charset="0"/>
                <a:ea typeface="楷体_GB2312" pitchFamily="49" charset="-122"/>
              </a:rPr>
              <a:t> </a:t>
            </a:r>
          </a:p>
        </p:txBody>
      </p:sp>
      <p:sp>
        <p:nvSpPr>
          <p:cNvPr id="123920" name="Text Box 16"/>
          <p:cNvSpPr txBox="1">
            <a:spLocks noChangeArrowheads="1"/>
          </p:cNvSpPr>
          <p:nvPr/>
        </p:nvSpPr>
        <p:spPr bwMode="auto">
          <a:xfrm>
            <a:off x="3581400" y="3352801"/>
            <a:ext cx="5105400"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pPr>
            <a:r>
              <a:rPr kumimoji="1" lang="zh-CN" altLang="en-US" sz="2000" dirty="0">
                <a:solidFill>
                  <a:srgbClr val="000000"/>
                </a:solidFill>
                <a:latin typeface="Times New Roman" panose="02020603050405020304" pitchFamily="18" charset="0"/>
              </a:rPr>
              <a:t>    </a:t>
            </a:r>
            <a:r>
              <a:rPr kumimoji="1" lang="en-US" altLang="zh-CN" sz="2000" dirty="0">
                <a:solidFill>
                  <a:srgbClr val="3333FF"/>
                </a:solidFill>
                <a:latin typeface="Times New Roman" panose="02020603050405020304" pitchFamily="18" charset="0"/>
              </a:rPr>
              <a:t>A segment of wire carrying a time-varying electric current with </a:t>
            </a:r>
            <a:r>
              <a:rPr kumimoji="1" lang="en-US" altLang="zh-CN" sz="2000" dirty="0">
                <a:solidFill>
                  <a:srgbClr val="FF0000"/>
                </a:solidFill>
                <a:latin typeface="Times New Roman" panose="02020603050405020304" pitchFamily="18" charset="0"/>
              </a:rPr>
              <a:t>uniform</a:t>
            </a:r>
            <a:r>
              <a:rPr kumimoji="1" lang="en-US" altLang="zh-CN" sz="2000" dirty="0">
                <a:solidFill>
                  <a:srgbClr val="3333FF"/>
                </a:solidFill>
                <a:latin typeface="Times New Roman" panose="02020603050405020304" pitchFamily="18" charset="0"/>
              </a:rPr>
              <a:t> amplitude and phase is called </a:t>
            </a:r>
            <a:r>
              <a:rPr kumimoji="1" lang="en-US" altLang="zh-CN" sz="2000" dirty="0">
                <a:solidFill>
                  <a:srgbClr val="FF0000"/>
                </a:solidFill>
                <a:latin typeface="Times New Roman" panose="02020603050405020304" pitchFamily="18" charset="0"/>
              </a:rPr>
              <a:t>an</a:t>
            </a:r>
            <a:r>
              <a:rPr kumimoji="1" lang="en-US" altLang="zh-CN" sz="2000" dirty="0">
                <a:solidFill>
                  <a:srgbClr val="3333FF"/>
                </a:solidFill>
                <a:latin typeface="Times New Roman" panose="02020603050405020304" pitchFamily="18" charset="0"/>
              </a:rPr>
              <a:t> </a:t>
            </a:r>
            <a:r>
              <a:rPr kumimoji="1" lang="en-US" altLang="zh-CN" sz="2000" dirty="0">
                <a:solidFill>
                  <a:srgbClr val="FF0000"/>
                </a:solidFill>
                <a:latin typeface="Times New Roman" panose="02020603050405020304" pitchFamily="18" charset="0"/>
              </a:rPr>
              <a:t>electric current element</a:t>
            </a:r>
            <a:r>
              <a:rPr kumimoji="1" lang="en-US" altLang="zh-CN" sz="2000" dirty="0">
                <a:solidFill>
                  <a:srgbClr val="3333FF"/>
                </a:solidFill>
                <a:latin typeface="Times New Roman" panose="02020603050405020304" pitchFamily="18" charset="0"/>
              </a:rPr>
              <a:t> or </a:t>
            </a:r>
            <a:r>
              <a:rPr kumimoji="1" lang="en-US" altLang="zh-CN" sz="2000" dirty="0">
                <a:solidFill>
                  <a:srgbClr val="FF0000"/>
                </a:solidFill>
                <a:latin typeface="Times New Roman" panose="02020603050405020304" pitchFamily="18" charset="0"/>
              </a:rPr>
              <a:t>an electric dipole</a:t>
            </a:r>
            <a:r>
              <a:rPr kumimoji="1" lang="en-US" altLang="zh-CN" sz="2000" dirty="0">
                <a:solidFill>
                  <a:srgbClr val="3333FF"/>
                </a:solidFill>
                <a:latin typeface="Times New Roman" panose="02020603050405020304" pitchFamily="18" charset="0"/>
              </a:rPr>
              <a:t>.</a:t>
            </a:r>
            <a:endParaRPr kumimoji="1" lang="en-US" altLang="zh-CN" sz="2000" dirty="0">
              <a:solidFill>
                <a:srgbClr val="3333FF"/>
              </a:solidFill>
              <a:latin typeface="Times New Roman" panose="02020603050405020304" pitchFamily="18" charset="0"/>
              <a:ea typeface="楷体_GB2312" pitchFamily="49" charset="-122"/>
            </a:endParaRPr>
          </a:p>
        </p:txBody>
      </p:sp>
      <p:grpSp>
        <p:nvGrpSpPr>
          <p:cNvPr id="123921" name="Group 17"/>
          <p:cNvGrpSpPr>
            <a:grpSpLocks/>
          </p:cNvGrpSpPr>
          <p:nvPr/>
        </p:nvGrpSpPr>
        <p:grpSpPr bwMode="auto">
          <a:xfrm>
            <a:off x="2209801" y="3749676"/>
            <a:ext cx="1228725" cy="1489075"/>
            <a:chOff x="336" y="2362"/>
            <a:chExt cx="774" cy="938"/>
          </a:xfrm>
        </p:grpSpPr>
        <p:sp>
          <p:nvSpPr>
            <p:cNvPr id="123922" name="Rectangle 18"/>
            <p:cNvSpPr>
              <a:spLocks noChangeArrowheads="1"/>
            </p:cNvSpPr>
            <p:nvPr/>
          </p:nvSpPr>
          <p:spPr bwMode="auto">
            <a:xfrm>
              <a:off x="336" y="2644"/>
              <a:ext cx="116" cy="23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123923" name="Group 19"/>
            <p:cNvGrpSpPr>
              <a:grpSpLocks/>
            </p:cNvGrpSpPr>
            <p:nvPr/>
          </p:nvGrpSpPr>
          <p:grpSpPr bwMode="auto">
            <a:xfrm>
              <a:off x="432" y="2362"/>
              <a:ext cx="678" cy="938"/>
              <a:chOff x="624" y="2838"/>
              <a:chExt cx="678" cy="938"/>
            </a:xfrm>
          </p:grpSpPr>
          <p:sp>
            <p:nvSpPr>
              <p:cNvPr id="123924" name="AutoShape 20"/>
              <p:cNvSpPr>
                <a:spLocks noChangeArrowheads="1"/>
              </p:cNvSpPr>
              <p:nvPr/>
            </p:nvSpPr>
            <p:spPr bwMode="auto">
              <a:xfrm>
                <a:off x="894" y="2838"/>
                <a:ext cx="108" cy="569"/>
              </a:xfrm>
              <a:prstGeom prst="can">
                <a:avLst>
                  <a:gd name="adj" fmla="val 131713"/>
                </a:avLst>
              </a:prstGeom>
              <a:gradFill rotWithShape="0">
                <a:gsLst>
                  <a:gs pos="0">
                    <a:srgbClr val="FFFFFF">
                      <a:gamma/>
                      <a:shade val="46275"/>
                      <a:invGamma/>
                    </a:srgbClr>
                  </a:gs>
                  <a:gs pos="50000">
                    <a:srgbClr val="FFFFFF"/>
                  </a:gs>
                  <a:gs pos="100000">
                    <a:srgbClr val="FFFFFF">
                      <a:gamma/>
                      <a:shade val="46275"/>
                      <a:invGamma/>
                    </a:srgbClr>
                  </a:gs>
                </a:gsLst>
                <a:lin ang="0" scaled="1"/>
              </a:gradFill>
              <a:ln w="28575">
                <a:solidFill>
                  <a:srgbClr val="000000"/>
                </a:solidFill>
                <a:round/>
                <a:headEnd/>
                <a:tailEnd/>
              </a:ln>
            </p:spPr>
            <p:txBody>
              <a:bodyPr/>
              <a:lstStyle/>
              <a:p>
                <a:endParaRPr lang="zh-CN" altLang="en-US"/>
              </a:p>
            </p:txBody>
          </p:sp>
          <p:sp>
            <p:nvSpPr>
              <p:cNvPr id="123925" name="Line 21"/>
              <p:cNvSpPr>
                <a:spLocks noChangeShapeType="1"/>
              </p:cNvSpPr>
              <p:nvPr/>
            </p:nvSpPr>
            <p:spPr bwMode="auto">
              <a:xfrm flipV="1">
                <a:off x="951" y="3017"/>
                <a:ext cx="0" cy="311"/>
              </a:xfrm>
              <a:prstGeom prst="line">
                <a:avLst/>
              </a:prstGeom>
              <a:noFill/>
              <a:ln w="28575">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926" name="Line 22"/>
              <p:cNvSpPr>
                <a:spLocks noChangeShapeType="1"/>
              </p:cNvSpPr>
              <p:nvPr/>
            </p:nvSpPr>
            <p:spPr bwMode="auto">
              <a:xfrm>
                <a:off x="989" y="2903"/>
                <a:ext cx="148" cy="0"/>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3927" name="Line 23"/>
              <p:cNvSpPr>
                <a:spLocks noChangeShapeType="1"/>
              </p:cNvSpPr>
              <p:nvPr/>
            </p:nvSpPr>
            <p:spPr bwMode="auto">
              <a:xfrm>
                <a:off x="989" y="3368"/>
                <a:ext cx="148" cy="0"/>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3928" name="Line 24"/>
              <p:cNvSpPr>
                <a:spLocks noChangeShapeType="1"/>
              </p:cNvSpPr>
              <p:nvPr/>
            </p:nvSpPr>
            <p:spPr bwMode="auto">
              <a:xfrm flipV="1">
                <a:off x="1070" y="2903"/>
                <a:ext cx="0" cy="465"/>
              </a:xfrm>
              <a:prstGeom prst="line">
                <a:avLst/>
              </a:prstGeom>
              <a:noFill/>
              <a:ln w="9525">
                <a:solidFill>
                  <a:srgbClr val="000000"/>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3929" name="Line 25"/>
              <p:cNvSpPr>
                <a:spLocks noChangeShapeType="1"/>
              </p:cNvSpPr>
              <p:nvPr/>
            </p:nvSpPr>
            <p:spPr bwMode="auto">
              <a:xfrm>
                <a:off x="897" y="3342"/>
                <a:ext cx="0" cy="311"/>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3930" name="Line 26"/>
              <p:cNvSpPr>
                <a:spLocks noChangeShapeType="1"/>
              </p:cNvSpPr>
              <p:nvPr/>
            </p:nvSpPr>
            <p:spPr bwMode="auto">
              <a:xfrm>
                <a:off x="1002" y="3342"/>
                <a:ext cx="0" cy="311"/>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3931" name="Line 27"/>
              <p:cNvSpPr>
                <a:spLocks noChangeShapeType="1"/>
              </p:cNvSpPr>
              <p:nvPr/>
            </p:nvSpPr>
            <p:spPr bwMode="auto">
              <a:xfrm>
                <a:off x="624" y="3549"/>
                <a:ext cx="270"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3932" name="Line 28"/>
              <p:cNvSpPr>
                <a:spLocks noChangeShapeType="1"/>
              </p:cNvSpPr>
              <p:nvPr/>
            </p:nvSpPr>
            <p:spPr bwMode="auto">
              <a:xfrm flipH="1">
                <a:off x="1002" y="3549"/>
                <a:ext cx="230"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3933" name="Text Box 29"/>
              <p:cNvSpPr txBox="1">
                <a:spLocks noChangeArrowheads="1"/>
              </p:cNvSpPr>
              <p:nvPr/>
            </p:nvSpPr>
            <p:spPr bwMode="auto">
              <a:xfrm>
                <a:off x="751" y="3049"/>
                <a:ext cx="257" cy="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I</a:t>
                </a:r>
              </a:p>
            </p:txBody>
          </p:sp>
          <p:sp>
            <p:nvSpPr>
              <p:cNvPr id="123934" name="Text Box 30"/>
              <p:cNvSpPr txBox="1">
                <a:spLocks noChangeArrowheads="1"/>
              </p:cNvSpPr>
              <p:nvPr/>
            </p:nvSpPr>
            <p:spPr bwMode="auto">
              <a:xfrm>
                <a:off x="1045" y="3022"/>
                <a:ext cx="257" cy="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l</a:t>
                </a:r>
              </a:p>
            </p:txBody>
          </p:sp>
          <p:sp>
            <p:nvSpPr>
              <p:cNvPr id="123935" name="Text Box 31"/>
              <p:cNvSpPr txBox="1">
                <a:spLocks noChangeArrowheads="1"/>
              </p:cNvSpPr>
              <p:nvPr/>
            </p:nvSpPr>
            <p:spPr bwMode="auto">
              <a:xfrm>
                <a:off x="864" y="3465"/>
                <a:ext cx="256" cy="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d</a:t>
                </a:r>
              </a:p>
            </p:txBody>
          </p:sp>
        </p:grpSp>
      </p:grpSp>
      <p:grpSp>
        <p:nvGrpSpPr>
          <p:cNvPr id="123936" name="Group 32"/>
          <p:cNvGrpSpPr>
            <a:grpSpLocks/>
          </p:cNvGrpSpPr>
          <p:nvPr/>
        </p:nvGrpSpPr>
        <p:grpSpPr bwMode="auto">
          <a:xfrm>
            <a:off x="3505200" y="446088"/>
            <a:ext cx="457200" cy="2362200"/>
            <a:chOff x="1248" y="281"/>
            <a:chExt cx="288" cy="1488"/>
          </a:xfrm>
        </p:grpSpPr>
        <p:sp>
          <p:nvSpPr>
            <p:cNvPr id="123937" name="Rectangle 33"/>
            <p:cNvSpPr>
              <a:spLocks noChangeArrowheads="1"/>
            </p:cNvSpPr>
            <p:nvPr/>
          </p:nvSpPr>
          <p:spPr bwMode="auto">
            <a:xfrm>
              <a:off x="1248" y="916"/>
              <a:ext cx="116" cy="23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23938" name="Line 34"/>
            <p:cNvSpPr>
              <a:spLocks noChangeShapeType="1"/>
            </p:cNvSpPr>
            <p:nvPr/>
          </p:nvSpPr>
          <p:spPr bwMode="auto">
            <a:xfrm>
              <a:off x="1536" y="281"/>
              <a:ext cx="0" cy="1488"/>
            </a:xfrm>
            <a:prstGeom prst="line">
              <a:avLst/>
            </a:prstGeom>
            <a:noFill/>
            <a:ln w="1905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grpSp>
      <p:grpSp>
        <p:nvGrpSpPr>
          <p:cNvPr id="123939" name="Group 35"/>
          <p:cNvGrpSpPr>
            <a:grpSpLocks/>
          </p:cNvGrpSpPr>
          <p:nvPr/>
        </p:nvGrpSpPr>
        <p:grpSpPr bwMode="auto">
          <a:xfrm>
            <a:off x="6662738" y="958851"/>
            <a:ext cx="2405062" cy="1800225"/>
            <a:chOff x="3237" y="604"/>
            <a:chExt cx="1515" cy="1134"/>
          </a:xfrm>
        </p:grpSpPr>
        <p:grpSp>
          <p:nvGrpSpPr>
            <p:cNvPr id="123940" name="Group 36"/>
            <p:cNvGrpSpPr>
              <a:grpSpLocks/>
            </p:cNvGrpSpPr>
            <p:nvPr/>
          </p:nvGrpSpPr>
          <p:grpSpPr bwMode="auto">
            <a:xfrm>
              <a:off x="3237" y="604"/>
              <a:ext cx="590" cy="705"/>
              <a:chOff x="3237" y="604"/>
              <a:chExt cx="590" cy="705"/>
            </a:xfrm>
          </p:grpSpPr>
          <p:sp>
            <p:nvSpPr>
              <p:cNvPr id="123941" name="Line 37"/>
              <p:cNvSpPr>
                <a:spLocks noChangeShapeType="1"/>
              </p:cNvSpPr>
              <p:nvPr/>
            </p:nvSpPr>
            <p:spPr bwMode="auto">
              <a:xfrm rot="447124" flipH="1" flipV="1">
                <a:off x="3288" y="604"/>
                <a:ext cx="144" cy="48"/>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123942" name="Line 38"/>
              <p:cNvSpPr>
                <a:spLocks noChangeShapeType="1"/>
              </p:cNvSpPr>
              <p:nvPr/>
            </p:nvSpPr>
            <p:spPr bwMode="auto">
              <a:xfrm flipH="1" flipV="1">
                <a:off x="3511" y="719"/>
                <a:ext cx="96" cy="96"/>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123943" name="Line 39"/>
              <p:cNvSpPr>
                <a:spLocks noChangeShapeType="1"/>
              </p:cNvSpPr>
              <p:nvPr/>
            </p:nvSpPr>
            <p:spPr bwMode="auto">
              <a:xfrm rot="750523" flipH="1" flipV="1">
                <a:off x="3683" y="912"/>
                <a:ext cx="96" cy="144"/>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123944" name="Line 40"/>
              <p:cNvSpPr>
                <a:spLocks noChangeShapeType="1"/>
              </p:cNvSpPr>
              <p:nvPr/>
            </p:nvSpPr>
            <p:spPr bwMode="auto">
              <a:xfrm rot="377982" flipH="1" flipV="1">
                <a:off x="3779" y="1106"/>
                <a:ext cx="48" cy="143"/>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123945" name="Line 41"/>
              <p:cNvSpPr>
                <a:spLocks noChangeShapeType="1"/>
              </p:cNvSpPr>
              <p:nvPr/>
            </p:nvSpPr>
            <p:spPr bwMode="auto">
              <a:xfrm rot="-562328" flipH="1" flipV="1">
                <a:off x="3237" y="755"/>
                <a:ext cx="96" cy="96"/>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123946" name="Line 42"/>
              <p:cNvSpPr>
                <a:spLocks noChangeShapeType="1"/>
              </p:cNvSpPr>
              <p:nvPr/>
            </p:nvSpPr>
            <p:spPr bwMode="auto">
              <a:xfrm flipH="1" flipV="1">
                <a:off x="3369" y="864"/>
                <a:ext cx="96" cy="96"/>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123947" name="Line 43"/>
              <p:cNvSpPr>
                <a:spLocks noChangeShapeType="1"/>
              </p:cNvSpPr>
              <p:nvPr/>
            </p:nvSpPr>
            <p:spPr bwMode="auto">
              <a:xfrm rot="590519" flipH="1" flipV="1">
                <a:off x="3518" y="1022"/>
                <a:ext cx="96" cy="96"/>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123948" name="Line 44"/>
              <p:cNvSpPr>
                <a:spLocks noChangeShapeType="1"/>
              </p:cNvSpPr>
              <p:nvPr/>
            </p:nvSpPr>
            <p:spPr bwMode="auto">
              <a:xfrm rot="602873" flipH="1" flipV="1">
                <a:off x="3600" y="1165"/>
                <a:ext cx="96" cy="144"/>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123949" name="Line 45"/>
              <p:cNvSpPr>
                <a:spLocks noChangeShapeType="1"/>
              </p:cNvSpPr>
              <p:nvPr/>
            </p:nvSpPr>
            <p:spPr bwMode="auto">
              <a:xfrm flipH="1" flipV="1">
                <a:off x="3696" y="1137"/>
                <a:ext cx="48" cy="144"/>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123950" name="Line 46"/>
              <p:cNvSpPr>
                <a:spLocks noChangeShapeType="1"/>
              </p:cNvSpPr>
              <p:nvPr/>
            </p:nvSpPr>
            <p:spPr bwMode="auto">
              <a:xfrm rot="-775328" flipH="1" flipV="1">
                <a:off x="3614" y="959"/>
                <a:ext cx="48" cy="144"/>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123951" name="Line 47"/>
              <p:cNvSpPr>
                <a:spLocks noChangeShapeType="1"/>
              </p:cNvSpPr>
              <p:nvPr/>
            </p:nvSpPr>
            <p:spPr bwMode="auto">
              <a:xfrm flipH="1" flipV="1">
                <a:off x="3435" y="794"/>
                <a:ext cx="96" cy="96"/>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123952" name="Line 48"/>
              <p:cNvSpPr>
                <a:spLocks noChangeShapeType="1"/>
              </p:cNvSpPr>
              <p:nvPr/>
            </p:nvSpPr>
            <p:spPr bwMode="auto">
              <a:xfrm rot="-991548" flipH="1" flipV="1">
                <a:off x="3257" y="664"/>
                <a:ext cx="96" cy="96"/>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grpSp>
        <p:sp>
          <p:nvSpPr>
            <p:cNvPr id="123953" name="Text Box 49"/>
            <p:cNvSpPr txBox="1">
              <a:spLocks noChangeArrowheads="1"/>
            </p:cNvSpPr>
            <p:nvPr/>
          </p:nvSpPr>
          <p:spPr bwMode="auto">
            <a:xfrm>
              <a:off x="4080" y="1104"/>
              <a:ext cx="672"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kumimoji="1" lang="en-US" altLang="zh-CN" sz="2000">
                  <a:solidFill>
                    <a:srgbClr val="FF0000"/>
                  </a:solidFill>
                  <a:latin typeface="Times New Roman" panose="02020603050405020304" pitchFamily="18" charset="0"/>
                  <a:ea typeface="楷体_GB2312" pitchFamily="49" charset="-122"/>
                </a:rPr>
                <a:t>Surface electric current</a:t>
              </a:r>
            </a:p>
          </p:txBody>
        </p:sp>
      </p:grpSp>
      <p:grpSp>
        <p:nvGrpSpPr>
          <p:cNvPr id="123954" name="Group 50"/>
          <p:cNvGrpSpPr>
            <a:grpSpLocks/>
          </p:cNvGrpSpPr>
          <p:nvPr/>
        </p:nvGrpSpPr>
        <p:grpSpPr bwMode="auto">
          <a:xfrm>
            <a:off x="3960814" y="717551"/>
            <a:ext cx="1525587" cy="2124075"/>
            <a:chOff x="1535" y="452"/>
            <a:chExt cx="961" cy="1338"/>
          </a:xfrm>
        </p:grpSpPr>
        <p:grpSp>
          <p:nvGrpSpPr>
            <p:cNvPr id="123955" name="Group 51"/>
            <p:cNvGrpSpPr>
              <a:grpSpLocks/>
            </p:cNvGrpSpPr>
            <p:nvPr/>
          </p:nvGrpSpPr>
          <p:grpSpPr bwMode="auto">
            <a:xfrm>
              <a:off x="1535" y="452"/>
              <a:ext cx="0" cy="1338"/>
              <a:chOff x="1536" y="2352"/>
              <a:chExt cx="0" cy="1338"/>
            </a:xfrm>
          </p:grpSpPr>
          <p:sp>
            <p:nvSpPr>
              <p:cNvPr id="123956" name="Line 52"/>
              <p:cNvSpPr>
                <a:spLocks noChangeShapeType="1"/>
              </p:cNvSpPr>
              <p:nvPr/>
            </p:nvSpPr>
            <p:spPr bwMode="auto">
              <a:xfrm flipV="1">
                <a:off x="1536" y="2736"/>
                <a:ext cx="0" cy="192"/>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123957" name="Line 53"/>
              <p:cNvSpPr>
                <a:spLocks noChangeShapeType="1"/>
              </p:cNvSpPr>
              <p:nvPr/>
            </p:nvSpPr>
            <p:spPr bwMode="auto">
              <a:xfrm flipV="1">
                <a:off x="1536" y="2928"/>
                <a:ext cx="0" cy="192"/>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123958" name="Line 54"/>
              <p:cNvSpPr>
                <a:spLocks noChangeShapeType="1"/>
              </p:cNvSpPr>
              <p:nvPr/>
            </p:nvSpPr>
            <p:spPr bwMode="auto">
              <a:xfrm flipV="1">
                <a:off x="1536" y="3120"/>
                <a:ext cx="0" cy="192"/>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123959" name="Line 55"/>
              <p:cNvSpPr>
                <a:spLocks noChangeShapeType="1"/>
              </p:cNvSpPr>
              <p:nvPr/>
            </p:nvSpPr>
            <p:spPr bwMode="auto">
              <a:xfrm flipV="1">
                <a:off x="1536" y="2544"/>
                <a:ext cx="0" cy="192"/>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123960" name="Line 56"/>
              <p:cNvSpPr>
                <a:spLocks noChangeShapeType="1"/>
              </p:cNvSpPr>
              <p:nvPr/>
            </p:nvSpPr>
            <p:spPr bwMode="auto">
              <a:xfrm flipV="1">
                <a:off x="1536" y="2352"/>
                <a:ext cx="0" cy="192"/>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123961" name="Line 57"/>
              <p:cNvSpPr>
                <a:spLocks noChangeShapeType="1"/>
              </p:cNvSpPr>
              <p:nvPr/>
            </p:nvSpPr>
            <p:spPr bwMode="auto">
              <a:xfrm flipV="1">
                <a:off x="1536" y="3498"/>
                <a:ext cx="0" cy="192"/>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123962" name="Line 58"/>
              <p:cNvSpPr>
                <a:spLocks noChangeShapeType="1"/>
              </p:cNvSpPr>
              <p:nvPr/>
            </p:nvSpPr>
            <p:spPr bwMode="auto">
              <a:xfrm flipV="1">
                <a:off x="1536" y="3312"/>
                <a:ext cx="0" cy="192"/>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grpSp>
        <p:sp>
          <p:nvSpPr>
            <p:cNvPr id="123963" name="Text Box 59"/>
            <p:cNvSpPr txBox="1">
              <a:spLocks noChangeArrowheads="1"/>
            </p:cNvSpPr>
            <p:nvPr/>
          </p:nvSpPr>
          <p:spPr bwMode="auto">
            <a:xfrm>
              <a:off x="1824" y="720"/>
              <a:ext cx="672"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kumimoji="1" lang="en-US" altLang="zh-CN" sz="2000">
                  <a:solidFill>
                    <a:srgbClr val="FF0000"/>
                  </a:solidFill>
                  <a:latin typeface="Times New Roman" panose="02020603050405020304" pitchFamily="18" charset="0"/>
                  <a:ea typeface="楷体_GB2312" pitchFamily="49" charset="-122"/>
                </a:rPr>
                <a:t>Electric current element</a:t>
              </a:r>
            </a:p>
          </p:txBody>
        </p:sp>
      </p:grpSp>
      <p:sp>
        <p:nvSpPr>
          <p:cNvPr id="123964" name="Text Box 60"/>
          <p:cNvSpPr txBox="1">
            <a:spLocks noChangeArrowheads="1"/>
          </p:cNvSpPr>
          <p:nvPr/>
        </p:nvSpPr>
        <p:spPr bwMode="auto">
          <a:xfrm>
            <a:off x="3810000" y="5105401"/>
            <a:ext cx="3581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and</a:t>
            </a:r>
            <a:r>
              <a:rPr kumimoji="1" lang="en-US" altLang="zh-CN" sz="2000">
                <a:solidFill>
                  <a:srgbClr val="000000"/>
                </a:solidFill>
                <a:latin typeface="Times New Roman" panose="02020603050405020304" pitchFamily="18" charset="0"/>
              </a:rPr>
              <a:t> </a:t>
            </a:r>
            <a:r>
              <a:rPr kumimoji="1" lang="en-US" altLang="zh-CN" sz="2000" i="1">
                <a:solidFill>
                  <a:schemeClr val="tx2"/>
                </a:solidFill>
                <a:latin typeface="Times New Roman" panose="02020603050405020304" pitchFamily="18" charset="0"/>
                <a:ea typeface="楷体_GB2312" pitchFamily="49" charset="-122"/>
              </a:rPr>
              <a:t>d  </a:t>
            </a:r>
            <a:r>
              <a:rPr kumimoji="1" lang="en-US" altLang="zh-CN" sz="2000">
                <a:latin typeface="Times New Roman" panose="02020603050405020304" pitchFamily="18" charset="0"/>
                <a:ea typeface="楷体_GB2312" pitchFamily="49" charset="-122"/>
              </a:rPr>
              <a:t>&lt;&lt;</a:t>
            </a:r>
            <a:r>
              <a:rPr kumimoji="1" lang="en-US" altLang="zh-CN" sz="2000">
                <a:solidFill>
                  <a:srgbClr val="3333FF"/>
                </a:solidFill>
                <a:latin typeface="Times New Roman" panose="02020603050405020304" pitchFamily="18" charset="0"/>
                <a:ea typeface="楷体_GB2312" pitchFamily="49" charset="-122"/>
              </a:rPr>
              <a:t>  </a:t>
            </a:r>
            <a:r>
              <a:rPr kumimoji="1" lang="en-US" altLang="zh-CN" sz="2000" i="1">
                <a:solidFill>
                  <a:schemeClr val="tx2"/>
                </a:solidFill>
                <a:latin typeface="Times New Roman" panose="02020603050405020304" pitchFamily="18" charset="0"/>
                <a:ea typeface="楷体_GB2312" pitchFamily="49" charset="-122"/>
              </a:rPr>
              <a:t>l</a:t>
            </a:r>
            <a:r>
              <a:rPr kumimoji="1" lang="zh-CN" altLang="en-US" sz="2000">
                <a:solidFill>
                  <a:srgbClr val="3333FF"/>
                </a:solidFill>
                <a:latin typeface="Times New Roman" panose="02020603050405020304" pitchFamily="18" charset="0"/>
                <a:ea typeface="楷体_GB2312" pitchFamily="49" charset="-122"/>
              </a:rPr>
              <a:t>，</a:t>
            </a:r>
            <a:r>
              <a:rPr kumimoji="1" lang="en-US" altLang="zh-CN" sz="2000" i="1">
                <a:latin typeface="Times New Roman" panose="02020603050405020304" pitchFamily="18" charset="0"/>
                <a:ea typeface="楷体_GB2312" pitchFamily="49" charset="-122"/>
              </a:rPr>
              <a:t>l</a:t>
            </a:r>
            <a:r>
              <a:rPr kumimoji="1" lang="en-US" altLang="zh-CN" sz="2000">
                <a:latin typeface="Times New Roman" panose="02020603050405020304" pitchFamily="18" charset="0"/>
                <a:ea typeface="楷体_GB2312" pitchFamily="49" charset="-122"/>
              </a:rPr>
              <a:t> &lt;&lt; </a:t>
            </a:r>
            <a:r>
              <a:rPr kumimoji="1" lang="en-US" altLang="zh-CN" sz="2000" i="1">
                <a:latin typeface="Times New Roman" panose="02020603050405020304" pitchFamily="18" charset="0"/>
                <a:ea typeface="楷体_GB2312" pitchFamily="49" charset="-122"/>
                <a:sym typeface="Symbol" panose="05050102010706020507" pitchFamily="18" charset="2"/>
              </a:rPr>
              <a:t></a:t>
            </a:r>
            <a:r>
              <a:rPr kumimoji="1" lang="en-US" altLang="zh-CN" sz="2000">
                <a:latin typeface="Times New Roman" panose="02020603050405020304" pitchFamily="18" charset="0"/>
                <a:ea typeface="楷体_GB2312" pitchFamily="49" charset="-122"/>
                <a:sym typeface="Symbol" panose="05050102010706020507" pitchFamily="18" charset="2"/>
              </a:rPr>
              <a:t> </a:t>
            </a:r>
            <a:r>
              <a:rPr kumimoji="1" lang="zh-CN" altLang="en-US" sz="2000">
                <a:solidFill>
                  <a:srgbClr val="3333FF"/>
                </a:solidFill>
                <a:latin typeface="Times New Roman" panose="02020603050405020304" pitchFamily="18" charset="0"/>
                <a:ea typeface="楷体_GB2312" pitchFamily="49" charset="-122"/>
                <a:sym typeface="Symbol" panose="05050102010706020507" pitchFamily="18" charset="2"/>
              </a:rPr>
              <a:t>，</a:t>
            </a:r>
            <a:r>
              <a:rPr kumimoji="1" lang="en-US" altLang="zh-CN" sz="2000" i="1">
                <a:latin typeface="Times New Roman" panose="02020603050405020304" pitchFamily="18" charset="0"/>
                <a:ea typeface="楷体_GB2312" pitchFamily="49" charset="-122"/>
                <a:sym typeface="Symbol" panose="05050102010706020507" pitchFamily="18" charset="2"/>
              </a:rPr>
              <a:t>l </a:t>
            </a:r>
            <a:r>
              <a:rPr kumimoji="1" lang="en-US" altLang="zh-CN" sz="2000">
                <a:latin typeface="Times New Roman" panose="02020603050405020304" pitchFamily="18" charset="0"/>
                <a:ea typeface="楷体_GB2312" pitchFamily="49" charset="-122"/>
                <a:sym typeface="Symbol" panose="05050102010706020507" pitchFamily="18" charset="2"/>
              </a:rPr>
              <a:t>&lt;&lt; </a:t>
            </a:r>
            <a:r>
              <a:rPr kumimoji="1" lang="en-US" altLang="zh-CN" sz="2000" i="1">
                <a:latin typeface="Times New Roman" panose="02020603050405020304" pitchFamily="18" charset="0"/>
                <a:ea typeface="楷体_GB2312" pitchFamily="49" charset="-122"/>
                <a:sym typeface="Symbol" panose="05050102010706020507" pitchFamily="18" charset="2"/>
              </a:rPr>
              <a:t>r</a:t>
            </a:r>
            <a:r>
              <a:rPr kumimoji="1" lang="zh-CN" altLang="en-US" sz="2000">
                <a:solidFill>
                  <a:srgbClr val="3333FF"/>
                </a:solidFill>
                <a:latin typeface="Times New Roman" panose="02020603050405020304" pitchFamily="18" charset="0"/>
                <a:ea typeface="楷体_GB2312" pitchFamily="49" charset="-122"/>
              </a:rPr>
              <a:t>。</a:t>
            </a:r>
          </a:p>
        </p:txBody>
      </p:sp>
      <p:sp>
        <p:nvSpPr>
          <p:cNvPr id="123965" name="Text Box 61"/>
          <p:cNvSpPr txBox="1">
            <a:spLocks noChangeArrowheads="1"/>
          </p:cNvSpPr>
          <p:nvPr/>
        </p:nvSpPr>
        <p:spPr bwMode="auto">
          <a:xfrm>
            <a:off x="2590800" y="5546726"/>
            <a:ext cx="69342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pPr>
            <a:r>
              <a:rPr kumimoji="1" lang="zh-CN" altLang="en-US" sz="2000">
                <a:solidFill>
                  <a:srgbClr val="3333FF"/>
                </a:solidFill>
                <a:latin typeface="Times New Roman" panose="02020603050405020304" pitchFamily="18" charset="0"/>
              </a:rPr>
              <a:t>      </a:t>
            </a:r>
            <a:r>
              <a:rPr kumimoji="1" lang="en-US" altLang="zh-CN" sz="2000">
                <a:solidFill>
                  <a:srgbClr val="FF0000"/>
                </a:solidFill>
                <a:latin typeface="Times New Roman" panose="02020603050405020304" pitchFamily="18" charset="0"/>
              </a:rPr>
              <a:t>Most </a:t>
            </a:r>
            <a:r>
              <a:rPr kumimoji="1" lang="en-US" altLang="zh-CN" sz="2000">
                <a:solidFill>
                  <a:srgbClr val="3333FF"/>
                </a:solidFill>
                <a:latin typeface="Times New Roman" panose="02020603050405020304" pitchFamily="18" charset="0"/>
              </a:rPr>
              <a:t>of radiation properties of an electric current element are </a:t>
            </a:r>
            <a:r>
              <a:rPr kumimoji="1" lang="en-US" altLang="zh-CN" sz="2000">
                <a:solidFill>
                  <a:srgbClr val="FF0000"/>
                </a:solidFill>
                <a:latin typeface="Times New Roman" panose="02020603050405020304" pitchFamily="18" charset="0"/>
              </a:rPr>
              <a:t>common</a:t>
            </a:r>
            <a:r>
              <a:rPr kumimoji="1" lang="en-US" altLang="zh-CN" sz="2000">
                <a:solidFill>
                  <a:srgbClr val="3333FF"/>
                </a:solidFill>
                <a:latin typeface="Times New Roman" panose="02020603050405020304" pitchFamily="18" charset="0"/>
              </a:rPr>
              <a:t> to other radiators.</a:t>
            </a:r>
            <a:endParaRPr kumimoji="1" lang="en-US" altLang="zh-CN" sz="2000">
              <a:solidFill>
                <a:srgbClr val="3333FF"/>
              </a:solidFill>
              <a:latin typeface="楷体_GB2312" pitchFamily="49" charset="-122"/>
              <a:ea typeface="楷体_GB2312" pitchFamily="49" charset="-122"/>
            </a:endParaRPr>
          </a:p>
        </p:txBody>
      </p:sp>
      <p:grpSp>
        <p:nvGrpSpPr>
          <p:cNvPr id="123966" name="Group 62"/>
          <p:cNvGrpSpPr>
            <a:grpSpLocks/>
          </p:cNvGrpSpPr>
          <p:nvPr/>
        </p:nvGrpSpPr>
        <p:grpSpPr bwMode="auto">
          <a:xfrm>
            <a:off x="8610600" y="3749677"/>
            <a:ext cx="762000" cy="973138"/>
            <a:chOff x="4560" y="2362"/>
            <a:chExt cx="480" cy="613"/>
          </a:xfrm>
        </p:grpSpPr>
        <p:sp>
          <p:nvSpPr>
            <p:cNvPr id="123967" name="Rectangle 63"/>
            <p:cNvSpPr>
              <a:spLocks noChangeArrowheads="1"/>
            </p:cNvSpPr>
            <p:nvPr/>
          </p:nvSpPr>
          <p:spPr bwMode="auto">
            <a:xfrm>
              <a:off x="4560" y="2596"/>
              <a:ext cx="116" cy="23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123968" name="Group 64"/>
            <p:cNvGrpSpPr>
              <a:grpSpLocks/>
            </p:cNvGrpSpPr>
            <p:nvPr/>
          </p:nvGrpSpPr>
          <p:grpSpPr bwMode="auto">
            <a:xfrm>
              <a:off x="4738" y="2362"/>
              <a:ext cx="302" cy="613"/>
              <a:chOff x="4738" y="2362"/>
              <a:chExt cx="302" cy="613"/>
            </a:xfrm>
          </p:grpSpPr>
          <p:sp>
            <p:nvSpPr>
              <p:cNvPr id="123969" name="Oval 65"/>
              <p:cNvSpPr>
                <a:spLocks noChangeArrowheads="1"/>
              </p:cNvSpPr>
              <p:nvPr/>
            </p:nvSpPr>
            <p:spPr bwMode="auto">
              <a:xfrm>
                <a:off x="4904" y="2831"/>
                <a:ext cx="136" cy="144"/>
              </a:xfrm>
              <a:prstGeom prst="ellipse">
                <a:avLst/>
              </a:prstGeom>
              <a:gradFill rotWithShape="0">
                <a:gsLst>
                  <a:gs pos="0">
                    <a:srgbClr val="000000">
                      <a:gamma/>
                      <a:tint val="50196"/>
                      <a:invGamma/>
                    </a:srgbClr>
                  </a:gs>
                  <a:gs pos="100000">
                    <a:srgbClr val="000000"/>
                  </a:gs>
                </a:gsLst>
                <a:path path="shape">
                  <a:fillToRect l="50000" t="50000" r="50000" b="50000"/>
                </a:path>
              </a:gradFill>
              <a:ln>
                <a:noFill/>
              </a:ln>
              <a:extLst>
                <a:ext uri="{91240B29-F687-4F45-9708-019B960494DF}">
                  <a14:hiddenLine xmlns:a14="http://schemas.microsoft.com/office/drawing/2010/main" w="19050">
                    <a:solidFill>
                      <a:srgbClr val="000000"/>
                    </a:solidFill>
                    <a:round/>
                    <a:headEnd/>
                    <a:tailEnd/>
                  </a14:hiddenLine>
                </a:ext>
              </a:extLst>
            </p:spPr>
            <p:txBody>
              <a:bodyPr/>
              <a:lstStyle/>
              <a:p>
                <a:endParaRPr lang="zh-CN" altLang="en-US"/>
              </a:p>
            </p:txBody>
          </p:sp>
          <p:sp>
            <p:nvSpPr>
              <p:cNvPr id="123970" name="Rectangle 66"/>
              <p:cNvSpPr>
                <a:spLocks noChangeArrowheads="1"/>
              </p:cNvSpPr>
              <p:nvPr/>
            </p:nvSpPr>
            <p:spPr bwMode="auto">
              <a:xfrm>
                <a:off x="4944" y="2455"/>
                <a:ext cx="56" cy="384"/>
              </a:xfrm>
              <a:prstGeom prst="rect">
                <a:avLst/>
              </a:prstGeom>
              <a:gradFill rotWithShape="0">
                <a:gsLst>
                  <a:gs pos="0">
                    <a:srgbClr val="000000"/>
                  </a:gs>
                  <a:gs pos="50000">
                    <a:srgbClr val="000000">
                      <a:gamma/>
                      <a:tint val="60000"/>
                      <a:invGamma/>
                    </a:srgbClr>
                  </a:gs>
                  <a:gs pos="100000">
                    <a:srgbClr val="0000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971" name="Oval 67"/>
              <p:cNvSpPr>
                <a:spLocks noChangeArrowheads="1"/>
              </p:cNvSpPr>
              <p:nvPr/>
            </p:nvSpPr>
            <p:spPr bwMode="auto">
              <a:xfrm>
                <a:off x="4903" y="2362"/>
                <a:ext cx="136" cy="144"/>
              </a:xfrm>
              <a:prstGeom prst="ellipse">
                <a:avLst/>
              </a:prstGeom>
              <a:gradFill rotWithShape="0">
                <a:gsLst>
                  <a:gs pos="0">
                    <a:srgbClr val="000000">
                      <a:gamma/>
                      <a:tint val="50196"/>
                      <a:invGamma/>
                    </a:srgbClr>
                  </a:gs>
                  <a:gs pos="100000">
                    <a:srgbClr val="000000"/>
                  </a:gs>
                </a:gsLst>
                <a:path path="shape">
                  <a:fillToRect l="50000" t="50000" r="50000" b="50000"/>
                </a:path>
              </a:gradFill>
              <a:ln>
                <a:noFill/>
              </a:ln>
              <a:extLst>
                <a:ext uri="{91240B29-F687-4F45-9708-019B960494DF}">
                  <a14:hiddenLine xmlns:a14="http://schemas.microsoft.com/office/drawing/2010/main" w="19050">
                    <a:solidFill>
                      <a:srgbClr val="000000"/>
                    </a:solidFill>
                    <a:round/>
                    <a:headEnd/>
                    <a:tailEnd/>
                  </a14:hiddenLine>
                </a:ext>
              </a:extLst>
            </p:spPr>
            <p:txBody>
              <a:bodyPr/>
              <a:lstStyle/>
              <a:p>
                <a:endParaRPr lang="zh-CN" altLang="en-US"/>
              </a:p>
            </p:txBody>
          </p:sp>
          <p:sp>
            <p:nvSpPr>
              <p:cNvPr id="123972" name="Line 68"/>
              <p:cNvSpPr>
                <a:spLocks noChangeShapeType="1"/>
              </p:cNvSpPr>
              <p:nvPr/>
            </p:nvSpPr>
            <p:spPr bwMode="auto">
              <a:xfrm>
                <a:off x="4738" y="2647"/>
                <a:ext cx="24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3973" name="Line 69"/>
              <p:cNvSpPr>
                <a:spLocks noChangeShapeType="1"/>
              </p:cNvSpPr>
              <p:nvPr/>
            </p:nvSpPr>
            <p:spPr bwMode="auto">
              <a:xfrm>
                <a:off x="4738" y="2681"/>
                <a:ext cx="24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3974" name="Line 70"/>
              <p:cNvSpPr>
                <a:spLocks noChangeShapeType="1"/>
              </p:cNvSpPr>
              <p:nvPr/>
            </p:nvSpPr>
            <p:spPr bwMode="auto">
              <a:xfrm flipH="1">
                <a:off x="4923" y="2660"/>
                <a:ext cx="96"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grpSp>
      <p:sp>
        <p:nvSpPr>
          <p:cNvPr id="123975" name="AutoShape 71">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23976" name="AutoShape 72">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73" name="文本框 72"/>
          <p:cNvSpPr txBox="1"/>
          <p:nvPr/>
        </p:nvSpPr>
        <p:spPr>
          <a:xfrm>
            <a:off x="228600" y="772886"/>
            <a:ext cx="1349828" cy="400110"/>
          </a:xfrm>
          <a:prstGeom prst="rect">
            <a:avLst/>
          </a:prstGeom>
          <a:noFill/>
        </p:spPr>
        <p:txBody>
          <a:bodyPr wrap="square" rtlCol="0">
            <a:spAutoFit/>
          </a:bodyPr>
          <a:lstStyle/>
          <a:p>
            <a:r>
              <a:rPr lang="en-US" altLang="zh-CN" sz="2000" b="1" dirty="0" smtClean="0">
                <a:solidFill>
                  <a:schemeClr val="bg1"/>
                </a:solidFill>
              </a:rPr>
              <a:t>Radiation</a:t>
            </a:r>
            <a:endParaRPr lang="zh-CN" altLang="en-US" sz="2000" b="1" dirty="0">
              <a:solidFill>
                <a:schemeClr val="bg1"/>
              </a:solidFill>
            </a:endParaRPr>
          </a:p>
        </p:txBody>
      </p:sp>
    </p:spTree>
    <p:extLst>
      <p:ext uri="{BB962C8B-B14F-4D97-AF65-F5344CB8AC3E}">
        <p14:creationId xmlns:p14="http://schemas.microsoft.com/office/powerpoint/2010/main" val="35526654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2393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2395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2390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2393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23919"/>
                                        </p:tgtEl>
                                        <p:attrNameLst>
                                          <p:attrName>style.visibility</p:attrName>
                                        </p:attrNameLst>
                                      </p:cBhvr>
                                      <p:to>
                                        <p:strVal val="visible"/>
                                      </p:to>
                                    </p:set>
                                    <p:anim calcmode="lin" valueType="num">
                                      <p:cBhvr additive="base">
                                        <p:cTn id="23" dur="500" fill="hold"/>
                                        <p:tgtEl>
                                          <p:spTgt spid="123919"/>
                                        </p:tgtEl>
                                        <p:attrNameLst>
                                          <p:attrName>ppt_x</p:attrName>
                                        </p:attrNameLst>
                                      </p:cBhvr>
                                      <p:tavLst>
                                        <p:tav tm="0">
                                          <p:val>
                                            <p:strVal val="#ppt_x"/>
                                          </p:val>
                                        </p:tav>
                                        <p:tav tm="100000">
                                          <p:val>
                                            <p:strVal val="#ppt_x"/>
                                          </p:val>
                                        </p:tav>
                                      </p:tavLst>
                                    </p:anim>
                                    <p:anim calcmode="lin" valueType="num">
                                      <p:cBhvr additive="base">
                                        <p:cTn id="24" dur="500" fill="hold"/>
                                        <p:tgtEl>
                                          <p:spTgt spid="123919"/>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3920"/>
                                        </p:tgtEl>
                                        <p:attrNameLst>
                                          <p:attrName>style.visibility</p:attrName>
                                        </p:attrNameLst>
                                      </p:cBhvr>
                                      <p:to>
                                        <p:strVal val="visible"/>
                                      </p:to>
                                    </p:set>
                                    <p:anim calcmode="lin" valueType="num">
                                      <p:cBhvr additive="base">
                                        <p:cTn id="29" dur="500" fill="hold"/>
                                        <p:tgtEl>
                                          <p:spTgt spid="123920"/>
                                        </p:tgtEl>
                                        <p:attrNameLst>
                                          <p:attrName>ppt_x</p:attrName>
                                        </p:attrNameLst>
                                      </p:cBhvr>
                                      <p:tavLst>
                                        <p:tav tm="0">
                                          <p:val>
                                            <p:strVal val="#ppt_x"/>
                                          </p:val>
                                        </p:tav>
                                        <p:tav tm="100000">
                                          <p:val>
                                            <p:strVal val="#ppt_x"/>
                                          </p:val>
                                        </p:tav>
                                      </p:tavLst>
                                    </p:anim>
                                    <p:anim calcmode="lin" valueType="num">
                                      <p:cBhvr additive="base">
                                        <p:cTn id="30" dur="500" fill="hold"/>
                                        <p:tgtEl>
                                          <p:spTgt spid="123920"/>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12392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123966"/>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23964"/>
                                        </p:tgtEl>
                                        <p:attrNameLst>
                                          <p:attrName>style.visibility</p:attrName>
                                        </p:attrNameLst>
                                      </p:cBhvr>
                                      <p:to>
                                        <p:strVal val="visible"/>
                                      </p:to>
                                    </p:set>
                                    <p:anim calcmode="lin" valueType="num">
                                      <p:cBhvr additive="base">
                                        <p:cTn id="43" dur="500" fill="hold"/>
                                        <p:tgtEl>
                                          <p:spTgt spid="123964"/>
                                        </p:tgtEl>
                                        <p:attrNameLst>
                                          <p:attrName>ppt_x</p:attrName>
                                        </p:attrNameLst>
                                      </p:cBhvr>
                                      <p:tavLst>
                                        <p:tav tm="0">
                                          <p:val>
                                            <p:strVal val="#ppt_x"/>
                                          </p:val>
                                        </p:tav>
                                        <p:tav tm="100000">
                                          <p:val>
                                            <p:strVal val="#ppt_x"/>
                                          </p:val>
                                        </p:tav>
                                      </p:tavLst>
                                    </p:anim>
                                    <p:anim calcmode="lin" valueType="num">
                                      <p:cBhvr additive="base">
                                        <p:cTn id="44" dur="500" fill="hold"/>
                                        <p:tgtEl>
                                          <p:spTgt spid="123964"/>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23965"/>
                                        </p:tgtEl>
                                        <p:attrNameLst>
                                          <p:attrName>style.visibility</p:attrName>
                                        </p:attrNameLst>
                                      </p:cBhvr>
                                      <p:to>
                                        <p:strVal val="visible"/>
                                      </p:to>
                                    </p:set>
                                    <p:anim calcmode="lin" valueType="num">
                                      <p:cBhvr additive="base">
                                        <p:cTn id="49" dur="500" fill="hold"/>
                                        <p:tgtEl>
                                          <p:spTgt spid="123965"/>
                                        </p:tgtEl>
                                        <p:attrNameLst>
                                          <p:attrName>ppt_x</p:attrName>
                                        </p:attrNameLst>
                                      </p:cBhvr>
                                      <p:tavLst>
                                        <p:tav tm="0">
                                          <p:val>
                                            <p:strVal val="#ppt_x"/>
                                          </p:val>
                                        </p:tav>
                                        <p:tav tm="100000">
                                          <p:val>
                                            <p:strVal val="#ppt_x"/>
                                          </p:val>
                                        </p:tav>
                                      </p:tavLst>
                                    </p:anim>
                                    <p:anim calcmode="lin" valueType="num">
                                      <p:cBhvr additive="base">
                                        <p:cTn id="50" dur="500" fill="hold"/>
                                        <p:tgtEl>
                                          <p:spTgt spid="1239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19" grpId="0" autoUpdateAnimBg="0"/>
      <p:bldP spid="123920" grpId="0" autoUpdateAnimBg="0"/>
      <p:bldP spid="123964" grpId="0" autoUpdateAnimBg="0"/>
      <p:bldP spid="123965"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Text Box 2"/>
          <p:cNvSpPr txBox="1">
            <a:spLocks noChangeArrowheads="1"/>
          </p:cNvSpPr>
          <p:nvPr/>
        </p:nvSpPr>
        <p:spPr bwMode="auto">
          <a:xfrm>
            <a:off x="6019800" y="365126"/>
            <a:ext cx="38862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25000"/>
              </a:lnSpc>
            </a:pPr>
            <a:r>
              <a:rPr kumimoji="1" lang="zh-CN" altLang="en-US" sz="2000">
                <a:solidFill>
                  <a:srgbClr val="3333FF"/>
                </a:solidFill>
                <a:latin typeface="楷体_GB2312" pitchFamily="49" charset="-122"/>
                <a:ea typeface="楷体_GB2312" pitchFamily="49" charset="-122"/>
              </a:rPr>
              <a:t>  </a:t>
            </a:r>
            <a:r>
              <a:rPr kumimoji="1" lang="en-US" altLang="zh-CN" sz="2000">
                <a:solidFill>
                  <a:srgbClr val="3333FF"/>
                </a:solidFill>
                <a:latin typeface="Times New Roman" panose="02020603050405020304" pitchFamily="18" charset="0"/>
              </a:rPr>
              <a:t>At any points </a:t>
            </a:r>
            <a:r>
              <a:rPr kumimoji="1" lang="en-US" altLang="zh-CN" sz="2000">
                <a:solidFill>
                  <a:srgbClr val="FF0000"/>
                </a:solidFill>
                <a:latin typeface="Times New Roman" panose="02020603050405020304" pitchFamily="18" charset="0"/>
              </a:rPr>
              <a:t>on the boundary</a:t>
            </a:r>
            <a:r>
              <a:rPr kumimoji="1" lang="en-US" altLang="zh-CN" sz="2000">
                <a:solidFill>
                  <a:srgbClr val="3333FF"/>
                </a:solidFill>
                <a:latin typeface="Times New Roman" panose="02020603050405020304" pitchFamily="18" charset="0"/>
              </a:rPr>
              <a:t>,  we have</a:t>
            </a:r>
            <a:endParaRPr kumimoji="1" lang="en-US" altLang="zh-CN" sz="2000">
              <a:solidFill>
                <a:srgbClr val="3333FF"/>
              </a:solidFill>
              <a:latin typeface="楷体_GB2312" pitchFamily="49" charset="-122"/>
              <a:ea typeface="楷体_GB2312" pitchFamily="49" charset="-122"/>
            </a:endParaRPr>
          </a:p>
        </p:txBody>
      </p:sp>
      <p:grpSp>
        <p:nvGrpSpPr>
          <p:cNvPr id="180227" name="Group 3"/>
          <p:cNvGrpSpPr>
            <a:grpSpLocks/>
          </p:cNvGrpSpPr>
          <p:nvPr/>
        </p:nvGrpSpPr>
        <p:grpSpPr bwMode="auto">
          <a:xfrm>
            <a:off x="6521450" y="1311276"/>
            <a:ext cx="2698750" cy="365125"/>
            <a:chOff x="3148" y="816"/>
            <a:chExt cx="1700" cy="230"/>
          </a:xfrm>
        </p:grpSpPr>
        <p:graphicFrame>
          <p:nvGraphicFramePr>
            <p:cNvPr id="180228" name="Object 4"/>
            <p:cNvGraphicFramePr>
              <a:graphicFrameLocks noChangeAspect="1"/>
            </p:cNvGraphicFramePr>
            <p:nvPr/>
          </p:nvGraphicFramePr>
          <p:xfrm>
            <a:off x="3148" y="816"/>
            <a:ext cx="452" cy="230"/>
          </p:xfrm>
          <a:graphic>
            <a:graphicData uri="http://schemas.openxmlformats.org/presentationml/2006/ole">
              <mc:AlternateContent xmlns:mc="http://schemas.openxmlformats.org/markup-compatibility/2006">
                <mc:Choice xmlns:v="urn:schemas-microsoft-com:vml" Requires="v">
                  <p:oleObj spid="_x0000_s411004" r:id="rId3" imgW="444307" imgH="228501" progId="Equation.3">
                    <p:embed/>
                  </p:oleObj>
                </mc:Choice>
                <mc:Fallback>
                  <p:oleObj r:id="rId3" imgW="444307"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8" y="816"/>
                          <a:ext cx="452" cy="23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29" name="Object 5"/>
            <p:cNvGraphicFramePr>
              <a:graphicFrameLocks noChangeAspect="1"/>
            </p:cNvGraphicFramePr>
            <p:nvPr/>
          </p:nvGraphicFramePr>
          <p:xfrm>
            <a:off x="3792" y="816"/>
            <a:ext cx="432" cy="212"/>
          </p:xfrm>
          <a:graphic>
            <a:graphicData uri="http://schemas.openxmlformats.org/presentationml/2006/ole">
              <mc:AlternateContent xmlns:mc="http://schemas.openxmlformats.org/markup-compatibility/2006">
                <mc:Choice xmlns:v="urn:schemas-microsoft-com:vml" Requires="v">
                  <p:oleObj spid="_x0000_s411005" r:id="rId5" imgW="444114" imgH="215713" progId="Equation.3">
                    <p:embed/>
                  </p:oleObj>
                </mc:Choice>
                <mc:Fallback>
                  <p:oleObj r:id="rId5" imgW="444114" imgH="215713"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2" y="816"/>
                          <a:ext cx="432" cy="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30" name="Object 6"/>
            <p:cNvGraphicFramePr>
              <a:graphicFrameLocks noChangeAspect="1"/>
            </p:cNvGraphicFramePr>
            <p:nvPr/>
          </p:nvGraphicFramePr>
          <p:xfrm>
            <a:off x="4416" y="816"/>
            <a:ext cx="432" cy="212"/>
          </p:xfrm>
          <a:graphic>
            <a:graphicData uri="http://schemas.openxmlformats.org/presentationml/2006/ole">
              <mc:AlternateContent xmlns:mc="http://schemas.openxmlformats.org/markup-compatibility/2006">
                <mc:Choice xmlns:v="urn:schemas-microsoft-com:vml" Requires="v">
                  <p:oleObj spid="_x0000_s411006" r:id="rId7" imgW="444114" imgH="215713" progId="Equation.3">
                    <p:embed/>
                  </p:oleObj>
                </mc:Choice>
                <mc:Fallback>
                  <p:oleObj r:id="rId7" imgW="444114" imgH="215713"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6" y="816"/>
                          <a:ext cx="432" cy="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80231" name="Group 7"/>
          <p:cNvGrpSpPr>
            <a:grpSpLocks/>
          </p:cNvGrpSpPr>
          <p:nvPr/>
        </p:nvGrpSpPr>
        <p:grpSpPr bwMode="auto">
          <a:xfrm>
            <a:off x="6553201" y="2362201"/>
            <a:ext cx="2570163" cy="320675"/>
            <a:chOff x="3168" y="1392"/>
            <a:chExt cx="1619" cy="202"/>
          </a:xfrm>
        </p:grpSpPr>
        <p:graphicFrame>
          <p:nvGraphicFramePr>
            <p:cNvPr id="180232" name="Object 8"/>
            <p:cNvGraphicFramePr>
              <a:graphicFrameLocks noChangeAspect="1"/>
            </p:cNvGraphicFramePr>
            <p:nvPr/>
          </p:nvGraphicFramePr>
          <p:xfrm>
            <a:off x="3168" y="1392"/>
            <a:ext cx="384" cy="164"/>
          </p:xfrm>
          <a:graphic>
            <a:graphicData uri="http://schemas.openxmlformats.org/presentationml/2006/ole">
              <mc:AlternateContent xmlns:mc="http://schemas.openxmlformats.org/markup-compatibility/2006">
                <mc:Choice xmlns:v="urn:schemas-microsoft-com:vml" Requires="v">
                  <p:oleObj spid="_x0000_s411007" r:id="rId9" imgW="380835" imgH="165028" progId="Equation.3">
                    <p:embed/>
                  </p:oleObj>
                </mc:Choice>
                <mc:Fallback>
                  <p:oleObj r:id="rId9" imgW="380835" imgH="165028"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68" y="1392"/>
                          <a:ext cx="384" cy="1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33" name="Object 9"/>
            <p:cNvGraphicFramePr>
              <a:graphicFrameLocks noChangeAspect="1"/>
            </p:cNvGraphicFramePr>
            <p:nvPr/>
          </p:nvGraphicFramePr>
          <p:xfrm>
            <a:off x="3800" y="1392"/>
            <a:ext cx="394" cy="202"/>
          </p:xfrm>
          <a:graphic>
            <a:graphicData uri="http://schemas.openxmlformats.org/presentationml/2006/ole">
              <mc:AlternateContent xmlns:mc="http://schemas.openxmlformats.org/markup-compatibility/2006">
                <mc:Choice xmlns:v="urn:schemas-microsoft-com:vml" Requires="v">
                  <p:oleObj spid="_x0000_s411008" r:id="rId11" imgW="393529" imgH="203112" progId="Equation.3">
                    <p:embed/>
                  </p:oleObj>
                </mc:Choice>
                <mc:Fallback>
                  <p:oleObj r:id="rId11" imgW="393529" imgH="203112"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00" y="1392"/>
                          <a:ext cx="394" cy="2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34" name="Object 10"/>
            <p:cNvGraphicFramePr>
              <a:graphicFrameLocks noChangeAspect="1"/>
            </p:cNvGraphicFramePr>
            <p:nvPr/>
          </p:nvGraphicFramePr>
          <p:xfrm>
            <a:off x="4451" y="1406"/>
            <a:ext cx="336" cy="172"/>
          </p:xfrm>
          <a:graphic>
            <a:graphicData uri="http://schemas.openxmlformats.org/presentationml/2006/ole">
              <mc:AlternateContent xmlns:mc="http://schemas.openxmlformats.org/markup-compatibility/2006">
                <mc:Choice xmlns:v="urn:schemas-microsoft-com:vml" Requires="v">
                  <p:oleObj spid="_x0000_s411009" r:id="rId13" imgW="355138" imgH="177569" progId="Equation.3">
                    <p:embed/>
                  </p:oleObj>
                </mc:Choice>
                <mc:Fallback>
                  <p:oleObj r:id="rId13" imgW="355138" imgH="177569"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51" y="1406"/>
                          <a:ext cx="336" cy="1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80235" name="Text Box 11"/>
          <p:cNvSpPr txBox="1">
            <a:spLocks noChangeArrowheads="1"/>
          </p:cNvSpPr>
          <p:nvPr/>
        </p:nvSpPr>
        <p:spPr bwMode="auto">
          <a:xfrm>
            <a:off x="2362200" y="4038601"/>
            <a:ext cx="7391400" cy="1235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000000"/>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Because the direction of the image electric current element is the </a:t>
            </a:r>
            <a:r>
              <a:rPr kumimoji="1" lang="en-US" altLang="zh-CN" sz="2000">
                <a:solidFill>
                  <a:srgbClr val="FF0000"/>
                </a:solidFill>
                <a:latin typeface="Times New Roman" panose="02020603050405020304" pitchFamily="18" charset="0"/>
              </a:rPr>
              <a:t>same as</a:t>
            </a:r>
            <a:r>
              <a:rPr kumimoji="1" lang="en-US" altLang="zh-CN" sz="2000">
                <a:solidFill>
                  <a:srgbClr val="3333FF"/>
                </a:solidFill>
                <a:latin typeface="Times New Roman" panose="02020603050405020304" pitchFamily="18" charset="0"/>
              </a:rPr>
              <a:t> that of the original electric current element, this image electric current element is called </a:t>
            </a:r>
            <a:r>
              <a:rPr kumimoji="1" lang="en-US" altLang="zh-CN" sz="2000">
                <a:solidFill>
                  <a:srgbClr val="FF0000"/>
                </a:solidFill>
                <a:latin typeface="Times New Roman" panose="02020603050405020304" pitchFamily="18" charset="0"/>
              </a:rPr>
              <a:t>a positive image</a:t>
            </a:r>
            <a:r>
              <a:rPr kumimoji="1" lang="en-US" altLang="zh-CN" sz="2000">
                <a:solidFill>
                  <a:srgbClr val="3333FF"/>
                </a:solidFill>
                <a:latin typeface="Times New Roman" panose="02020603050405020304" pitchFamily="18" charset="0"/>
              </a:rPr>
              <a:t>.</a:t>
            </a:r>
            <a:r>
              <a:rPr kumimoji="1" lang="en-US" altLang="zh-CN" sz="2000">
                <a:solidFill>
                  <a:srgbClr val="3333FF"/>
                </a:solidFill>
                <a:latin typeface="楷体_GB2312" pitchFamily="49" charset="-122"/>
                <a:ea typeface="楷体_GB2312" pitchFamily="49" charset="-122"/>
              </a:rPr>
              <a:t>   </a:t>
            </a:r>
          </a:p>
        </p:txBody>
      </p:sp>
      <p:sp>
        <p:nvSpPr>
          <p:cNvPr id="180236" name="Text Box 12"/>
          <p:cNvSpPr txBox="1">
            <a:spLocks noChangeArrowheads="1"/>
          </p:cNvSpPr>
          <p:nvPr/>
        </p:nvSpPr>
        <p:spPr bwMode="auto">
          <a:xfrm>
            <a:off x="2438400" y="5394326"/>
            <a:ext cx="7239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For a </a:t>
            </a:r>
            <a:r>
              <a:rPr kumimoji="1" lang="en-US" altLang="zh-CN" sz="2000">
                <a:solidFill>
                  <a:srgbClr val="FF0000"/>
                </a:solidFill>
                <a:latin typeface="Times New Roman" panose="02020603050405020304" pitchFamily="18" charset="0"/>
              </a:rPr>
              <a:t>horizontal </a:t>
            </a:r>
            <a:r>
              <a:rPr kumimoji="1" lang="en-US" altLang="zh-CN" sz="2000">
                <a:solidFill>
                  <a:srgbClr val="3333FF"/>
                </a:solidFill>
                <a:latin typeface="Times New Roman" panose="02020603050405020304" pitchFamily="18" charset="0"/>
              </a:rPr>
              <a:t>electric current element, the image electric current element is a </a:t>
            </a:r>
            <a:r>
              <a:rPr kumimoji="1" lang="en-US" altLang="zh-CN" sz="2000">
                <a:solidFill>
                  <a:srgbClr val="FF0000"/>
                </a:solidFill>
                <a:latin typeface="Times New Roman" panose="02020603050405020304" pitchFamily="18" charset="0"/>
              </a:rPr>
              <a:t>negative</a:t>
            </a:r>
            <a:r>
              <a:rPr kumimoji="1" lang="en-US" altLang="zh-CN" sz="2000">
                <a:solidFill>
                  <a:srgbClr val="3333FF"/>
                </a:solidFill>
                <a:latin typeface="Times New Roman" panose="02020603050405020304" pitchFamily="18" charset="0"/>
              </a:rPr>
              <a:t> image.</a:t>
            </a:r>
            <a:r>
              <a:rPr kumimoji="1" lang="en-US" altLang="zh-CN" sz="2000">
                <a:solidFill>
                  <a:srgbClr val="3333FF"/>
                </a:solidFill>
                <a:latin typeface="楷体_GB2312" pitchFamily="49" charset="-122"/>
                <a:ea typeface="楷体_GB2312" pitchFamily="49" charset="-122"/>
              </a:rPr>
              <a:t>     </a:t>
            </a:r>
          </a:p>
        </p:txBody>
      </p:sp>
      <p:grpSp>
        <p:nvGrpSpPr>
          <p:cNvPr id="180237" name="Group 13"/>
          <p:cNvGrpSpPr>
            <a:grpSpLocks/>
          </p:cNvGrpSpPr>
          <p:nvPr/>
        </p:nvGrpSpPr>
        <p:grpSpPr bwMode="auto">
          <a:xfrm>
            <a:off x="2133600" y="381001"/>
            <a:ext cx="3733800" cy="2424113"/>
            <a:chOff x="384" y="240"/>
            <a:chExt cx="2352" cy="1527"/>
          </a:xfrm>
        </p:grpSpPr>
        <p:sp>
          <p:nvSpPr>
            <p:cNvPr id="180238" name="Rectangle 14"/>
            <p:cNvSpPr>
              <a:spLocks noChangeArrowheads="1"/>
            </p:cNvSpPr>
            <p:nvPr/>
          </p:nvSpPr>
          <p:spPr bwMode="auto">
            <a:xfrm>
              <a:off x="384" y="868"/>
              <a:ext cx="116" cy="23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180239" name="Group 15"/>
            <p:cNvGrpSpPr>
              <a:grpSpLocks/>
            </p:cNvGrpSpPr>
            <p:nvPr/>
          </p:nvGrpSpPr>
          <p:grpSpPr bwMode="auto">
            <a:xfrm>
              <a:off x="474" y="240"/>
              <a:ext cx="2262" cy="1527"/>
              <a:chOff x="378" y="240"/>
              <a:chExt cx="2262" cy="1527"/>
            </a:xfrm>
          </p:grpSpPr>
          <p:grpSp>
            <p:nvGrpSpPr>
              <p:cNvPr id="180240" name="Group 16"/>
              <p:cNvGrpSpPr>
                <a:grpSpLocks/>
              </p:cNvGrpSpPr>
              <p:nvPr/>
            </p:nvGrpSpPr>
            <p:grpSpPr bwMode="auto">
              <a:xfrm>
                <a:off x="801" y="425"/>
                <a:ext cx="1169" cy="586"/>
                <a:chOff x="3500" y="2481"/>
                <a:chExt cx="1169" cy="586"/>
              </a:xfrm>
            </p:grpSpPr>
            <p:sp>
              <p:nvSpPr>
                <p:cNvPr id="180241" name="Line 17"/>
                <p:cNvSpPr>
                  <a:spLocks noChangeShapeType="1"/>
                </p:cNvSpPr>
                <p:nvPr/>
              </p:nvSpPr>
              <p:spPr bwMode="auto">
                <a:xfrm flipV="1">
                  <a:off x="4669" y="2780"/>
                  <a:ext cx="0" cy="286"/>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80242" name="Group 18"/>
                <p:cNvGrpSpPr>
                  <a:grpSpLocks/>
                </p:cNvGrpSpPr>
                <p:nvPr/>
              </p:nvGrpSpPr>
              <p:grpSpPr bwMode="auto">
                <a:xfrm>
                  <a:off x="3500" y="2481"/>
                  <a:ext cx="1169" cy="586"/>
                  <a:chOff x="3500" y="2481"/>
                  <a:chExt cx="1169" cy="586"/>
                </a:xfrm>
              </p:grpSpPr>
              <p:sp>
                <p:nvSpPr>
                  <p:cNvPr id="180243" name="Text Box 19"/>
                  <p:cNvSpPr txBox="1">
                    <a:spLocks noChangeArrowheads="1"/>
                  </p:cNvSpPr>
                  <p:nvPr/>
                </p:nvSpPr>
                <p:spPr bwMode="auto">
                  <a:xfrm>
                    <a:off x="4475" y="2720"/>
                    <a:ext cx="176"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kumimoji="1" lang="en-US" altLang="zh-CN" sz="1600" i="1">
                        <a:latin typeface="Times New Roman" panose="02020603050405020304" pitchFamily="18" charset="0"/>
                      </a:rPr>
                      <a:t>E</a:t>
                    </a:r>
                    <a:r>
                      <a:rPr kumimoji="1" lang="en-US" altLang="zh-CN" sz="1600" baseline="-25000">
                        <a:latin typeface="Times New Roman" panose="02020603050405020304" pitchFamily="18" charset="0"/>
                      </a:rPr>
                      <a:t>0</a:t>
                    </a:r>
                    <a:endParaRPr kumimoji="1" lang="en-US" altLang="zh-CN" sz="1000" baseline="-25000">
                      <a:latin typeface="Times New Roman" panose="02020603050405020304" pitchFamily="18" charset="0"/>
                    </a:endParaRPr>
                  </a:p>
                </p:txBody>
              </p:sp>
              <p:sp>
                <p:nvSpPr>
                  <p:cNvPr id="180244" name="Line 20"/>
                  <p:cNvSpPr>
                    <a:spLocks noChangeShapeType="1"/>
                  </p:cNvSpPr>
                  <p:nvPr/>
                </p:nvSpPr>
                <p:spPr bwMode="auto">
                  <a:xfrm flipH="1" flipV="1">
                    <a:off x="3500" y="2583"/>
                    <a:ext cx="1169" cy="484"/>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0245" name="Text Box 21"/>
                  <p:cNvSpPr txBox="1">
                    <a:spLocks noChangeArrowheads="1"/>
                  </p:cNvSpPr>
                  <p:nvPr/>
                </p:nvSpPr>
                <p:spPr bwMode="auto">
                  <a:xfrm>
                    <a:off x="3563" y="2481"/>
                    <a:ext cx="296" cy="2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1" lang="en-US" altLang="zh-CN" sz="1600" i="1">
                        <a:latin typeface="Times New Roman" panose="02020603050405020304" pitchFamily="18" charset="0"/>
                      </a:rPr>
                      <a:t>r</a:t>
                    </a:r>
                    <a:r>
                      <a:rPr kumimoji="1" lang="en-US" altLang="zh-CN" sz="1400" baseline="-25000">
                        <a:latin typeface="Times New Roman" panose="02020603050405020304" pitchFamily="18" charset="0"/>
                      </a:rPr>
                      <a:t>0</a:t>
                    </a:r>
                    <a:endParaRPr kumimoji="1" lang="en-US" altLang="zh-CN" sz="1400">
                      <a:latin typeface="Times New Roman" panose="02020603050405020304" pitchFamily="18" charset="0"/>
                    </a:endParaRPr>
                  </a:p>
                </p:txBody>
              </p:sp>
            </p:grpSp>
          </p:grpSp>
          <p:grpSp>
            <p:nvGrpSpPr>
              <p:cNvPr id="180246" name="Group 22"/>
              <p:cNvGrpSpPr>
                <a:grpSpLocks/>
              </p:cNvGrpSpPr>
              <p:nvPr/>
            </p:nvGrpSpPr>
            <p:grpSpPr bwMode="auto">
              <a:xfrm>
                <a:off x="801" y="340"/>
                <a:ext cx="1588" cy="1044"/>
                <a:chOff x="3500" y="2396"/>
                <a:chExt cx="1588" cy="1044"/>
              </a:xfrm>
            </p:grpSpPr>
            <p:sp>
              <p:nvSpPr>
                <p:cNvPr id="180247" name="Line 23"/>
                <p:cNvSpPr>
                  <a:spLocks noChangeShapeType="1"/>
                </p:cNvSpPr>
                <p:nvPr/>
              </p:nvSpPr>
              <p:spPr bwMode="auto">
                <a:xfrm>
                  <a:off x="3500" y="2396"/>
                  <a:ext cx="1167" cy="6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0248" name="Text Box 24"/>
                <p:cNvSpPr txBox="1">
                  <a:spLocks noChangeArrowheads="1"/>
                </p:cNvSpPr>
                <p:nvPr/>
              </p:nvSpPr>
              <p:spPr bwMode="auto">
                <a:xfrm>
                  <a:off x="4859" y="3248"/>
                  <a:ext cx="22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kumimoji="1" lang="en-US" altLang="zh-CN" sz="1600" i="1">
                      <a:latin typeface="Times New Roman" panose="02020603050405020304" pitchFamily="18" charset="0"/>
                    </a:rPr>
                    <a:t>E</a:t>
                  </a:r>
                  <a:r>
                    <a:rPr kumimoji="1" lang="en-US" altLang="zh-CN" sz="2000" baseline="-25000">
                      <a:latin typeface="Times New Roman" panose="02020603050405020304" pitchFamily="18" charset="0"/>
                    </a:rPr>
                    <a:t>+</a:t>
                  </a:r>
                </a:p>
              </p:txBody>
            </p:sp>
            <p:sp>
              <p:nvSpPr>
                <p:cNvPr id="180249" name="Line 25"/>
                <p:cNvSpPr>
                  <a:spLocks noChangeShapeType="1"/>
                </p:cNvSpPr>
                <p:nvPr/>
              </p:nvSpPr>
              <p:spPr bwMode="auto">
                <a:xfrm>
                  <a:off x="4667" y="3056"/>
                  <a:ext cx="288" cy="144"/>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80250" name="Object 26"/>
                <p:cNvGraphicFramePr>
                  <a:graphicFrameLocks noChangeAspect="1"/>
                </p:cNvGraphicFramePr>
                <p:nvPr/>
              </p:nvGraphicFramePr>
              <p:xfrm>
                <a:off x="3803" y="2448"/>
                <a:ext cx="178" cy="196"/>
              </p:xfrm>
              <a:graphic>
                <a:graphicData uri="http://schemas.openxmlformats.org/presentationml/2006/ole">
                  <mc:AlternateContent xmlns:mc="http://schemas.openxmlformats.org/markup-compatibility/2006">
                    <mc:Choice xmlns:v="urn:schemas-microsoft-com:vml" Requires="v">
                      <p:oleObj spid="_x0000_s411010" name="公式" r:id="rId15" imgW="152280" imgH="215640" progId="Equation.3">
                        <p:embed/>
                      </p:oleObj>
                    </mc:Choice>
                    <mc:Fallback>
                      <p:oleObj name="公式" r:id="rId15" imgW="152280" imgH="2156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03" y="2448"/>
                              <a:ext cx="178" cy="1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80251" name="Group 27"/>
              <p:cNvGrpSpPr>
                <a:grpSpLocks/>
              </p:cNvGrpSpPr>
              <p:nvPr/>
            </p:nvGrpSpPr>
            <p:grpSpPr bwMode="auto">
              <a:xfrm>
                <a:off x="815" y="674"/>
                <a:ext cx="1155" cy="341"/>
                <a:chOff x="815" y="674"/>
                <a:chExt cx="1155" cy="341"/>
              </a:xfrm>
            </p:grpSpPr>
            <p:sp>
              <p:nvSpPr>
                <p:cNvPr id="180252" name="Line 28"/>
                <p:cNvSpPr>
                  <a:spLocks noChangeShapeType="1"/>
                </p:cNvSpPr>
                <p:nvPr/>
              </p:nvSpPr>
              <p:spPr bwMode="auto">
                <a:xfrm>
                  <a:off x="815" y="674"/>
                  <a:ext cx="1155" cy="3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0253" name="Line 29"/>
                <p:cNvSpPr>
                  <a:spLocks noChangeShapeType="1"/>
                </p:cNvSpPr>
                <p:nvPr/>
              </p:nvSpPr>
              <p:spPr bwMode="auto">
                <a:xfrm>
                  <a:off x="1491" y="869"/>
                  <a:ext cx="479" cy="141"/>
                </a:xfrm>
                <a:prstGeom prst="line">
                  <a:avLst/>
                </a:prstGeom>
                <a:noFill/>
                <a:ln w="28575">
                  <a:solidFill>
                    <a:srgbClr val="0000FF"/>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80254" name="Text Box 30"/>
                <p:cNvSpPr txBox="1">
                  <a:spLocks noChangeArrowheads="1"/>
                </p:cNvSpPr>
                <p:nvPr/>
              </p:nvSpPr>
              <p:spPr bwMode="auto">
                <a:xfrm>
                  <a:off x="1296" y="808"/>
                  <a:ext cx="219"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kumimoji="1" lang="en-US" altLang="zh-CN" sz="1600" i="1">
                      <a:latin typeface="Times New Roman" panose="02020603050405020304" pitchFamily="18" charset="0"/>
                    </a:rPr>
                    <a:t>E</a:t>
                  </a:r>
                  <a:r>
                    <a:rPr kumimoji="1" lang="en-US" altLang="zh-CN" sz="2400" baseline="-25000">
                      <a:latin typeface="Times New Roman" panose="02020603050405020304" pitchFamily="18" charset="0"/>
                      <a:cs typeface="Times New Roman" panose="02020603050405020304" pitchFamily="18" charset="0"/>
                    </a:rPr>
                    <a:t>–</a:t>
                  </a:r>
                  <a:endParaRPr kumimoji="1" lang="en-US" altLang="zh-CN" sz="2400" baseline="-25000">
                    <a:latin typeface="Times New Roman" panose="02020603050405020304" pitchFamily="18" charset="0"/>
                  </a:endParaRPr>
                </a:p>
              </p:txBody>
            </p:sp>
            <p:graphicFrame>
              <p:nvGraphicFramePr>
                <p:cNvPr id="180255" name="Object 31"/>
                <p:cNvGraphicFramePr>
                  <a:graphicFrameLocks noChangeAspect="1"/>
                </p:cNvGraphicFramePr>
                <p:nvPr/>
              </p:nvGraphicFramePr>
              <p:xfrm>
                <a:off x="984" y="680"/>
                <a:ext cx="177" cy="196"/>
              </p:xfrm>
              <a:graphic>
                <a:graphicData uri="http://schemas.openxmlformats.org/presentationml/2006/ole">
                  <mc:AlternateContent xmlns:mc="http://schemas.openxmlformats.org/markup-compatibility/2006">
                    <mc:Choice xmlns:v="urn:schemas-microsoft-com:vml" Requires="v">
                      <p:oleObj spid="_x0000_s411011" name="公式" r:id="rId17" imgW="152280" imgH="215640" progId="Equation.3">
                        <p:embed/>
                      </p:oleObj>
                    </mc:Choice>
                    <mc:Fallback>
                      <p:oleObj name="公式" r:id="rId17" imgW="152280" imgH="21564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84" y="680"/>
                              <a:ext cx="177" cy="1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80256" name="Group 32"/>
              <p:cNvGrpSpPr>
                <a:grpSpLocks/>
              </p:cNvGrpSpPr>
              <p:nvPr/>
            </p:nvGrpSpPr>
            <p:grpSpPr bwMode="auto">
              <a:xfrm>
                <a:off x="378" y="783"/>
                <a:ext cx="2240" cy="440"/>
                <a:chOff x="3077" y="2039"/>
                <a:chExt cx="2240" cy="440"/>
              </a:xfrm>
            </p:grpSpPr>
            <p:sp>
              <p:nvSpPr>
                <p:cNvPr id="180257" name="Line 33"/>
                <p:cNvSpPr>
                  <a:spLocks noChangeShapeType="1"/>
                </p:cNvSpPr>
                <p:nvPr/>
              </p:nvSpPr>
              <p:spPr bwMode="auto">
                <a:xfrm>
                  <a:off x="3077" y="2266"/>
                  <a:ext cx="2240" cy="0"/>
                </a:xfrm>
                <a:prstGeom prst="line">
                  <a:avLst/>
                </a:prstGeom>
                <a:noFill/>
                <a:ln w="2857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0258" name="Text Box 34"/>
                <p:cNvSpPr txBox="1">
                  <a:spLocks noChangeArrowheads="1"/>
                </p:cNvSpPr>
                <p:nvPr/>
              </p:nvSpPr>
              <p:spPr bwMode="auto">
                <a:xfrm>
                  <a:off x="3133" y="2039"/>
                  <a:ext cx="240"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kumimoji="1" lang="zh-CN" altLang="en-US" sz="1600" i="1">
                      <a:latin typeface="Times New Roman" panose="02020603050405020304" pitchFamily="18" charset="0"/>
                      <a:sym typeface="Symbol" panose="05050102010706020507" pitchFamily="18" charset="2"/>
                    </a:rPr>
                    <a:t> </a:t>
                  </a:r>
                  <a:endParaRPr kumimoji="1" lang="zh-CN" altLang="en-US" sz="1000" i="1">
                    <a:latin typeface="Times New Roman" panose="02020603050405020304" pitchFamily="18" charset="0"/>
                  </a:endParaRPr>
                </a:p>
              </p:txBody>
            </p:sp>
            <p:sp>
              <p:nvSpPr>
                <p:cNvPr id="180259" name="Text Box 35"/>
                <p:cNvSpPr txBox="1">
                  <a:spLocks noChangeArrowheads="1"/>
                </p:cNvSpPr>
                <p:nvPr/>
              </p:nvSpPr>
              <p:spPr bwMode="auto">
                <a:xfrm>
                  <a:off x="3133" y="2254"/>
                  <a:ext cx="240"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kumimoji="1" lang="zh-CN" altLang="en-US" sz="1600" i="1">
                      <a:latin typeface="Times New Roman" panose="02020603050405020304" pitchFamily="18" charset="0"/>
                      <a:sym typeface="Symbol" panose="05050102010706020507" pitchFamily="18" charset="2"/>
                    </a:rPr>
                    <a:t> </a:t>
                  </a:r>
                  <a:endParaRPr kumimoji="1" lang="zh-CN" altLang="en-US" sz="1000" i="1">
                    <a:latin typeface="Times New Roman" panose="02020603050405020304" pitchFamily="18" charset="0"/>
                  </a:endParaRPr>
                </a:p>
              </p:txBody>
            </p:sp>
          </p:grpSp>
          <p:grpSp>
            <p:nvGrpSpPr>
              <p:cNvPr id="180260" name="Group 36"/>
              <p:cNvGrpSpPr>
                <a:grpSpLocks/>
              </p:cNvGrpSpPr>
              <p:nvPr/>
            </p:nvGrpSpPr>
            <p:grpSpPr bwMode="auto">
              <a:xfrm>
                <a:off x="565" y="240"/>
                <a:ext cx="288" cy="527"/>
                <a:chOff x="3264" y="2296"/>
                <a:chExt cx="288" cy="527"/>
              </a:xfrm>
            </p:grpSpPr>
            <p:sp>
              <p:nvSpPr>
                <p:cNvPr id="180261" name="Text Box 37"/>
                <p:cNvSpPr txBox="1">
                  <a:spLocks noChangeArrowheads="1"/>
                </p:cNvSpPr>
                <p:nvPr/>
              </p:nvSpPr>
              <p:spPr bwMode="auto">
                <a:xfrm>
                  <a:off x="3264" y="2448"/>
                  <a:ext cx="288"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kumimoji="1" lang="en-US" altLang="zh-CN" sz="2000" i="1">
                      <a:latin typeface="Times New Roman" panose="02020603050405020304" pitchFamily="18" charset="0"/>
                    </a:rPr>
                    <a:t>Il</a:t>
                  </a:r>
                  <a:endParaRPr kumimoji="1" lang="en-US" altLang="zh-CN" sz="2400">
                    <a:latin typeface="Times New Roman" panose="02020603050405020304" pitchFamily="18" charset="0"/>
                  </a:endParaRPr>
                </a:p>
              </p:txBody>
            </p:sp>
            <p:grpSp>
              <p:nvGrpSpPr>
                <p:cNvPr id="180262" name="Group 38"/>
                <p:cNvGrpSpPr>
                  <a:grpSpLocks/>
                </p:cNvGrpSpPr>
                <p:nvPr/>
              </p:nvGrpSpPr>
              <p:grpSpPr bwMode="auto">
                <a:xfrm>
                  <a:off x="3288" y="2296"/>
                  <a:ext cx="240" cy="527"/>
                  <a:chOff x="528" y="2288"/>
                  <a:chExt cx="240" cy="527"/>
                </a:xfrm>
              </p:grpSpPr>
              <p:sp>
                <p:nvSpPr>
                  <p:cNvPr id="180263" name="Text Box 39"/>
                  <p:cNvSpPr txBox="1">
                    <a:spLocks noChangeArrowheads="1"/>
                  </p:cNvSpPr>
                  <p:nvPr/>
                </p:nvSpPr>
                <p:spPr bwMode="auto">
                  <a:xfrm>
                    <a:off x="528" y="2624"/>
                    <a:ext cx="169"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kumimoji="1" lang="en-US" altLang="zh-CN" sz="1600" i="1">
                        <a:latin typeface="Times New Roman" panose="02020603050405020304" pitchFamily="18" charset="0"/>
                      </a:rPr>
                      <a:t>-q</a:t>
                    </a:r>
                    <a:endParaRPr kumimoji="1" lang="en-US" altLang="zh-CN" sz="1000" i="1">
                      <a:latin typeface="Times New Roman" panose="02020603050405020304" pitchFamily="18" charset="0"/>
                    </a:endParaRPr>
                  </a:p>
                </p:txBody>
              </p:sp>
              <p:sp>
                <p:nvSpPr>
                  <p:cNvPr id="180264" name="Text Box 40"/>
                  <p:cNvSpPr txBox="1">
                    <a:spLocks noChangeArrowheads="1"/>
                  </p:cNvSpPr>
                  <p:nvPr/>
                </p:nvSpPr>
                <p:spPr bwMode="auto">
                  <a:xfrm>
                    <a:off x="576" y="2288"/>
                    <a:ext cx="141"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kumimoji="1" lang="en-US" altLang="zh-CN" sz="1600" i="1">
                        <a:latin typeface="Times New Roman" panose="02020603050405020304" pitchFamily="18" charset="0"/>
                      </a:rPr>
                      <a:t>q</a:t>
                    </a:r>
                    <a:endParaRPr kumimoji="1" lang="en-US" altLang="zh-CN" sz="1000" i="1">
                      <a:latin typeface="Times New Roman" panose="02020603050405020304" pitchFamily="18" charset="0"/>
                    </a:endParaRPr>
                  </a:p>
                </p:txBody>
              </p:sp>
              <p:sp>
                <p:nvSpPr>
                  <p:cNvPr id="180265" name="Line 41"/>
                  <p:cNvSpPr>
                    <a:spLocks noChangeShapeType="1"/>
                  </p:cNvSpPr>
                  <p:nvPr/>
                </p:nvSpPr>
                <p:spPr bwMode="auto">
                  <a:xfrm flipV="1">
                    <a:off x="720" y="2400"/>
                    <a:ext cx="0" cy="27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0266" name="Oval 42"/>
                  <p:cNvSpPr>
                    <a:spLocks noChangeArrowheads="1"/>
                  </p:cNvSpPr>
                  <p:nvPr/>
                </p:nvSpPr>
                <p:spPr bwMode="auto">
                  <a:xfrm>
                    <a:off x="672" y="2336"/>
                    <a:ext cx="96" cy="96"/>
                  </a:xfrm>
                  <a:prstGeom prst="ellipse">
                    <a:avLst/>
                  </a:prstGeom>
                  <a:solidFill>
                    <a:srgbClr val="FF0000"/>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pPr algn="ctr"/>
                    <a:endParaRPr kumimoji="1" lang="en-US" sz="2400">
                      <a:latin typeface="Times New Roman" panose="02020603050405020304" pitchFamily="18" charset="0"/>
                    </a:endParaRPr>
                  </a:p>
                </p:txBody>
              </p:sp>
              <p:sp>
                <p:nvSpPr>
                  <p:cNvPr id="180267" name="Oval 43"/>
                  <p:cNvSpPr>
                    <a:spLocks noChangeArrowheads="1"/>
                  </p:cNvSpPr>
                  <p:nvPr/>
                </p:nvSpPr>
                <p:spPr bwMode="auto">
                  <a:xfrm>
                    <a:off x="672" y="2672"/>
                    <a:ext cx="96" cy="96"/>
                  </a:xfrm>
                  <a:prstGeom prst="ellipse">
                    <a:avLst/>
                  </a:prstGeom>
                  <a:solidFill>
                    <a:srgbClr val="0000FF"/>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pPr algn="ctr"/>
                    <a:endParaRPr kumimoji="1" lang="en-US" sz="2400">
                      <a:latin typeface="Times New Roman" panose="02020603050405020304" pitchFamily="18" charset="0"/>
                    </a:endParaRPr>
                  </a:p>
                </p:txBody>
              </p:sp>
            </p:grpSp>
          </p:grpSp>
          <p:grpSp>
            <p:nvGrpSpPr>
              <p:cNvPr id="180268" name="Group 44"/>
              <p:cNvGrpSpPr>
                <a:grpSpLocks/>
              </p:cNvGrpSpPr>
              <p:nvPr/>
            </p:nvGrpSpPr>
            <p:grpSpPr bwMode="auto">
              <a:xfrm>
                <a:off x="493" y="1240"/>
                <a:ext cx="336" cy="527"/>
                <a:chOff x="1728" y="2104"/>
                <a:chExt cx="336" cy="527"/>
              </a:xfrm>
            </p:grpSpPr>
            <p:grpSp>
              <p:nvGrpSpPr>
                <p:cNvPr id="180269" name="Group 45"/>
                <p:cNvGrpSpPr>
                  <a:grpSpLocks/>
                </p:cNvGrpSpPr>
                <p:nvPr/>
              </p:nvGrpSpPr>
              <p:grpSpPr bwMode="auto">
                <a:xfrm>
                  <a:off x="1816" y="2104"/>
                  <a:ext cx="240" cy="527"/>
                  <a:chOff x="1824" y="2112"/>
                  <a:chExt cx="240" cy="527"/>
                </a:xfrm>
              </p:grpSpPr>
              <p:sp>
                <p:nvSpPr>
                  <p:cNvPr id="180270" name="Text Box 46"/>
                  <p:cNvSpPr txBox="1">
                    <a:spLocks noChangeArrowheads="1"/>
                  </p:cNvSpPr>
                  <p:nvPr/>
                </p:nvSpPr>
                <p:spPr bwMode="auto">
                  <a:xfrm>
                    <a:off x="1824" y="2448"/>
                    <a:ext cx="169"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kumimoji="1" lang="en-US" altLang="zh-CN" sz="1600" i="1">
                        <a:latin typeface="Times New Roman" panose="02020603050405020304" pitchFamily="18" charset="0"/>
                      </a:rPr>
                      <a:t>-q</a:t>
                    </a:r>
                    <a:r>
                      <a:rPr kumimoji="1" lang="en-US" altLang="zh-CN" sz="1600" i="1">
                        <a:latin typeface="Times New Roman" panose="02020603050405020304" pitchFamily="18" charset="0"/>
                        <a:cs typeface="Times New Roman" panose="02020603050405020304" pitchFamily="18" charset="0"/>
                      </a:rPr>
                      <a:t>'</a:t>
                    </a:r>
                    <a:endParaRPr kumimoji="1" lang="en-US" altLang="zh-CN" sz="1000" i="1">
                      <a:latin typeface="Times New Roman" panose="02020603050405020304" pitchFamily="18" charset="0"/>
                    </a:endParaRPr>
                  </a:p>
                </p:txBody>
              </p:sp>
              <p:sp>
                <p:nvSpPr>
                  <p:cNvPr id="180271" name="Text Box 47"/>
                  <p:cNvSpPr txBox="1">
                    <a:spLocks noChangeArrowheads="1"/>
                  </p:cNvSpPr>
                  <p:nvPr/>
                </p:nvSpPr>
                <p:spPr bwMode="auto">
                  <a:xfrm>
                    <a:off x="1872" y="2112"/>
                    <a:ext cx="141"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kumimoji="1" lang="en-US" altLang="zh-CN" sz="1600" i="1">
                        <a:latin typeface="Times New Roman" panose="02020603050405020304" pitchFamily="18" charset="0"/>
                      </a:rPr>
                      <a:t>q</a:t>
                    </a:r>
                    <a:r>
                      <a:rPr kumimoji="1" lang="en-US" altLang="zh-CN" sz="1600" i="1">
                        <a:latin typeface="Times New Roman" panose="02020603050405020304" pitchFamily="18" charset="0"/>
                        <a:cs typeface="Times New Roman" panose="02020603050405020304" pitchFamily="18" charset="0"/>
                      </a:rPr>
                      <a:t>'</a:t>
                    </a:r>
                    <a:endParaRPr kumimoji="1" lang="en-US" altLang="zh-CN" sz="1000" i="1">
                      <a:latin typeface="Times New Roman" panose="02020603050405020304" pitchFamily="18" charset="0"/>
                    </a:endParaRPr>
                  </a:p>
                </p:txBody>
              </p:sp>
              <p:sp>
                <p:nvSpPr>
                  <p:cNvPr id="180272" name="Line 48"/>
                  <p:cNvSpPr>
                    <a:spLocks noChangeShapeType="1"/>
                  </p:cNvSpPr>
                  <p:nvPr/>
                </p:nvSpPr>
                <p:spPr bwMode="auto">
                  <a:xfrm flipV="1">
                    <a:off x="2016" y="2224"/>
                    <a:ext cx="0" cy="27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0273" name="Oval 49"/>
                  <p:cNvSpPr>
                    <a:spLocks noChangeArrowheads="1"/>
                  </p:cNvSpPr>
                  <p:nvPr/>
                </p:nvSpPr>
                <p:spPr bwMode="auto">
                  <a:xfrm>
                    <a:off x="1968" y="2160"/>
                    <a:ext cx="96" cy="96"/>
                  </a:xfrm>
                  <a:prstGeom prst="ellipse">
                    <a:avLst/>
                  </a:prstGeom>
                  <a:solidFill>
                    <a:srgbClr val="FF0000"/>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pPr algn="ctr"/>
                    <a:endParaRPr kumimoji="1" lang="en-US" sz="2400">
                      <a:latin typeface="Times New Roman" panose="02020603050405020304" pitchFamily="18" charset="0"/>
                    </a:endParaRPr>
                  </a:p>
                </p:txBody>
              </p:sp>
              <p:sp>
                <p:nvSpPr>
                  <p:cNvPr id="180274" name="Oval 50"/>
                  <p:cNvSpPr>
                    <a:spLocks noChangeArrowheads="1"/>
                  </p:cNvSpPr>
                  <p:nvPr/>
                </p:nvSpPr>
                <p:spPr bwMode="auto">
                  <a:xfrm>
                    <a:off x="1968" y="2496"/>
                    <a:ext cx="96" cy="96"/>
                  </a:xfrm>
                  <a:prstGeom prst="ellipse">
                    <a:avLst/>
                  </a:prstGeom>
                  <a:solidFill>
                    <a:srgbClr val="0000FF"/>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pPr algn="ctr"/>
                    <a:endParaRPr kumimoji="1" lang="en-US" sz="2400">
                      <a:latin typeface="Times New Roman" panose="02020603050405020304" pitchFamily="18" charset="0"/>
                    </a:endParaRPr>
                  </a:p>
                </p:txBody>
              </p:sp>
            </p:grpSp>
            <p:sp>
              <p:nvSpPr>
                <p:cNvPr id="180275" name="Text Box 51"/>
                <p:cNvSpPr txBox="1">
                  <a:spLocks noChangeArrowheads="1"/>
                </p:cNvSpPr>
                <p:nvPr/>
              </p:nvSpPr>
              <p:spPr bwMode="auto">
                <a:xfrm>
                  <a:off x="1728" y="2256"/>
                  <a:ext cx="336"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kumimoji="1" lang="en-US" altLang="zh-CN" sz="2000" i="1">
                      <a:latin typeface="Times New Roman" panose="02020603050405020304" pitchFamily="18" charset="0"/>
                    </a:rPr>
                    <a:t>I</a:t>
                  </a:r>
                  <a:r>
                    <a:rPr kumimoji="1" lang="en-US" altLang="zh-CN" sz="2000" i="1">
                      <a:latin typeface="Times New Roman" panose="02020603050405020304" pitchFamily="18" charset="0"/>
                      <a:cs typeface="Times New Roman" panose="02020603050405020304" pitchFamily="18" charset="0"/>
                    </a:rPr>
                    <a:t>'</a:t>
                  </a:r>
                  <a:r>
                    <a:rPr kumimoji="1" lang="en-US" altLang="zh-CN" sz="2000" i="1">
                      <a:latin typeface="Times New Roman" panose="02020603050405020304" pitchFamily="18" charset="0"/>
                    </a:rPr>
                    <a:t>l</a:t>
                  </a:r>
                  <a:r>
                    <a:rPr kumimoji="1" lang="en-US" altLang="zh-CN" sz="2000" i="1">
                      <a:latin typeface="Times New Roman" panose="02020603050405020304" pitchFamily="18" charset="0"/>
                      <a:cs typeface="Times New Roman" panose="02020603050405020304" pitchFamily="18" charset="0"/>
                    </a:rPr>
                    <a:t>'</a:t>
                  </a:r>
                  <a:endParaRPr kumimoji="1" lang="en-US" altLang="zh-CN" sz="2400">
                    <a:latin typeface="Times New Roman" panose="02020603050405020304" pitchFamily="18" charset="0"/>
                  </a:endParaRPr>
                </a:p>
              </p:txBody>
            </p:sp>
          </p:grpSp>
          <p:grpSp>
            <p:nvGrpSpPr>
              <p:cNvPr id="180276" name="Group 52"/>
              <p:cNvGrpSpPr>
                <a:grpSpLocks/>
              </p:cNvGrpSpPr>
              <p:nvPr/>
            </p:nvGrpSpPr>
            <p:grpSpPr bwMode="auto">
              <a:xfrm>
                <a:off x="757" y="664"/>
                <a:ext cx="1439" cy="864"/>
                <a:chOff x="3456" y="2720"/>
                <a:chExt cx="1439" cy="864"/>
              </a:xfrm>
            </p:grpSpPr>
            <p:grpSp>
              <p:nvGrpSpPr>
                <p:cNvPr id="180277" name="Group 53"/>
                <p:cNvGrpSpPr>
                  <a:grpSpLocks/>
                </p:cNvGrpSpPr>
                <p:nvPr/>
              </p:nvGrpSpPr>
              <p:grpSpPr bwMode="auto">
                <a:xfrm>
                  <a:off x="3456" y="2720"/>
                  <a:ext cx="1439" cy="864"/>
                  <a:chOff x="3456" y="2720"/>
                  <a:chExt cx="1439" cy="864"/>
                </a:xfrm>
              </p:grpSpPr>
              <p:graphicFrame>
                <p:nvGraphicFramePr>
                  <p:cNvPr id="180278" name="Object 54"/>
                  <p:cNvGraphicFramePr>
                    <a:graphicFrameLocks noChangeAspect="1"/>
                  </p:cNvGraphicFramePr>
                  <p:nvPr/>
                </p:nvGraphicFramePr>
                <p:xfrm>
                  <a:off x="4715" y="2720"/>
                  <a:ext cx="180" cy="205"/>
                </p:xfrm>
                <a:graphic>
                  <a:graphicData uri="http://schemas.openxmlformats.org/presentationml/2006/ole">
                    <mc:AlternateContent xmlns:mc="http://schemas.openxmlformats.org/markup-compatibility/2006">
                      <mc:Choice xmlns:v="urn:schemas-microsoft-com:vml" Requires="v">
                        <p:oleObj spid="_x0000_s411012" name="公式" r:id="rId19" imgW="203040" imgH="228600" progId="Equation.3">
                          <p:embed/>
                        </p:oleObj>
                      </mc:Choice>
                      <mc:Fallback>
                        <p:oleObj name="公式" r:id="rId19" imgW="203040" imgH="2286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715" y="2720"/>
                                <a:ext cx="180" cy="2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0279" name="Line 55"/>
                  <p:cNvSpPr>
                    <a:spLocks noChangeShapeType="1"/>
                  </p:cNvSpPr>
                  <p:nvPr/>
                </p:nvSpPr>
                <p:spPr bwMode="auto">
                  <a:xfrm flipV="1">
                    <a:off x="3456" y="3056"/>
                    <a:ext cx="1200" cy="5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aphicFrame>
              <p:nvGraphicFramePr>
                <p:cNvPr id="180280" name="Object 56"/>
                <p:cNvGraphicFramePr>
                  <a:graphicFrameLocks noChangeAspect="1"/>
                </p:cNvGraphicFramePr>
                <p:nvPr/>
              </p:nvGraphicFramePr>
              <p:xfrm>
                <a:off x="3608" y="3376"/>
                <a:ext cx="135" cy="205"/>
              </p:xfrm>
              <a:graphic>
                <a:graphicData uri="http://schemas.openxmlformats.org/presentationml/2006/ole">
                  <mc:AlternateContent xmlns:mc="http://schemas.openxmlformats.org/markup-compatibility/2006">
                    <mc:Choice xmlns:v="urn:schemas-microsoft-com:vml" Requires="v">
                      <p:oleObj spid="_x0000_s411013" name="Equation" r:id="rId21" imgW="152280" imgH="228600" progId="Equation.3">
                        <p:embed/>
                      </p:oleObj>
                    </mc:Choice>
                    <mc:Fallback>
                      <p:oleObj name="Equation" r:id="rId21" imgW="152280" imgH="2286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608" y="3376"/>
                              <a:ext cx="135" cy="2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80281" name="Group 57"/>
              <p:cNvGrpSpPr>
                <a:grpSpLocks/>
              </p:cNvGrpSpPr>
              <p:nvPr/>
            </p:nvGrpSpPr>
            <p:grpSpPr bwMode="auto">
              <a:xfrm>
                <a:off x="815" y="1010"/>
                <a:ext cx="1155" cy="621"/>
                <a:chOff x="3514" y="3066"/>
                <a:chExt cx="1155" cy="621"/>
              </a:xfrm>
            </p:grpSpPr>
            <p:grpSp>
              <p:nvGrpSpPr>
                <p:cNvPr id="180282" name="Group 58"/>
                <p:cNvGrpSpPr>
                  <a:grpSpLocks/>
                </p:cNvGrpSpPr>
                <p:nvPr/>
              </p:nvGrpSpPr>
              <p:grpSpPr bwMode="auto">
                <a:xfrm>
                  <a:off x="3514" y="3066"/>
                  <a:ext cx="1155" cy="621"/>
                  <a:chOff x="3514" y="2266"/>
                  <a:chExt cx="1155" cy="621"/>
                </a:xfrm>
              </p:grpSpPr>
              <p:sp>
                <p:nvSpPr>
                  <p:cNvPr id="180283" name="Line 59"/>
                  <p:cNvSpPr>
                    <a:spLocks noChangeShapeType="1"/>
                  </p:cNvSpPr>
                  <p:nvPr/>
                </p:nvSpPr>
                <p:spPr bwMode="auto">
                  <a:xfrm flipH="1">
                    <a:off x="3514" y="2266"/>
                    <a:ext cx="1155" cy="62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0284" name="Line 60"/>
                  <p:cNvSpPr>
                    <a:spLocks noChangeShapeType="1"/>
                  </p:cNvSpPr>
                  <p:nvPr/>
                </p:nvSpPr>
                <p:spPr bwMode="auto">
                  <a:xfrm flipH="1">
                    <a:off x="4373" y="2266"/>
                    <a:ext cx="296" cy="155"/>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80285" name="Object 61"/>
                  <p:cNvGraphicFramePr>
                    <a:graphicFrameLocks noChangeAspect="1"/>
                  </p:cNvGraphicFramePr>
                  <p:nvPr/>
                </p:nvGraphicFramePr>
                <p:xfrm>
                  <a:off x="4379" y="2448"/>
                  <a:ext cx="192" cy="192"/>
                </p:xfrm>
                <a:graphic>
                  <a:graphicData uri="http://schemas.openxmlformats.org/presentationml/2006/ole">
                    <mc:AlternateContent xmlns:mc="http://schemas.openxmlformats.org/markup-compatibility/2006">
                      <mc:Choice xmlns:v="urn:schemas-microsoft-com:vml" Requires="v">
                        <p:oleObj spid="_x0000_s411014" name="Microsoft 公式 3.0" r:id="rId23" imgW="215640" imgH="215640" progId="Equation.3">
                          <p:embed/>
                        </p:oleObj>
                      </mc:Choice>
                      <mc:Fallback>
                        <p:oleObj name="Microsoft 公式 3.0" r:id="rId23" imgW="215640" imgH="21564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379" y="2448"/>
                                <a:ext cx="19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80286" name="Object 62"/>
                <p:cNvGraphicFramePr>
                  <a:graphicFrameLocks noChangeAspect="1"/>
                </p:cNvGraphicFramePr>
                <p:nvPr/>
              </p:nvGraphicFramePr>
              <p:xfrm>
                <a:off x="3792" y="3472"/>
                <a:ext cx="135" cy="194"/>
              </p:xfrm>
              <a:graphic>
                <a:graphicData uri="http://schemas.openxmlformats.org/presentationml/2006/ole">
                  <mc:AlternateContent xmlns:mc="http://schemas.openxmlformats.org/markup-compatibility/2006">
                    <mc:Choice xmlns:v="urn:schemas-microsoft-com:vml" Requires="v">
                      <p:oleObj spid="_x0000_s411015" name="Equation" r:id="rId25" imgW="152280" imgH="215640" progId="Equation.3">
                        <p:embed/>
                      </p:oleObj>
                    </mc:Choice>
                    <mc:Fallback>
                      <p:oleObj name="Equation" r:id="rId25" imgW="152280" imgH="21564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792" y="3472"/>
                              <a:ext cx="135" cy="1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80287" name="Group 63"/>
              <p:cNvGrpSpPr>
                <a:grpSpLocks/>
              </p:cNvGrpSpPr>
              <p:nvPr/>
            </p:nvGrpSpPr>
            <p:grpSpPr bwMode="auto">
              <a:xfrm>
                <a:off x="815" y="760"/>
                <a:ext cx="1825" cy="561"/>
                <a:chOff x="3514" y="2816"/>
                <a:chExt cx="1825" cy="561"/>
              </a:xfrm>
            </p:grpSpPr>
            <p:grpSp>
              <p:nvGrpSpPr>
                <p:cNvPr id="180288" name="Group 64"/>
                <p:cNvGrpSpPr>
                  <a:grpSpLocks/>
                </p:cNvGrpSpPr>
                <p:nvPr/>
              </p:nvGrpSpPr>
              <p:grpSpPr bwMode="auto">
                <a:xfrm>
                  <a:off x="3514" y="2816"/>
                  <a:ext cx="1825" cy="561"/>
                  <a:chOff x="3514" y="2016"/>
                  <a:chExt cx="1825" cy="561"/>
                </a:xfrm>
              </p:grpSpPr>
              <p:sp>
                <p:nvSpPr>
                  <p:cNvPr id="180289" name="Line 65"/>
                  <p:cNvSpPr>
                    <a:spLocks noChangeShapeType="1"/>
                  </p:cNvSpPr>
                  <p:nvPr/>
                </p:nvSpPr>
                <p:spPr bwMode="auto">
                  <a:xfrm flipV="1">
                    <a:off x="3514" y="2256"/>
                    <a:ext cx="1153" cy="32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0290" name="Line 66"/>
                  <p:cNvSpPr>
                    <a:spLocks noChangeShapeType="1"/>
                  </p:cNvSpPr>
                  <p:nvPr/>
                </p:nvSpPr>
                <p:spPr bwMode="auto">
                  <a:xfrm flipV="1">
                    <a:off x="4667" y="2112"/>
                    <a:ext cx="480" cy="144"/>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80291" name="Object 67"/>
                  <p:cNvGraphicFramePr>
                    <a:graphicFrameLocks noChangeAspect="1"/>
                  </p:cNvGraphicFramePr>
                  <p:nvPr/>
                </p:nvGraphicFramePr>
                <p:xfrm>
                  <a:off x="5147" y="2016"/>
                  <a:ext cx="192" cy="192"/>
                </p:xfrm>
                <a:graphic>
                  <a:graphicData uri="http://schemas.openxmlformats.org/presentationml/2006/ole">
                    <mc:AlternateContent xmlns:mc="http://schemas.openxmlformats.org/markup-compatibility/2006">
                      <mc:Choice xmlns:v="urn:schemas-microsoft-com:vml" Requires="v">
                        <p:oleObj spid="_x0000_s411016" name="公式" r:id="rId27" imgW="215640" imgH="215640" progId="Equation.3">
                          <p:embed/>
                        </p:oleObj>
                      </mc:Choice>
                      <mc:Fallback>
                        <p:oleObj name="公式" r:id="rId27" imgW="215640" imgH="21564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147" y="2016"/>
                                <a:ext cx="19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80292" name="Object 68"/>
                <p:cNvGraphicFramePr>
                  <a:graphicFrameLocks noChangeAspect="1"/>
                </p:cNvGraphicFramePr>
                <p:nvPr/>
              </p:nvGraphicFramePr>
              <p:xfrm>
                <a:off x="3712" y="3182"/>
                <a:ext cx="135" cy="194"/>
              </p:xfrm>
              <a:graphic>
                <a:graphicData uri="http://schemas.openxmlformats.org/presentationml/2006/ole">
                  <mc:AlternateContent xmlns:mc="http://schemas.openxmlformats.org/markup-compatibility/2006">
                    <mc:Choice xmlns:v="urn:schemas-microsoft-com:vml" Requires="v">
                      <p:oleObj spid="_x0000_s411017" name="Equation" r:id="rId29" imgW="152280" imgH="215640" progId="Equation.3">
                        <p:embed/>
                      </p:oleObj>
                    </mc:Choice>
                    <mc:Fallback>
                      <p:oleObj name="Equation" r:id="rId29" imgW="152280" imgH="215640"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712" y="3182"/>
                              <a:ext cx="135" cy="1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sp>
        <p:nvSpPr>
          <p:cNvPr id="180293" name="Text Box 69"/>
          <p:cNvSpPr txBox="1">
            <a:spLocks noChangeArrowheads="1"/>
          </p:cNvSpPr>
          <p:nvPr/>
        </p:nvSpPr>
        <p:spPr bwMode="auto">
          <a:xfrm>
            <a:off x="6324600" y="1736726"/>
            <a:ext cx="2667000"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50000"/>
              </a:spcBef>
            </a:pPr>
            <a:r>
              <a:rPr kumimoji="1" lang="en-US" altLang="zh-CN" sz="2000">
                <a:solidFill>
                  <a:srgbClr val="3333FF"/>
                </a:solidFill>
                <a:latin typeface="Times New Roman" panose="02020603050405020304" pitchFamily="18" charset="0"/>
              </a:rPr>
              <a:t>We have assumed that</a:t>
            </a:r>
            <a:endParaRPr kumimoji="1" lang="en-US" altLang="zh-CN" sz="2000">
              <a:solidFill>
                <a:srgbClr val="3333FF"/>
              </a:solidFill>
              <a:latin typeface="楷体_GB2312" pitchFamily="49" charset="-122"/>
              <a:ea typeface="楷体_GB2312" pitchFamily="49" charset="-122"/>
            </a:endParaRPr>
          </a:p>
        </p:txBody>
      </p:sp>
      <p:sp>
        <p:nvSpPr>
          <p:cNvPr id="180294" name="Text Box 70"/>
          <p:cNvSpPr txBox="1">
            <a:spLocks noChangeArrowheads="1"/>
          </p:cNvSpPr>
          <p:nvPr/>
        </p:nvSpPr>
        <p:spPr bwMode="auto">
          <a:xfrm>
            <a:off x="2362200" y="2743201"/>
            <a:ext cx="7315200" cy="123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The direction of the resultant electric field is </a:t>
            </a:r>
            <a:r>
              <a:rPr kumimoji="1" lang="en-US" altLang="zh-CN" sz="2000">
                <a:solidFill>
                  <a:srgbClr val="FF0000"/>
                </a:solidFill>
                <a:latin typeface="Times New Roman" panose="02020603050405020304" pitchFamily="18" charset="0"/>
              </a:rPr>
              <a:t>perpendicular</a:t>
            </a:r>
            <a:r>
              <a:rPr kumimoji="1" lang="en-US" altLang="zh-CN" sz="2000">
                <a:solidFill>
                  <a:srgbClr val="3333FF"/>
                </a:solidFill>
                <a:latin typeface="Times New Roman" panose="02020603050405020304" pitchFamily="18" charset="0"/>
              </a:rPr>
              <a:t> to the boundary, and it shows that the effects of the image electric current element </a:t>
            </a:r>
            <a:r>
              <a:rPr kumimoji="1" lang="en-US" altLang="zh-CN" sz="2000">
                <a:solidFill>
                  <a:srgbClr val="FF0000"/>
                </a:solidFill>
                <a:latin typeface="Times New Roman" panose="02020603050405020304" pitchFamily="18" charset="0"/>
              </a:rPr>
              <a:t>satisfy </a:t>
            </a:r>
            <a:r>
              <a:rPr kumimoji="1" lang="en-US" altLang="zh-CN" sz="2000">
                <a:solidFill>
                  <a:srgbClr val="3333FF"/>
                </a:solidFill>
                <a:latin typeface="Times New Roman" panose="02020603050405020304" pitchFamily="18" charset="0"/>
              </a:rPr>
              <a:t>the given boundary conditions.</a:t>
            </a:r>
            <a:r>
              <a:rPr kumimoji="1" lang="en-US" altLang="zh-CN" sz="2000">
                <a:solidFill>
                  <a:srgbClr val="3333FF"/>
                </a:solidFill>
                <a:latin typeface="Times New Roman" panose="02020603050405020304" pitchFamily="18" charset="0"/>
                <a:ea typeface="楷体_GB2312" pitchFamily="49" charset="-122"/>
              </a:rPr>
              <a:t> </a:t>
            </a:r>
            <a:endParaRPr kumimoji="1" lang="en-US" altLang="zh-CN" sz="2000">
              <a:solidFill>
                <a:srgbClr val="3333FF"/>
              </a:solidFill>
              <a:latin typeface="Times New Roman" panose="02020603050405020304" pitchFamily="18" charset="0"/>
            </a:endParaRPr>
          </a:p>
        </p:txBody>
      </p:sp>
      <p:sp>
        <p:nvSpPr>
          <p:cNvPr id="180295" name="AutoShape 71">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80296" name="AutoShape 72">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74" name="文本框 73"/>
          <p:cNvSpPr txBox="1"/>
          <p:nvPr/>
        </p:nvSpPr>
        <p:spPr>
          <a:xfrm>
            <a:off x="304800" y="762001"/>
            <a:ext cx="1302327" cy="461665"/>
          </a:xfrm>
          <a:prstGeom prst="rect">
            <a:avLst/>
          </a:prstGeom>
          <a:noFill/>
        </p:spPr>
        <p:txBody>
          <a:bodyPr wrap="square" rtlCol="0">
            <a:spAutoFit/>
          </a:bodyPr>
          <a:lstStyle/>
          <a:p>
            <a:r>
              <a:rPr lang="en-US" altLang="zh-CN" sz="2400" b="1" i="1" dirty="0" smtClean="0">
                <a:solidFill>
                  <a:schemeClr val="bg1"/>
                </a:solidFill>
              </a:rPr>
              <a:t>Image</a:t>
            </a:r>
            <a:endParaRPr lang="zh-CN" altLang="en-US" sz="2400" b="1" i="1" dirty="0">
              <a:solidFill>
                <a:schemeClr val="bg1"/>
              </a:solidFill>
            </a:endParaRPr>
          </a:p>
        </p:txBody>
      </p:sp>
    </p:spTree>
    <p:extLst>
      <p:ext uri="{BB962C8B-B14F-4D97-AF65-F5344CB8AC3E}">
        <p14:creationId xmlns:p14="http://schemas.microsoft.com/office/powerpoint/2010/main" val="2037829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80226"/>
                                        </p:tgtEl>
                                        <p:attrNameLst>
                                          <p:attrName>style.visibility</p:attrName>
                                        </p:attrNameLst>
                                      </p:cBhvr>
                                      <p:to>
                                        <p:strVal val="visible"/>
                                      </p:to>
                                    </p:set>
                                    <p:anim calcmode="lin" valueType="num">
                                      <p:cBhvr additive="base">
                                        <p:cTn id="7" dur="500" fill="hold"/>
                                        <p:tgtEl>
                                          <p:spTgt spid="180226"/>
                                        </p:tgtEl>
                                        <p:attrNameLst>
                                          <p:attrName>ppt_x</p:attrName>
                                        </p:attrNameLst>
                                      </p:cBhvr>
                                      <p:tavLst>
                                        <p:tav tm="0">
                                          <p:val>
                                            <p:strVal val="#ppt_x"/>
                                          </p:val>
                                        </p:tav>
                                        <p:tav tm="100000">
                                          <p:val>
                                            <p:strVal val="#ppt_x"/>
                                          </p:val>
                                        </p:tav>
                                      </p:tavLst>
                                    </p:anim>
                                    <p:anim calcmode="lin" valueType="num">
                                      <p:cBhvr additive="base">
                                        <p:cTn id="8" dur="500" fill="hold"/>
                                        <p:tgtEl>
                                          <p:spTgt spid="180226"/>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80227"/>
                                        </p:tgtEl>
                                        <p:attrNameLst>
                                          <p:attrName>style.visibility</p:attrName>
                                        </p:attrNameLst>
                                      </p:cBhvr>
                                      <p:to>
                                        <p:strVal val="visible"/>
                                      </p:to>
                                    </p:set>
                                    <p:anim calcmode="lin" valueType="num">
                                      <p:cBhvr additive="base">
                                        <p:cTn id="13" dur="500" fill="hold"/>
                                        <p:tgtEl>
                                          <p:spTgt spid="180227"/>
                                        </p:tgtEl>
                                        <p:attrNameLst>
                                          <p:attrName>ppt_x</p:attrName>
                                        </p:attrNameLst>
                                      </p:cBhvr>
                                      <p:tavLst>
                                        <p:tav tm="0">
                                          <p:val>
                                            <p:strVal val="#ppt_x"/>
                                          </p:val>
                                        </p:tav>
                                        <p:tav tm="100000">
                                          <p:val>
                                            <p:strVal val="#ppt_x"/>
                                          </p:val>
                                        </p:tav>
                                      </p:tavLst>
                                    </p:anim>
                                    <p:anim calcmode="lin" valueType="num">
                                      <p:cBhvr additive="base">
                                        <p:cTn id="14" dur="500" fill="hold"/>
                                        <p:tgtEl>
                                          <p:spTgt spid="180227"/>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0293"/>
                                        </p:tgtEl>
                                        <p:attrNameLst>
                                          <p:attrName>style.visibility</p:attrName>
                                        </p:attrNameLst>
                                      </p:cBhvr>
                                      <p:to>
                                        <p:strVal val="visible"/>
                                      </p:to>
                                    </p:set>
                                    <p:anim calcmode="lin" valueType="num">
                                      <p:cBhvr additive="base">
                                        <p:cTn id="19" dur="500" fill="hold"/>
                                        <p:tgtEl>
                                          <p:spTgt spid="180293"/>
                                        </p:tgtEl>
                                        <p:attrNameLst>
                                          <p:attrName>ppt_x</p:attrName>
                                        </p:attrNameLst>
                                      </p:cBhvr>
                                      <p:tavLst>
                                        <p:tav tm="0">
                                          <p:val>
                                            <p:strVal val="#ppt_x"/>
                                          </p:val>
                                        </p:tav>
                                        <p:tav tm="100000">
                                          <p:val>
                                            <p:strVal val="#ppt_x"/>
                                          </p:val>
                                        </p:tav>
                                      </p:tavLst>
                                    </p:anim>
                                    <p:anim calcmode="lin" valueType="num">
                                      <p:cBhvr additive="base">
                                        <p:cTn id="20" dur="500" fill="hold"/>
                                        <p:tgtEl>
                                          <p:spTgt spid="180293"/>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80231"/>
                                        </p:tgtEl>
                                        <p:attrNameLst>
                                          <p:attrName>style.visibility</p:attrName>
                                        </p:attrNameLst>
                                      </p:cBhvr>
                                      <p:to>
                                        <p:strVal val="visible"/>
                                      </p:to>
                                    </p:set>
                                    <p:anim calcmode="lin" valueType="num">
                                      <p:cBhvr additive="base">
                                        <p:cTn id="25" dur="500" fill="hold"/>
                                        <p:tgtEl>
                                          <p:spTgt spid="180231"/>
                                        </p:tgtEl>
                                        <p:attrNameLst>
                                          <p:attrName>ppt_x</p:attrName>
                                        </p:attrNameLst>
                                      </p:cBhvr>
                                      <p:tavLst>
                                        <p:tav tm="0">
                                          <p:val>
                                            <p:strVal val="#ppt_x"/>
                                          </p:val>
                                        </p:tav>
                                        <p:tav tm="100000">
                                          <p:val>
                                            <p:strVal val="#ppt_x"/>
                                          </p:val>
                                        </p:tav>
                                      </p:tavLst>
                                    </p:anim>
                                    <p:anim calcmode="lin" valueType="num">
                                      <p:cBhvr additive="base">
                                        <p:cTn id="26" dur="500" fill="hold"/>
                                        <p:tgtEl>
                                          <p:spTgt spid="180231"/>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80294"/>
                                        </p:tgtEl>
                                        <p:attrNameLst>
                                          <p:attrName>style.visibility</p:attrName>
                                        </p:attrNameLst>
                                      </p:cBhvr>
                                      <p:to>
                                        <p:strVal val="visible"/>
                                      </p:to>
                                    </p:set>
                                    <p:anim calcmode="lin" valueType="num">
                                      <p:cBhvr additive="base">
                                        <p:cTn id="31" dur="500" fill="hold"/>
                                        <p:tgtEl>
                                          <p:spTgt spid="180294"/>
                                        </p:tgtEl>
                                        <p:attrNameLst>
                                          <p:attrName>ppt_x</p:attrName>
                                        </p:attrNameLst>
                                      </p:cBhvr>
                                      <p:tavLst>
                                        <p:tav tm="0">
                                          <p:val>
                                            <p:strVal val="#ppt_x"/>
                                          </p:val>
                                        </p:tav>
                                        <p:tav tm="100000">
                                          <p:val>
                                            <p:strVal val="#ppt_x"/>
                                          </p:val>
                                        </p:tav>
                                      </p:tavLst>
                                    </p:anim>
                                    <p:anim calcmode="lin" valueType="num">
                                      <p:cBhvr additive="base">
                                        <p:cTn id="32" dur="500" fill="hold"/>
                                        <p:tgtEl>
                                          <p:spTgt spid="180294"/>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80235"/>
                                        </p:tgtEl>
                                        <p:attrNameLst>
                                          <p:attrName>style.visibility</p:attrName>
                                        </p:attrNameLst>
                                      </p:cBhvr>
                                      <p:to>
                                        <p:strVal val="visible"/>
                                      </p:to>
                                    </p:set>
                                    <p:anim calcmode="lin" valueType="num">
                                      <p:cBhvr additive="base">
                                        <p:cTn id="37" dur="500" fill="hold"/>
                                        <p:tgtEl>
                                          <p:spTgt spid="180235"/>
                                        </p:tgtEl>
                                        <p:attrNameLst>
                                          <p:attrName>ppt_x</p:attrName>
                                        </p:attrNameLst>
                                      </p:cBhvr>
                                      <p:tavLst>
                                        <p:tav tm="0">
                                          <p:val>
                                            <p:strVal val="#ppt_x"/>
                                          </p:val>
                                        </p:tav>
                                        <p:tav tm="100000">
                                          <p:val>
                                            <p:strVal val="#ppt_x"/>
                                          </p:val>
                                        </p:tav>
                                      </p:tavLst>
                                    </p:anim>
                                    <p:anim calcmode="lin" valueType="num">
                                      <p:cBhvr additive="base">
                                        <p:cTn id="38" dur="500" fill="hold"/>
                                        <p:tgtEl>
                                          <p:spTgt spid="180235"/>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80236"/>
                                        </p:tgtEl>
                                        <p:attrNameLst>
                                          <p:attrName>style.visibility</p:attrName>
                                        </p:attrNameLst>
                                      </p:cBhvr>
                                      <p:to>
                                        <p:strVal val="visible"/>
                                      </p:to>
                                    </p:set>
                                    <p:anim calcmode="lin" valueType="num">
                                      <p:cBhvr additive="base">
                                        <p:cTn id="43" dur="500" fill="hold"/>
                                        <p:tgtEl>
                                          <p:spTgt spid="180236"/>
                                        </p:tgtEl>
                                        <p:attrNameLst>
                                          <p:attrName>ppt_x</p:attrName>
                                        </p:attrNameLst>
                                      </p:cBhvr>
                                      <p:tavLst>
                                        <p:tav tm="0">
                                          <p:val>
                                            <p:strVal val="#ppt_x"/>
                                          </p:val>
                                        </p:tav>
                                        <p:tav tm="100000">
                                          <p:val>
                                            <p:strVal val="#ppt_x"/>
                                          </p:val>
                                        </p:tav>
                                      </p:tavLst>
                                    </p:anim>
                                    <p:anim calcmode="lin" valueType="num">
                                      <p:cBhvr additive="base">
                                        <p:cTn id="44" dur="500" fill="hold"/>
                                        <p:tgtEl>
                                          <p:spTgt spid="1802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26" grpId="0" autoUpdateAnimBg="0"/>
      <p:bldP spid="180235" grpId="0" autoUpdateAnimBg="0"/>
      <p:bldP spid="180236" grpId="0" autoUpdateAnimBg="0"/>
      <p:bldP spid="180293" grpId="0" autoUpdateAnimBg="0"/>
      <p:bldP spid="180294"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ChangeArrowheads="1"/>
          </p:cNvSpPr>
          <p:nvPr/>
        </p:nvSpPr>
        <p:spPr bwMode="auto">
          <a:xfrm>
            <a:off x="2438401" y="2406134"/>
            <a:ext cx="184731" cy="3693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181251" name="Group 3"/>
          <p:cNvGrpSpPr>
            <a:grpSpLocks/>
          </p:cNvGrpSpPr>
          <p:nvPr/>
        </p:nvGrpSpPr>
        <p:grpSpPr bwMode="auto">
          <a:xfrm>
            <a:off x="2751138" y="2274888"/>
            <a:ext cx="2500312" cy="774700"/>
            <a:chOff x="1008" y="857"/>
            <a:chExt cx="1575" cy="488"/>
          </a:xfrm>
        </p:grpSpPr>
        <p:sp>
          <p:nvSpPr>
            <p:cNvPr id="181252" name="Rectangle 4"/>
            <p:cNvSpPr>
              <a:spLocks noChangeArrowheads="1"/>
            </p:cNvSpPr>
            <p:nvPr/>
          </p:nvSpPr>
          <p:spPr bwMode="auto">
            <a:xfrm>
              <a:off x="1008" y="867"/>
              <a:ext cx="1575" cy="478"/>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1253" name="Line 5"/>
            <p:cNvSpPr>
              <a:spLocks noChangeShapeType="1"/>
            </p:cNvSpPr>
            <p:nvPr/>
          </p:nvSpPr>
          <p:spPr bwMode="auto">
            <a:xfrm>
              <a:off x="1008" y="857"/>
              <a:ext cx="15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54" name="Text Box 6"/>
            <p:cNvSpPr txBox="1">
              <a:spLocks noChangeArrowheads="1"/>
            </p:cNvSpPr>
            <p:nvPr/>
          </p:nvSpPr>
          <p:spPr bwMode="auto">
            <a:xfrm>
              <a:off x="1667" y="857"/>
              <a:ext cx="489"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zh-CN" altLang="en-US" sz="1600" i="1">
                  <a:latin typeface="Times New Roman" panose="02020603050405020304" pitchFamily="18" charset="0"/>
                  <a:sym typeface="Symbol" panose="05050102010706020507" pitchFamily="18" charset="2"/>
                </a:rPr>
                <a:t></a:t>
              </a:r>
              <a:r>
                <a:rPr lang="zh-CN" altLang="en-US" sz="1600" i="1">
                  <a:latin typeface="Times New Roman" panose="02020603050405020304" pitchFamily="18" charset="0"/>
                </a:rPr>
                <a:t> </a:t>
              </a:r>
              <a:r>
                <a:rPr lang="zh-CN" altLang="en-US" sz="1600">
                  <a:latin typeface="Times New Roman" panose="02020603050405020304" pitchFamily="18" charset="0"/>
                  <a:sym typeface="Symbol" panose="05050102010706020507" pitchFamily="18" charset="2"/>
                </a:rPr>
                <a:t></a:t>
              </a:r>
              <a:endParaRPr lang="zh-CN" altLang="en-US" sz="1600">
                <a:latin typeface="Times New Roman" panose="02020603050405020304" pitchFamily="18" charset="0"/>
              </a:endParaRPr>
            </a:p>
          </p:txBody>
        </p:sp>
      </p:grpSp>
      <p:grpSp>
        <p:nvGrpSpPr>
          <p:cNvPr id="181255" name="Group 7"/>
          <p:cNvGrpSpPr>
            <a:grpSpLocks/>
          </p:cNvGrpSpPr>
          <p:nvPr/>
        </p:nvGrpSpPr>
        <p:grpSpPr bwMode="auto">
          <a:xfrm>
            <a:off x="2827338" y="3363913"/>
            <a:ext cx="5554662" cy="239712"/>
            <a:chOff x="624" y="2167"/>
            <a:chExt cx="3499" cy="151"/>
          </a:xfrm>
        </p:grpSpPr>
        <p:sp>
          <p:nvSpPr>
            <p:cNvPr id="181256" name="Line 8"/>
            <p:cNvSpPr>
              <a:spLocks noChangeShapeType="1"/>
            </p:cNvSpPr>
            <p:nvPr/>
          </p:nvSpPr>
          <p:spPr bwMode="auto">
            <a:xfrm>
              <a:off x="624" y="2242"/>
              <a:ext cx="269" cy="0"/>
            </a:xfrm>
            <a:prstGeom prst="line">
              <a:avLst/>
            </a:prstGeom>
            <a:noFill/>
            <a:ln w="38100">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81257" name="Text Box 9"/>
            <p:cNvSpPr txBox="1">
              <a:spLocks noChangeArrowheads="1"/>
            </p:cNvSpPr>
            <p:nvPr/>
          </p:nvSpPr>
          <p:spPr bwMode="auto">
            <a:xfrm>
              <a:off x="876" y="2167"/>
              <a:ext cx="1332"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tIns="0" rIns="0" bIns="0"/>
            <a:lstStyle/>
            <a:p>
              <a:pPr algn="just" eaLnBrk="0" hangingPunct="0"/>
              <a:r>
                <a:rPr lang="en-US" altLang="zh-CN" sz="1600">
                  <a:solidFill>
                    <a:srgbClr val="FF0000"/>
                  </a:solidFill>
                  <a:latin typeface="Times New Roman" panose="02020603050405020304" pitchFamily="18" charset="0"/>
                </a:rPr>
                <a:t>Electric current element</a:t>
              </a:r>
            </a:p>
          </p:txBody>
        </p:sp>
        <p:sp>
          <p:nvSpPr>
            <p:cNvPr id="181258" name="Line 10"/>
            <p:cNvSpPr>
              <a:spLocks noChangeShapeType="1"/>
            </p:cNvSpPr>
            <p:nvPr/>
          </p:nvSpPr>
          <p:spPr bwMode="auto">
            <a:xfrm>
              <a:off x="2448" y="2256"/>
              <a:ext cx="268" cy="0"/>
            </a:xfrm>
            <a:prstGeom prst="line">
              <a:avLst/>
            </a:prstGeom>
            <a:noFill/>
            <a:ln w="28575">
              <a:solidFill>
                <a:srgbClr val="3333FF"/>
              </a:solidFill>
              <a:prstDash val="dash"/>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81259" name="Text Box 11"/>
            <p:cNvSpPr txBox="1">
              <a:spLocks noChangeArrowheads="1"/>
            </p:cNvSpPr>
            <p:nvPr/>
          </p:nvSpPr>
          <p:spPr bwMode="auto">
            <a:xfrm>
              <a:off x="2724" y="2167"/>
              <a:ext cx="1399"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tIns="0" rIns="0" bIns="0"/>
            <a:lstStyle/>
            <a:p>
              <a:pPr algn="just" eaLnBrk="0" hangingPunct="0"/>
              <a:r>
                <a:rPr lang="en-US" altLang="zh-CN" sz="1600">
                  <a:solidFill>
                    <a:srgbClr val="3333FF"/>
                  </a:solidFill>
                  <a:latin typeface="Times New Roman" panose="02020603050405020304" pitchFamily="18" charset="0"/>
                </a:rPr>
                <a:t>Magnetic current element</a:t>
              </a:r>
            </a:p>
          </p:txBody>
        </p:sp>
      </p:grpSp>
      <p:sp>
        <p:nvSpPr>
          <p:cNvPr id="181260" name="Line 12"/>
          <p:cNvSpPr>
            <a:spLocks noChangeShapeType="1"/>
          </p:cNvSpPr>
          <p:nvPr/>
        </p:nvSpPr>
        <p:spPr bwMode="auto">
          <a:xfrm flipH="1">
            <a:off x="2944813" y="1600200"/>
            <a:ext cx="0" cy="420688"/>
          </a:xfrm>
          <a:prstGeom prst="line">
            <a:avLst/>
          </a:prstGeom>
          <a:noFill/>
          <a:ln w="28575">
            <a:solidFill>
              <a:srgbClr val="FF0000"/>
            </a:solidFill>
            <a:round/>
            <a:headEnd type="triangle" w="sm" len="me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181261" name="Line 13"/>
          <p:cNvSpPr>
            <a:spLocks noChangeShapeType="1"/>
          </p:cNvSpPr>
          <p:nvPr/>
        </p:nvSpPr>
        <p:spPr bwMode="auto">
          <a:xfrm flipH="1">
            <a:off x="2944813" y="2544764"/>
            <a:ext cx="0" cy="420687"/>
          </a:xfrm>
          <a:prstGeom prst="line">
            <a:avLst/>
          </a:prstGeom>
          <a:noFill/>
          <a:ln w="28575">
            <a:solidFill>
              <a:srgbClr val="FF0000"/>
            </a:solidFill>
            <a:round/>
            <a:headEnd type="triangle" w="sm" len="me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181262" name="Line 14"/>
          <p:cNvSpPr>
            <a:spLocks noChangeShapeType="1"/>
          </p:cNvSpPr>
          <p:nvPr/>
        </p:nvSpPr>
        <p:spPr bwMode="auto">
          <a:xfrm>
            <a:off x="3157539" y="1836738"/>
            <a:ext cx="388937" cy="0"/>
          </a:xfrm>
          <a:prstGeom prst="line">
            <a:avLst/>
          </a:prstGeom>
          <a:noFill/>
          <a:ln w="28575">
            <a:solidFill>
              <a:srgbClr val="FF0000"/>
            </a:solidFill>
            <a:round/>
            <a:headEnd type="non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81263" name="Line 15"/>
          <p:cNvSpPr>
            <a:spLocks noChangeShapeType="1"/>
          </p:cNvSpPr>
          <p:nvPr/>
        </p:nvSpPr>
        <p:spPr bwMode="auto">
          <a:xfrm>
            <a:off x="3178175" y="2746375"/>
            <a:ext cx="387350" cy="0"/>
          </a:xfrm>
          <a:prstGeom prst="line">
            <a:avLst/>
          </a:prstGeom>
          <a:noFill/>
          <a:ln w="28575">
            <a:solidFill>
              <a:srgbClr val="FF0000"/>
            </a:solidFill>
            <a:round/>
            <a:headEnd type="triangle" w="sm" len="me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181264" name="Line 16"/>
          <p:cNvSpPr>
            <a:spLocks noChangeShapeType="1"/>
          </p:cNvSpPr>
          <p:nvPr/>
        </p:nvSpPr>
        <p:spPr bwMode="auto">
          <a:xfrm>
            <a:off x="4068763" y="1836738"/>
            <a:ext cx="387350" cy="0"/>
          </a:xfrm>
          <a:prstGeom prst="line">
            <a:avLst/>
          </a:prstGeom>
          <a:noFill/>
          <a:ln w="28575">
            <a:solidFill>
              <a:srgbClr val="3333FF"/>
            </a:solidFill>
            <a:prstDash val="dash"/>
            <a:round/>
            <a:headEnd type="non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81265" name="Line 17"/>
          <p:cNvSpPr>
            <a:spLocks noChangeShapeType="1"/>
          </p:cNvSpPr>
          <p:nvPr/>
        </p:nvSpPr>
        <p:spPr bwMode="auto">
          <a:xfrm>
            <a:off x="4049713" y="2746375"/>
            <a:ext cx="387350" cy="0"/>
          </a:xfrm>
          <a:prstGeom prst="line">
            <a:avLst/>
          </a:prstGeom>
          <a:noFill/>
          <a:ln w="28575">
            <a:solidFill>
              <a:srgbClr val="3333FF"/>
            </a:solidFill>
            <a:prstDash val="dash"/>
            <a:round/>
            <a:headEnd type="non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81266" name="Line 18"/>
          <p:cNvSpPr>
            <a:spLocks noChangeShapeType="1"/>
          </p:cNvSpPr>
          <p:nvPr/>
        </p:nvSpPr>
        <p:spPr bwMode="auto">
          <a:xfrm flipH="1">
            <a:off x="3778250" y="1600200"/>
            <a:ext cx="0" cy="420688"/>
          </a:xfrm>
          <a:prstGeom prst="line">
            <a:avLst/>
          </a:prstGeom>
          <a:noFill/>
          <a:ln w="28575">
            <a:solidFill>
              <a:srgbClr val="3333FF"/>
            </a:solidFill>
            <a:prstDash val="dash"/>
            <a:round/>
            <a:headEnd type="triangle" w="sm" len="me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181267" name="Line 19"/>
          <p:cNvSpPr>
            <a:spLocks noChangeShapeType="1"/>
          </p:cNvSpPr>
          <p:nvPr/>
        </p:nvSpPr>
        <p:spPr bwMode="auto">
          <a:xfrm flipH="1">
            <a:off x="3778250" y="2560639"/>
            <a:ext cx="0" cy="422275"/>
          </a:xfrm>
          <a:prstGeom prst="line">
            <a:avLst/>
          </a:prstGeom>
          <a:noFill/>
          <a:ln w="28575">
            <a:solidFill>
              <a:srgbClr val="3333FF"/>
            </a:solidFill>
            <a:prstDash val="dash"/>
            <a:round/>
            <a:headEnd type="non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81268" name="Line 20"/>
          <p:cNvSpPr>
            <a:spLocks noChangeShapeType="1"/>
          </p:cNvSpPr>
          <p:nvPr/>
        </p:nvSpPr>
        <p:spPr bwMode="auto">
          <a:xfrm flipV="1">
            <a:off x="4651376" y="1668464"/>
            <a:ext cx="366713" cy="319087"/>
          </a:xfrm>
          <a:prstGeom prst="line">
            <a:avLst/>
          </a:prstGeom>
          <a:noFill/>
          <a:ln w="28575">
            <a:solidFill>
              <a:srgbClr val="FF0000"/>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1269" name="Line 21"/>
          <p:cNvSpPr>
            <a:spLocks noChangeShapeType="1"/>
          </p:cNvSpPr>
          <p:nvPr/>
        </p:nvSpPr>
        <p:spPr bwMode="auto">
          <a:xfrm>
            <a:off x="4651376" y="2560639"/>
            <a:ext cx="366713" cy="319087"/>
          </a:xfrm>
          <a:prstGeom prst="line">
            <a:avLst/>
          </a:prstGeom>
          <a:noFill/>
          <a:ln w="28575">
            <a:solidFill>
              <a:srgbClr val="FF0000"/>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181270" name="Group 22"/>
          <p:cNvGrpSpPr>
            <a:grpSpLocks/>
          </p:cNvGrpSpPr>
          <p:nvPr/>
        </p:nvGrpSpPr>
        <p:grpSpPr bwMode="auto">
          <a:xfrm>
            <a:off x="5813426" y="1600200"/>
            <a:ext cx="2500313" cy="1449388"/>
            <a:chOff x="2937" y="432"/>
            <a:chExt cx="1575" cy="913"/>
          </a:xfrm>
        </p:grpSpPr>
        <p:sp>
          <p:nvSpPr>
            <p:cNvPr id="181271" name="Rectangle 23"/>
            <p:cNvSpPr>
              <a:spLocks noChangeArrowheads="1"/>
            </p:cNvSpPr>
            <p:nvPr/>
          </p:nvSpPr>
          <p:spPr bwMode="auto">
            <a:xfrm>
              <a:off x="2937" y="867"/>
              <a:ext cx="1575" cy="478"/>
            </a:xfrm>
            <a:prstGeom prst="rect">
              <a:avLst/>
            </a:prstGeom>
            <a:solidFill>
              <a:srgbClr val="FFCC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1272" name="Line 24"/>
            <p:cNvSpPr>
              <a:spLocks noChangeShapeType="1"/>
            </p:cNvSpPr>
            <p:nvPr/>
          </p:nvSpPr>
          <p:spPr bwMode="auto">
            <a:xfrm flipV="1">
              <a:off x="2937" y="857"/>
              <a:ext cx="15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73" name="Line 25"/>
            <p:cNvSpPr>
              <a:spLocks noChangeShapeType="1"/>
            </p:cNvSpPr>
            <p:nvPr/>
          </p:nvSpPr>
          <p:spPr bwMode="auto">
            <a:xfrm flipH="1">
              <a:off x="3071" y="432"/>
              <a:ext cx="0" cy="265"/>
            </a:xfrm>
            <a:prstGeom prst="line">
              <a:avLst/>
            </a:prstGeom>
            <a:noFill/>
            <a:ln w="28575">
              <a:solidFill>
                <a:srgbClr val="FF0000"/>
              </a:solidFill>
              <a:round/>
              <a:headEnd type="triangle" w="sm" len="me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181274" name="Line 26"/>
            <p:cNvSpPr>
              <a:spLocks noChangeShapeType="1"/>
            </p:cNvSpPr>
            <p:nvPr/>
          </p:nvSpPr>
          <p:spPr bwMode="auto">
            <a:xfrm flipH="1">
              <a:off x="3071" y="1027"/>
              <a:ext cx="0" cy="265"/>
            </a:xfrm>
            <a:prstGeom prst="line">
              <a:avLst/>
            </a:prstGeom>
            <a:noFill/>
            <a:ln w="28575">
              <a:solidFill>
                <a:srgbClr val="FF0000"/>
              </a:solidFill>
              <a:round/>
              <a:headEnd type="non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81275" name="Line 27"/>
            <p:cNvSpPr>
              <a:spLocks noChangeShapeType="1"/>
            </p:cNvSpPr>
            <p:nvPr/>
          </p:nvSpPr>
          <p:spPr bwMode="auto">
            <a:xfrm>
              <a:off x="3218" y="581"/>
              <a:ext cx="244" cy="0"/>
            </a:xfrm>
            <a:prstGeom prst="line">
              <a:avLst/>
            </a:prstGeom>
            <a:noFill/>
            <a:ln w="28575">
              <a:solidFill>
                <a:srgbClr val="FF0000"/>
              </a:solidFill>
              <a:round/>
              <a:headEnd type="non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81276" name="Line 28"/>
            <p:cNvSpPr>
              <a:spLocks noChangeShapeType="1"/>
            </p:cNvSpPr>
            <p:nvPr/>
          </p:nvSpPr>
          <p:spPr bwMode="auto">
            <a:xfrm>
              <a:off x="3230" y="1154"/>
              <a:ext cx="244" cy="0"/>
            </a:xfrm>
            <a:prstGeom prst="line">
              <a:avLst/>
            </a:prstGeom>
            <a:noFill/>
            <a:ln w="28575">
              <a:solidFill>
                <a:srgbClr val="FF0000"/>
              </a:solidFill>
              <a:round/>
              <a:headEnd type="non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81277" name="Line 29"/>
            <p:cNvSpPr>
              <a:spLocks noChangeShapeType="1"/>
            </p:cNvSpPr>
            <p:nvPr/>
          </p:nvSpPr>
          <p:spPr bwMode="auto">
            <a:xfrm>
              <a:off x="3779" y="581"/>
              <a:ext cx="245" cy="0"/>
            </a:xfrm>
            <a:prstGeom prst="line">
              <a:avLst/>
            </a:prstGeom>
            <a:noFill/>
            <a:ln w="28575">
              <a:solidFill>
                <a:srgbClr val="3333FF"/>
              </a:solidFill>
              <a:prstDash val="dash"/>
              <a:round/>
              <a:headEnd type="non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81278" name="Line 30"/>
            <p:cNvSpPr>
              <a:spLocks noChangeShapeType="1"/>
            </p:cNvSpPr>
            <p:nvPr/>
          </p:nvSpPr>
          <p:spPr bwMode="auto">
            <a:xfrm>
              <a:off x="3767" y="1154"/>
              <a:ext cx="244" cy="0"/>
            </a:xfrm>
            <a:prstGeom prst="line">
              <a:avLst/>
            </a:prstGeom>
            <a:noFill/>
            <a:ln w="28575">
              <a:solidFill>
                <a:srgbClr val="3333FF"/>
              </a:solidFill>
              <a:prstDash val="dash"/>
              <a:round/>
              <a:headEnd type="triangle" w="sm" len="me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181279" name="Line 31"/>
            <p:cNvSpPr>
              <a:spLocks noChangeShapeType="1"/>
            </p:cNvSpPr>
            <p:nvPr/>
          </p:nvSpPr>
          <p:spPr bwMode="auto">
            <a:xfrm flipH="1">
              <a:off x="3621" y="432"/>
              <a:ext cx="0" cy="265"/>
            </a:xfrm>
            <a:prstGeom prst="line">
              <a:avLst/>
            </a:prstGeom>
            <a:noFill/>
            <a:ln w="28575">
              <a:solidFill>
                <a:srgbClr val="3333FF"/>
              </a:solidFill>
              <a:prstDash val="dash"/>
              <a:round/>
              <a:headEnd type="triangle" w="sm" len="me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181280" name="Line 32"/>
            <p:cNvSpPr>
              <a:spLocks noChangeShapeType="1"/>
            </p:cNvSpPr>
            <p:nvPr/>
          </p:nvSpPr>
          <p:spPr bwMode="auto">
            <a:xfrm flipH="1">
              <a:off x="3621" y="1037"/>
              <a:ext cx="0" cy="266"/>
            </a:xfrm>
            <a:prstGeom prst="line">
              <a:avLst/>
            </a:prstGeom>
            <a:noFill/>
            <a:ln w="28575">
              <a:solidFill>
                <a:srgbClr val="3333FF"/>
              </a:solidFill>
              <a:prstDash val="dash"/>
              <a:round/>
              <a:headEnd type="triangle" w="sm" len="me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181281" name="Text Box 33"/>
            <p:cNvSpPr txBox="1">
              <a:spLocks noChangeArrowheads="1"/>
            </p:cNvSpPr>
            <p:nvPr/>
          </p:nvSpPr>
          <p:spPr bwMode="auto">
            <a:xfrm>
              <a:off x="3584" y="846"/>
              <a:ext cx="365"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zh-CN" altLang="en-US" sz="1600" i="1">
                  <a:latin typeface="Times New Roman" panose="02020603050405020304" pitchFamily="18" charset="0"/>
                  <a:sym typeface="Symbol" panose="05050102010706020507" pitchFamily="18" charset="2"/>
                </a:rPr>
                <a:t></a:t>
              </a:r>
              <a:r>
                <a:rPr lang="zh-CN" altLang="en-US" sz="1600" i="1">
                  <a:latin typeface="Times New Roman" panose="02020603050405020304" pitchFamily="18" charset="0"/>
                </a:rPr>
                <a:t> </a:t>
              </a:r>
              <a:r>
                <a:rPr lang="zh-CN" altLang="en-US" sz="1600">
                  <a:latin typeface="Times New Roman" panose="02020603050405020304" pitchFamily="18" charset="0"/>
                  <a:sym typeface="Symbol" panose="05050102010706020507" pitchFamily="18" charset="2"/>
                </a:rPr>
                <a:t></a:t>
              </a:r>
              <a:endParaRPr lang="zh-CN" altLang="en-US" sz="1600">
                <a:latin typeface="Times New Roman" panose="02020603050405020304" pitchFamily="18" charset="0"/>
              </a:endParaRPr>
            </a:p>
          </p:txBody>
        </p:sp>
        <p:sp>
          <p:nvSpPr>
            <p:cNvPr id="181282" name="Line 34"/>
            <p:cNvSpPr>
              <a:spLocks noChangeShapeType="1"/>
            </p:cNvSpPr>
            <p:nvPr/>
          </p:nvSpPr>
          <p:spPr bwMode="auto">
            <a:xfrm>
              <a:off x="4097" y="1037"/>
              <a:ext cx="232" cy="202"/>
            </a:xfrm>
            <a:prstGeom prst="line">
              <a:avLst/>
            </a:prstGeom>
            <a:noFill/>
            <a:ln w="28575">
              <a:solidFill>
                <a:srgbClr val="FF0000"/>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1283" name="Line 35"/>
            <p:cNvSpPr>
              <a:spLocks noChangeShapeType="1"/>
            </p:cNvSpPr>
            <p:nvPr/>
          </p:nvSpPr>
          <p:spPr bwMode="auto">
            <a:xfrm flipV="1">
              <a:off x="4109" y="474"/>
              <a:ext cx="232" cy="202"/>
            </a:xfrm>
            <a:prstGeom prst="line">
              <a:avLst/>
            </a:prstGeom>
            <a:noFill/>
            <a:ln w="28575">
              <a:solidFill>
                <a:srgbClr val="FF0000"/>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81284" name="Text Box 36"/>
          <p:cNvSpPr txBox="1">
            <a:spLocks noChangeArrowheads="1"/>
          </p:cNvSpPr>
          <p:nvPr/>
        </p:nvSpPr>
        <p:spPr bwMode="auto">
          <a:xfrm>
            <a:off x="2286000" y="3794126"/>
            <a:ext cx="7620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From the point of the view of </a:t>
            </a:r>
            <a:r>
              <a:rPr kumimoji="1" lang="en-US" altLang="zh-CN" sz="2000">
                <a:solidFill>
                  <a:srgbClr val="FF0000"/>
                </a:solidFill>
                <a:latin typeface="Times New Roman" panose="02020603050405020304" pitchFamily="18" charset="0"/>
              </a:rPr>
              <a:t>antenna array</a:t>
            </a:r>
            <a:r>
              <a:rPr kumimoji="1" lang="en-US" altLang="zh-CN" sz="2000">
                <a:solidFill>
                  <a:srgbClr val="3333FF"/>
                </a:solidFill>
                <a:latin typeface="Times New Roman" panose="02020603050405020304" pitchFamily="18" charset="0"/>
              </a:rPr>
              <a:t>, the principle of image is related to that of a </a:t>
            </a:r>
            <a:r>
              <a:rPr kumimoji="1" lang="en-US" altLang="zh-CN" sz="2000">
                <a:solidFill>
                  <a:srgbClr val="FF0000"/>
                </a:solidFill>
                <a:latin typeface="Times New Roman" panose="02020603050405020304" pitchFamily="18" charset="0"/>
              </a:rPr>
              <a:t>two-element</a:t>
            </a:r>
            <a:r>
              <a:rPr kumimoji="1" lang="en-US" altLang="zh-CN" sz="2000">
                <a:solidFill>
                  <a:srgbClr val="3333FF"/>
                </a:solidFill>
                <a:latin typeface="Times New Roman" panose="02020603050405020304" pitchFamily="18" charset="0"/>
              </a:rPr>
              <a:t> antenna array.</a:t>
            </a:r>
            <a:r>
              <a:rPr kumimoji="1" lang="en-US" altLang="zh-CN" sz="2000">
                <a:solidFill>
                  <a:srgbClr val="3333FF"/>
                </a:solidFill>
                <a:latin typeface="宋体" panose="02010600030101010101" pitchFamily="2" charset="-122"/>
                <a:ea typeface="楷体_GB2312" pitchFamily="49" charset="-122"/>
              </a:rPr>
              <a:t>     </a:t>
            </a:r>
            <a:endParaRPr kumimoji="1" lang="en-US" altLang="zh-CN" sz="2000">
              <a:solidFill>
                <a:srgbClr val="3333FF"/>
              </a:solidFill>
              <a:latin typeface="楷体_GB2312" pitchFamily="49" charset="-122"/>
              <a:ea typeface="楷体_GB2312" pitchFamily="49" charset="-122"/>
            </a:endParaRPr>
          </a:p>
        </p:txBody>
      </p:sp>
      <p:sp>
        <p:nvSpPr>
          <p:cNvPr id="181285" name="Text Box 37"/>
          <p:cNvSpPr txBox="1">
            <a:spLocks noChangeArrowheads="1"/>
          </p:cNvSpPr>
          <p:nvPr/>
        </p:nvSpPr>
        <p:spPr bwMode="auto">
          <a:xfrm>
            <a:off x="2286000" y="4708526"/>
            <a:ext cx="7620000" cy="161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The principle of image can also be used to account for the effect of the </a:t>
            </a:r>
            <a:r>
              <a:rPr kumimoji="1" lang="en-US" altLang="zh-CN" sz="2000">
                <a:solidFill>
                  <a:srgbClr val="FF0000"/>
                </a:solidFill>
                <a:latin typeface="Times New Roman" panose="02020603050405020304" pitchFamily="18" charset="0"/>
              </a:rPr>
              <a:t>real ground</a:t>
            </a:r>
            <a:r>
              <a:rPr kumimoji="1" lang="en-US" altLang="zh-CN" sz="2000">
                <a:solidFill>
                  <a:srgbClr val="3333FF"/>
                </a:solidFill>
                <a:latin typeface="Times New Roman" panose="02020603050405020304" pitchFamily="18" charset="0"/>
              </a:rPr>
              <a:t> on an antenna. However, it is applicable only if the antenna and the field point are </a:t>
            </a:r>
            <a:r>
              <a:rPr kumimoji="1" lang="en-US" altLang="zh-CN" sz="2000">
                <a:solidFill>
                  <a:srgbClr val="FF0000"/>
                </a:solidFill>
                <a:latin typeface="Times New Roman" panose="02020603050405020304" pitchFamily="18" charset="0"/>
              </a:rPr>
              <a:t>sufficiently far away</a:t>
            </a:r>
            <a:r>
              <a:rPr kumimoji="1" lang="en-US" altLang="zh-CN" sz="2000">
                <a:solidFill>
                  <a:srgbClr val="3333FF"/>
                </a:solidFill>
                <a:latin typeface="Times New Roman" panose="02020603050405020304" pitchFamily="18" charset="0"/>
              </a:rPr>
              <a:t> from the ground so that only the </a:t>
            </a:r>
            <a:r>
              <a:rPr kumimoji="1" lang="en-US" altLang="zh-CN" sz="2000">
                <a:solidFill>
                  <a:srgbClr val="FF0000"/>
                </a:solidFill>
                <a:latin typeface="Times New Roman" panose="02020603050405020304" pitchFamily="18" charset="0"/>
              </a:rPr>
              <a:t>far-zone field</a:t>
            </a:r>
            <a:r>
              <a:rPr kumimoji="1" lang="en-US" altLang="zh-CN" sz="2000">
                <a:solidFill>
                  <a:srgbClr val="3333FF"/>
                </a:solidFill>
                <a:latin typeface="Times New Roman" panose="02020603050405020304" pitchFamily="18" charset="0"/>
              </a:rPr>
              <a:t> needs to be considered.</a:t>
            </a:r>
            <a:r>
              <a:rPr kumimoji="1" lang="en-US" altLang="zh-CN" sz="2000">
                <a:solidFill>
                  <a:srgbClr val="3333FF"/>
                </a:solidFill>
                <a:latin typeface="楷体_GB2312" pitchFamily="49" charset="-122"/>
                <a:ea typeface="楷体_GB2312" pitchFamily="49" charset="-122"/>
              </a:rPr>
              <a:t>     </a:t>
            </a:r>
          </a:p>
        </p:txBody>
      </p:sp>
      <p:grpSp>
        <p:nvGrpSpPr>
          <p:cNvPr id="181286" name="Group 38"/>
          <p:cNvGrpSpPr>
            <a:grpSpLocks/>
          </p:cNvGrpSpPr>
          <p:nvPr/>
        </p:nvGrpSpPr>
        <p:grpSpPr bwMode="auto">
          <a:xfrm>
            <a:off x="8801100" y="1549401"/>
            <a:ext cx="647700" cy="576263"/>
            <a:chOff x="4992" y="208"/>
            <a:chExt cx="408" cy="363"/>
          </a:xfrm>
        </p:grpSpPr>
        <p:sp>
          <p:nvSpPr>
            <p:cNvPr id="181287" name="Oval 39"/>
            <p:cNvSpPr>
              <a:spLocks noChangeArrowheads="1"/>
            </p:cNvSpPr>
            <p:nvPr/>
          </p:nvSpPr>
          <p:spPr bwMode="auto">
            <a:xfrm>
              <a:off x="4992" y="244"/>
              <a:ext cx="164" cy="327"/>
            </a:xfrm>
            <a:prstGeom prst="ellipse">
              <a:avLst/>
            </a:prstGeom>
            <a:noFill/>
            <a:ln w="2857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181288" name="Text Box 40"/>
            <p:cNvSpPr txBox="1">
              <a:spLocks noChangeArrowheads="1"/>
            </p:cNvSpPr>
            <p:nvPr/>
          </p:nvSpPr>
          <p:spPr bwMode="auto">
            <a:xfrm>
              <a:off x="5064" y="208"/>
              <a:ext cx="336"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zh-CN" altLang="en-US" sz="2000">
                  <a:latin typeface="楷体_GB2312" pitchFamily="49" charset="-122"/>
                  <a:ea typeface="楷体_GB2312" pitchFamily="49" charset="-122"/>
                </a:rPr>
                <a:t>？</a:t>
              </a:r>
            </a:p>
          </p:txBody>
        </p:sp>
        <p:sp>
          <p:nvSpPr>
            <p:cNvPr id="181289" name="Line 41"/>
            <p:cNvSpPr>
              <a:spLocks noChangeShapeType="1"/>
            </p:cNvSpPr>
            <p:nvPr/>
          </p:nvSpPr>
          <p:spPr bwMode="auto">
            <a:xfrm>
              <a:off x="5152" y="240"/>
              <a:ext cx="48"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grpSp>
      <p:grpSp>
        <p:nvGrpSpPr>
          <p:cNvPr id="181290" name="Group 42"/>
          <p:cNvGrpSpPr>
            <a:grpSpLocks/>
          </p:cNvGrpSpPr>
          <p:nvPr/>
        </p:nvGrpSpPr>
        <p:grpSpPr bwMode="auto">
          <a:xfrm>
            <a:off x="8839200" y="2514602"/>
            <a:ext cx="635000" cy="563563"/>
            <a:chOff x="4992" y="984"/>
            <a:chExt cx="400" cy="355"/>
          </a:xfrm>
        </p:grpSpPr>
        <p:sp>
          <p:nvSpPr>
            <p:cNvPr id="181291" name="Oval 43"/>
            <p:cNvSpPr>
              <a:spLocks noChangeArrowheads="1"/>
            </p:cNvSpPr>
            <p:nvPr/>
          </p:nvSpPr>
          <p:spPr bwMode="auto">
            <a:xfrm>
              <a:off x="4992" y="1012"/>
              <a:ext cx="164" cy="327"/>
            </a:xfrm>
            <a:prstGeom prst="ellipse">
              <a:avLst/>
            </a:prstGeom>
            <a:noFill/>
            <a:ln w="28575">
              <a:solidFill>
                <a:srgbClr val="3333FF"/>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181292" name="Text Box 44"/>
            <p:cNvSpPr txBox="1">
              <a:spLocks noChangeArrowheads="1"/>
            </p:cNvSpPr>
            <p:nvPr/>
          </p:nvSpPr>
          <p:spPr bwMode="auto">
            <a:xfrm>
              <a:off x="5056" y="984"/>
              <a:ext cx="336"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zh-CN" altLang="en-US" sz="2000">
                  <a:latin typeface="楷体_GB2312" pitchFamily="49" charset="-122"/>
                  <a:ea typeface="楷体_GB2312" pitchFamily="49" charset="-122"/>
                </a:rPr>
                <a:t>？</a:t>
              </a:r>
            </a:p>
          </p:txBody>
        </p:sp>
        <p:sp>
          <p:nvSpPr>
            <p:cNvPr id="181293" name="Line 45"/>
            <p:cNvSpPr>
              <a:spLocks noChangeShapeType="1"/>
            </p:cNvSpPr>
            <p:nvPr/>
          </p:nvSpPr>
          <p:spPr bwMode="auto">
            <a:xfrm>
              <a:off x="5168" y="1016"/>
              <a:ext cx="48" cy="0"/>
            </a:xfrm>
            <a:prstGeom prst="line">
              <a:avLst/>
            </a:prstGeom>
            <a:noFill/>
            <a:ln w="9525">
              <a:solidFill>
                <a:srgbClr val="33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grpSp>
      <p:sp>
        <p:nvSpPr>
          <p:cNvPr id="181294" name="Text Box 46"/>
          <p:cNvSpPr txBox="1">
            <a:spLocks noChangeArrowheads="1"/>
          </p:cNvSpPr>
          <p:nvPr/>
        </p:nvSpPr>
        <p:spPr bwMode="auto">
          <a:xfrm>
            <a:off x="2209800" y="288925"/>
            <a:ext cx="7696200" cy="8617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The image relationships of the </a:t>
            </a:r>
            <a:r>
              <a:rPr kumimoji="1" lang="en-US" altLang="zh-CN" sz="2000">
                <a:solidFill>
                  <a:srgbClr val="FF0000"/>
                </a:solidFill>
                <a:latin typeface="Times New Roman" panose="02020603050405020304" pitchFamily="18" charset="0"/>
              </a:rPr>
              <a:t>magnetic</a:t>
            </a:r>
            <a:r>
              <a:rPr kumimoji="1" lang="en-US" altLang="zh-CN" sz="2000">
                <a:solidFill>
                  <a:srgbClr val="3333FF"/>
                </a:solidFill>
                <a:latin typeface="Times New Roman" panose="02020603050405020304" pitchFamily="18" charset="0"/>
              </a:rPr>
              <a:t> current element near an infinite perfect electric conducting plane are the</a:t>
            </a:r>
            <a:r>
              <a:rPr kumimoji="1" lang="en-US" altLang="zh-CN" sz="2000">
                <a:solidFill>
                  <a:srgbClr val="FF0000"/>
                </a:solidFill>
                <a:latin typeface="Times New Roman" panose="02020603050405020304" pitchFamily="18" charset="0"/>
              </a:rPr>
              <a:t> converse</a:t>
            </a:r>
            <a:r>
              <a:rPr kumimoji="1" lang="en-US" altLang="zh-CN" sz="2000">
                <a:solidFill>
                  <a:srgbClr val="3333FF"/>
                </a:solidFill>
                <a:latin typeface="Times New Roman" panose="02020603050405020304" pitchFamily="18" charset="0"/>
              </a:rPr>
              <a:t> of the above.</a:t>
            </a:r>
            <a:r>
              <a:rPr kumimoji="1" lang="en-US" altLang="zh-CN" sz="2000">
                <a:solidFill>
                  <a:srgbClr val="3333FF"/>
                </a:solidFill>
                <a:latin typeface="楷体_GB2312" pitchFamily="49" charset="-122"/>
                <a:ea typeface="楷体_GB2312" pitchFamily="49" charset="-122"/>
              </a:rPr>
              <a:t>     </a:t>
            </a:r>
          </a:p>
        </p:txBody>
      </p:sp>
      <p:sp>
        <p:nvSpPr>
          <p:cNvPr id="181295" name="AutoShape 47">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81296" name="AutoShape 48">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0" name="文本框 49"/>
          <p:cNvSpPr txBox="1"/>
          <p:nvPr/>
        </p:nvSpPr>
        <p:spPr>
          <a:xfrm>
            <a:off x="304800" y="762001"/>
            <a:ext cx="1302327" cy="461665"/>
          </a:xfrm>
          <a:prstGeom prst="rect">
            <a:avLst/>
          </a:prstGeom>
          <a:noFill/>
        </p:spPr>
        <p:txBody>
          <a:bodyPr wrap="square" rtlCol="0">
            <a:spAutoFit/>
          </a:bodyPr>
          <a:lstStyle/>
          <a:p>
            <a:r>
              <a:rPr lang="en-US" altLang="zh-CN" sz="2400" b="1" i="1" dirty="0" smtClean="0">
                <a:solidFill>
                  <a:schemeClr val="bg1"/>
                </a:solidFill>
              </a:rPr>
              <a:t>Image</a:t>
            </a:r>
            <a:endParaRPr lang="zh-CN" altLang="en-US" sz="2400" b="1" i="1" dirty="0">
              <a:solidFill>
                <a:schemeClr val="bg1"/>
              </a:solidFill>
            </a:endParaRPr>
          </a:p>
        </p:txBody>
      </p:sp>
    </p:spTree>
    <p:extLst>
      <p:ext uri="{BB962C8B-B14F-4D97-AF65-F5344CB8AC3E}">
        <p14:creationId xmlns:p14="http://schemas.microsoft.com/office/powerpoint/2010/main" val="18216317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81294"/>
                                        </p:tgtEl>
                                        <p:attrNameLst>
                                          <p:attrName>style.visibility</p:attrName>
                                        </p:attrNameLst>
                                      </p:cBhvr>
                                      <p:to>
                                        <p:strVal val="visible"/>
                                      </p:to>
                                    </p:set>
                                    <p:anim calcmode="lin" valueType="num">
                                      <p:cBhvr additive="base">
                                        <p:cTn id="7" dur="500" fill="hold"/>
                                        <p:tgtEl>
                                          <p:spTgt spid="181294"/>
                                        </p:tgtEl>
                                        <p:attrNameLst>
                                          <p:attrName>ppt_x</p:attrName>
                                        </p:attrNameLst>
                                      </p:cBhvr>
                                      <p:tavLst>
                                        <p:tav tm="0">
                                          <p:val>
                                            <p:strVal val="#ppt_x"/>
                                          </p:val>
                                        </p:tav>
                                        <p:tav tm="100000">
                                          <p:val>
                                            <p:strVal val="#ppt_x"/>
                                          </p:val>
                                        </p:tav>
                                      </p:tavLst>
                                    </p:anim>
                                    <p:anim calcmode="lin" valueType="num">
                                      <p:cBhvr additive="base">
                                        <p:cTn id="8" dur="500" fill="hold"/>
                                        <p:tgtEl>
                                          <p:spTgt spid="181294"/>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81250"/>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181251"/>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499"/>
                                          </p:stCondLst>
                                        </p:cTn>
                                        <p:tgtEl>
                                          <p:spTgt spid="18125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81260"/>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181261"/>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181262"/>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181263"/>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181266"/>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499"/>
                                          </p:stCondLst>
                                        </p:cTn>
                                        <p:tgtEl>
                                          <p:spTgt spid="181267"/>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499"/>
                                          </p:stCondLst>
                                        </p:cTn>
                                        <p:tgtEl>
                                          <p:spTgt spid="181264"/>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499"/>
                                          </p:stCondLst>
                                        </p:cTn>
                                        <p:tgtEl>
                                          <p:spTgt spid="181265"/>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499"/>
                                          </p:stCondLst>
                                        </p:cTn>
                                        <p:tgtEl>
                                          <p:spTgt spid="181268"/>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499"/>
                                          </p:stCondLst>
                                        </p:cTn>
                                        <p:tgtEl>
                                          <p:spTgt spid="181269"/>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nodeType="clickEffect">
                                  <p:stCondLst>
                                    <p:cond delay="0"/>
                                  </p:stCondLst>
                                  <p:childTnLst>
                                    <p:set>
                                      <p:cBhvr>
                                        <p:cTn id="64" dur="1" fill="hold">
                                          <p:stCondLst>
                                            <p:cond delay="499"/>
                                          </p:stCondLst>
                                        </p:cTn>
                                        <p:tgtEl>
                                          <p:spTgt spid="181270"/>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181284"/>
                                        </p:tgtEl>
                                        <p:attrNameLst>
                                          <p:attrName>style.visibility</p:attrName>
                                        </p:attrNameLst>
                                      </p:cBhvr>
                                      <p:to>
                                        <p:strVal val="visible"/>
                                      </p:to>
                                    </p:set>
                                    <p:anim calcmode="lin" valueType="num">
                                      <p:cBhvr additive="base">
                                        <p:cTn id="69" dur="500" fill="hold"/>
                                        <p:tgtEl>
                                          <p:spTgt spid="181284"/>
                                        </p:tgtEl>
                                        <p:attrNameLst>
                                          <p:attrName>ppt_x</p:attrName>
                                        </p:attrNameLst>
                                      </p:cBhvr>
                                      <p:tavLst>
                                        <p:tav tm="0">
                                          <p:val>
                                            <p:strVal val="#ppt_x"/>
                                          </p:val>
                                        </p:tav>
                                        <p:tav tm="100000">
                                          <p:val>
                                            <p:strVal val="#ppt_x"/>
                                          </p:val>
                                        </p:tav>
                                      </p:tavLst>
                                    </p:anim>
                                    <p:anim calcmode="lin" valueType="num">
                                      <p:cBhvr additive="base">
                                        <p:cTn id="70" dur="500" fill="hold"/>
                                        <p:tgtEl>
                                          <p:spTgt spid="181284"/>
                                        </p:tgtEl>
                                        <p:attrNameLst>
                                          <p:attrName>ppt_y</p:attrName>
                                        </p:attrNameLst>
                                      </p:cBhvr>
                                      <p:tavLst>
                                        <p:tav tm="0">
                                          <p:val>
                                            <p:strVal val="1+#ppt_h/2"/>
                                          </p:val>
                                        </p:tav>
                                        <p:tav tm="100000">
                                          <p:val>
                                            <p:strVal val="#ppt_y"/>
                                          </p:val>
                                        </p:tav>
                                      </p:tavLst>
                                    </p:anim>
                                  </p:childTnLst>
                                </p:cTn>
                              </p:par>
                            </p:childTnLst>
                          </p:cTn>
                        </p:par>
                      </p:childTnLst>
                    </p:cTn>
                  </p:par>
                  <p:par>
                    <p:cTn id="71" fill="hold" nodeType="clickPar">
                      <p:stCondLst>
                        <p:cond delay="indefinite"/>
                      </p:stCondLst>
                      <p:childTnLst>
                        <p:par>
                          <p:cTn id="72" fill="hold" nodeType="withGroup">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81285"/>
                                        </p:tgtEl>
                                        <p:attrNameLst>
                                          <p:attrName>style.visibility</p:attrName>
                                        </p:attrNameLst>
                                      </p:cBhvr>
                                      <p:to>
                                        <p:strVal val="visible"/>
                                      </p:to>
                                    </p:set>
                                    <p:anim calcmode="lin" valueType="num">
                                      <p:cBhvr additive="base">
                                        <p:cTn id="75" dur="500" fill="hold"/>
                                        <p:tgtEl>
                                          <p:spTgt spid="181285"/>
                                        </p:tgtEl>
                                        <p:attrNameLst>
                                          <p:attrName>ppt_x</p:attrName>
                                        </p:attrNameLst>
                                      </p:cBhvr>
                                      <p:tavLst>
                                        <p:tav tm="0">
                                          <p:val>
                                            <p:strVal val="#ppt_x"/>
                                          </p:val>
                                        </p:tav>
                                        <p:tav tm="100000">
                                          <p:val>
                                            <p:strVal val="#ppt_x"/>
                                          </p:val>
                                        </p:tav>
                                      </p:tavLst>
                                    </p:anim>
                                    <p:anim calcmode="lin" valueType="num">
                                      <p:cBhvr additive="base">
                                        <p:cTn id="76" dur="500" fill="hold"/>
                                        <p:tgtEl>
                                          <p:spTgt spid="181285"/>
                                        </p:tgtEl>
                                        <p:attrNameLst>
                                          <p:attrName>ppt_y</p:attrName>
                                        </p:attrNameLst>
                                      </p:cBhvr>
                                      <p:tavLst>
                                        <p:tav tm="0">
                                          <p:val>
                                            <p:strVal val="1+#ppt_h/2"/>
                                          </p:val>
                                        </p:tav>
                                        <p:tav tm="100000">
                                          <p:val>
                                            <p:strVal val="#ppt_y"/>
                                          </p:val>
                                        </p:tav>
                                      </p:tavLst>
                                    </p:anim>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ntr" presetSubtype="0" fill="hold" nodeType="clickEffect">
                                  <p:stCondLst>
                                    <p:cond delay="0"/>
                                  </p:stCondLst>
                                  <p:childTnLst>
                                    <p:set>
                                      <p:cBhvr>
                                        <p:cTn id="80" dur="1" fill="hold">
                                          <p:stCondLst>
                                            <p:cond delay="499"/>
                                          </p:stCondLst>
                                        </p:cTn>
                                        <p:tgtEl>
                                          <p:spTgt spid="181286"/>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nodeType="clickEffect">
                                  <p:stCondLst>
                                    <p:cond delay="0"/>
                                  </p:stCondLst>
                                  <p:childTnLst>
                                    <p:set>
                                      <p:cBhvr>
                                        <p:cTn id="84" dur="1" fill="hold">
                                          <p:stCondLst>
                                            <p:cond delay="499"/>
                                          </p:stCondLst>
                                        </p:cTn>
                                        <p:tgtEl>
                                          <p:spTgt spid="1812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0" grpId="0" animBg="1"/>
      <p:bldP spid="181260" grpId="0" animBg="1"/>
      <p:bldP spid="181261" grpId="0" animBg="1"/>
      <p:bldP spid="181262" grpId="0" animBg="1"/>
      <p:bldP spid="181263" grpId="0" animBg="1"/>
      <p:bldP spid="181264" grpId="0" animBg="1"/>
      <p:bldP spid="181265" grpId="0" animBg="1"/>
      <p:bldP spid="181266" grpId="0" animBg="1"/>
      <p:bldP spid="181267" grpId="0" animBg="1"/>
      <p:bldP spid="181268" grpId="0" animBg="1"/>
      <p:bldP spid="181269" grpId="0" animBg="1"/>
      <p:bldP spid="181284" grpId="0" autoUpdateAnimBg="0"/>
      <p:bldP spid="181285" grpId="0" autoUpdateAnimBg="0"/>
      <p:bldP spid="181294"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ext Box 2"/>
          <p:cNvSpPr txBox="1">
            <a:spLocks noChangeArrowheads="1"/>
          </p:cNvSpPr>
          <p:nvPr/>
        </p:nvSpPr>
        <p:spPr bwMode="auto">
          <a:xfrm>
            <a:off x="2362200" y="228601"/>
            <a:ext cx="7467600" cy="161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The field in the upper half-space is resulted from </a:t>
            </a:r>
            <a:r>
              <a:rPr kumimoji="1" lang="en-US" altLang="zh-CN" sz="2000">
                <a:solidFill>
                  <a:srgbClr val="FF0000"/>
                </a:solidFill>
                <a:latin typeface="Times New Roman" panose="02020603050405020304" pitchFamily="18" charset="0"/>
              </a:rPr>
              <a:t>direct</a:t>
            </a:r>
            <a:r>
              <a:rPr kumimoji="1" lang="en-US" altLang="zh-CN" sz="2000">
                <a:solidFill>
                  <a:srgbClr val="3333FF"/>
                </a:solidFill>
                <a:latin typeface="Times New Roman" panose="02020603050405020304" pitchFamily="18" charset="0"/>
              </a:rPr>
              <a:t> wave </a:t>
            </a:r>
            <a:r>
              <a:rPr kumimoji="1" lang="en-US" altLang="zh-CN" sz="2000" i="1">
                <a:solidFill>
                  <a:schemeClr val="tx2"/>
                </a:solidFill>
                <a:latin typeface="Times New Roman" panose="02020603050405020304" pitchFamily="18" charset="0"/>
                <a:ea typeface="楷体_GB2312" pitchFamily="49" charset="-122"/>
              </a:rPr>
              <a:t>E</a:t>
            </a:r>
            <a:r>
              <a:rPr kumimoji="1" lang="en-US" altLang="zh-CN" sz="2000" baseline="-30000">
                <a:solidFill>
                  <a:schemeClr val="tx2"/>
                </a:solidFill>
                <a:latin typeface="Times New Roman" panose="02020603050405020304" pitchFamily="18" charset="0"/>
                <a:ea typeface="楷体_GB2312" pitchFamily="49" charset="-122"/>
              </a:rPr>
              <a:t>1</a:t>
            </a:r>
            <a:r>
              <a:rPr kumimoji="1" lang="en-US" altLang="zh-CN" sz="2000">
                <a:solidFill>
                  <a:srgbClr val="3333FF"/>
                </a:solidFill>
                <a:latin typeface="Times New Roman" panose="02020603050405020304" pitchFamily="18" charset="0"/>
              </a:rPr>
              <a:t> and the </a:t>
            </a:r>
            <a:r>
              <a:rPr kumimoji="1" lang="en-US" altLang="zh-CN" sz="2000">
                <a:solidFill>
                  <a:srgbClr val="FF0000"/>
                </a:solidFill>
                <a:latin typeface="Times New Roman" panose="02020603050405020304" pitchFamily="18" charset="0"/>
              </a:rPr>
              <a:t>reflected</a:t>
            </a:r>
            <a:r>
              <a:rPr kumimoji="1" lang="en-US" altLang="zh-CN" sz="2000">
                <a:solidFill>
                  <a:srgbClr val="3333FF"/>
                </a:solidFill>
                <a:latin typeface="Times New Roman" panose="02020603050405020304" pitchFamily="18" charset="0"/>
              </a:rPr>
              <a:t> wave </a:t>
            </a:r>
            <a:r>
              <a:rPr kumimoji="1" lang="en-US" altLang="zh-CN" sz="2000" i="1">
                <a:solidFill>
                  <a:schemeClr val="tx2"/>
                </a:solidFill>
                <a:latin typeface="Times New Roman" panose="02020603050405020304" pitchFamily="18" charset="0"/>
                <a:ea typeface="楷体_GB2312" pitchFamily="49" charset="-122"/>
              </a:rPr>
              <a:t>E</a:t>
            </a:r>
            <a:r>
              <a:rPr kumimoji="1" lang="en-US" altLang="zh-CN" sz="2000" baseline="-30000">
                <a:solidFill>
                  <a:schemeClr val="tx2"/>
                </a:solidFill>
                <a:latin typeface="Times New Roman" panose="02020603050405020304" pitchFamily="18" charset="0"/>
                <a:ea typeface="楷体_GB2312" pitchFamily="49" charset="-122"/>
              </a:rPr>
              <a:t>2</a:t>
            </a:r>
            <a:r>
              <a:rPr kumimoji="1" lang="en-US" altLang="zh-CN" sz="2000">
                <a:solidFill>
                  <a:srgbClr val="3333FF"/>
                </a:solidFill>
                <a:latin typeface="Times New Roman" panose="02020603050405020304" pitchFamily="18" charset="0"/>
              </a:rPr>
              <a:t> accounted for by the image, and they travel in the </a:t>
            </a:r>
            <a:r>
              <a:rPr kumimoji="1" lang="en-US" altLang="zh-CN" sz="2000">
                <a:solidFill>
                  <a:srgbClr val="FF0000"/>
                </a:solidFill>
                <a:latin typeface="Times New Roman" panose="02020603050405020304" pitchFamily="18" charset="0"/>
              </a:rPr>
              <a:t>same</a:t>
            </a:r>
            <a:r>
              <a:rPr kumimoji="1" lang="en-US" altLang="zh-CN" sz="2000">
                <a:solidFill>
                  <a:srgbClr val="3333FF"/>
                </a:solidFill>
                <a:latin typeface="Times New Roman" panose="02020603050405020304" pitchFamily="18" charset="0"/>
              </a:rPr>
              <a:t> directions.</a:t>
            </a:r>
            <a:r>
              <a:rPr kumimoji="1" lang="en-US" altLang="zh-CN" sz="2000">
                <a:solidFill>
                  <a:srgbClr val="3333FF"/>
                </a:solidFill>
                <a:latin typeface="Times New Roman" panose="02020603050405020304" pitchFamily="18" charset="0"/>
                <a:ea typeface="楷体_GB2312" pitchFamily="49" charset="-122"/>
              </a:rPr>
              <a:t> </a:t>
            </a:r>
            <a:r>
              <a:rPr kumimoji="1" lang="en-US" altLang="zh-CN" sz="2000">
                <a:solidFill>
                  <a:srgbClr val="3333FF"/>
                </a:solidFill>
                <a:latin typeface="Times New Roman" panose="02020603050405020304" pitchFamily="18" charset="0"/>
              </a:rPr>
              <a:t>Hence, the resultant wave is the </a:t>
            </a:r>
            <a:r>
              <a:rPr kumimoji="1" lang="en-US" altLang="zh-CN" sz="2000">
                <a:solidFill>
                  <a:srgbClr val="FF0000"/>
                </a:solidFill>
                <a:latin typeface="Times New Roman" panose="02020603050405020304" pitchFamily="18" charset="0"/>
              </a:rPr>
              <a:t>scalar</a:t>
            </a:r>
            <a:r>
              <a:rPr kumimoji="1" lang="en-US" altLang="zh-CN" sz="2000">
                <a:solidFill>
                  <a:srgbClr val="3333FF"/>
                </a:solidFill>
                <a:latin typeface="Times New Roman" panose="02020603050405020304" pitchFamily="18" charset="0"/>
              </a:rPr>
              <a:t> sum of the direct and the reflected waves, giving by</a:t>
            </a:r>
            <a:r>
              <a:rPr kumimoji="1" lang="en-US" altLang="zh-CN" sz="2000">
                <a:solidFill>
                  <a:srgbClr val="3333FF"/>
                </a:solidFill>
                <a:latin typeface="Times New Roman" panose="02020603050405020304" pitchFamily="18" charset="0"/>
                <a:ea typeface="楷体_GB2312" pitchFamily="49" charset="-122"/>
              </a:rPr>
              <a:t> </a:t>
            </a:r>
          </a:p>
        </p:txBody>
      </p:sp>
      <p:graphicFrame>
        <p:nvGraphicFramePr>
          <p:cNvPr id="182275" name="Object 3"/>
          <p:cNvGraphicFramePr>
            <a:graphicFrameLocks noChangeAspect="1"/>
          </p:cNvGraphicFramePr>
          <p:nvPr/>
        </p:nvGraphicFramePr>
        <p:xfrm>
          <a:off x="5867400" y="2057401"/>
          <a:ext cx="3429000" cy="746125"/>
        </p:xfrm>
        <a:graphic>
          <a:graphicData uri="http://schemas.openxmlformats.org/presentationml/2006/ole">
            <mc:AlternateContent xmlns:mc="http://schemas.openxmlformats.org/markup-compatibility/2006">
              <mc:Choice xmlns:v="urn:schemas-microsoft-com:vml" Requires="v">
                <p:oleObj spid="_x0000_s411677" name="Equation" r:id="rId3" imgW="2108160" imgH="457200" progId="Equation.3">
                  <p:embed/>
                </p:oleObj>
              </mc:Choice>
              <mc:Fallback>
                <p:oleObj name="Equation" r:id="rId3" imgW="210816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2057401"/>
                        <a:ext cx="3429000" cy="746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2276" name="Text Box 4"/>
          <p:cNvSpPr txBox="1">
            <a:spLocks noChangeArrowheads="1"/>
          </p:cNvSpPr>
          <p:nvPr/>
        </p:nvSpPr>
        <p:spPr bwMode="auto">
          <a:xfrm>
            <a:off x="2438400" y="4114801"/>
            <a:ext cx="7315200" cy="12464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Since the ground is placed in the far-zone field region of the antenna, the wave is </a:t>
            </a:r>
            <a:r>
              <a:rPr kumimoji="1" lang="en-US" altLang="zh-CN" sz="2000">
                <a:solidFill>
                  <a:srgbClr val="FF0000"/>
                </a:solidFill>
                <a:latin typeface="Times New Roman" panose="02020603050405020304" pitchFamily="18" charset="0"/>
              </a:rPr>
              <a:t>TEM</a:t>
            </a:r>
            <a:r>
              <a:rPr kumimoji="1" lang="en-US" altLang="zh-CN" sz="2000">
                <a:solidFill>
                  <a:srgbClr val="3333FF"/>
                </a:solidFill>
                <a:latin typeface="Times New Roman" panose="02020603050405020304" pitchFamily="18" charset="0"/>
              </a:rPr>
              <a:t>, and the reflection coefficient</a:t>
            </a:r>
            <a:r>
              <a:rPr kumimoji="1" lang="en-US" altLang="zh-CN" sz="2000">
                <a:solidFill>
                  <a:srgbClr val="3333FF"/>
                </a:solidFill>
                <a:latin typeface="Times New Roman" panose="02020603050405020304" pitchFamily="18" charset="0"/>
                <a:ea typeface="楷体_GB2312" pitchFamily="49" charset="-122"/>
              </a:rPr>
              <a:t> </a:t>
            </a:r>
            <a:r>
              <a:rPr kumimoji="1" lang="en-US" altLang="zh-CN" sz="2000" i="1">
                <a:solidFill>
                  <a:schemeClr val="tx2"/>
                </a:solidFill>
                <a:latin typeface="Times New Roman" panose="02020603050405020304" pitchFamily="18" charset="0"/>
                <a:ea typeface="楷体_GB2312" pitchFamily="49" charset="-122"/>
              </a:rPr>
              <a:t>R</a:t>
            </a:r>
            <a:r>
              <a:rPr kumimoji="1" lang="en-US" altLang="zh-CN" sz="2000">
                <a:solidFill>
                  <a:srgbClr val="3333FF"/>
                </a:solidFill>
                <a:latin typeface="Times New Roman" panose="02020603050405020304" pitchFamily="18" charset="0"/>
              </a:rPr>
              <a:t> can be approximated by that of </a:t>
            </a:r>
            <a:r>
              <a:rPr kumimoji="1" lang="en-US" altLang="zh-CN" sz="2000">
                <a:solidFill>
                  <a:srgbClr val="FF0000"/>
                </a:solidFill>
                <a:latin typeface="Times New Roman" panose="02020603050405020304" pitchFamily="18" charset="0"/>
              </a:rPr>
              <a:t>a plane wave</a:t>
            </a:r>
            <a:r>
              <a:rPr kumimoji="1" lang="en-US" altLang="zh-CN" sz="2000">
                <a:solidFill>
                  <a:srgbClr val="3333FF"/>
                </a:solidFill>
                <a:latin typeface="Times New Roman" panose="02020603050405020304" pitchFamily="18" charset="0"/>
              </a:rPr>
              <a:t> reflected by a </a:t>
            </a:r>
            <a:r>
              <a:rPr kumimoji="1" lang="en-US" altLang="zh-CN" sz="2000">
                <a:solidFill>
                  <a:srgbClr val="FF0000"/>
                </a:solidFill>
                <a:latin typeface="Times New Roman" panose="02020603050405020304" pitchFamily="18" charset="0"/>
              </a:rPr>
              <a:t>plane</a:t>
            </a:r>
            <a:r>
              <a:rPr kumimoji="1" lang="en-US" altLang="zh-CN" sz="2000">
                <a:solidFill>
                  <a:srgbClr val="3333FF"/>
                </a:solidFill>
                <a:latin typeface="Times New Roman" panose="02020603050405020304" pitchFamily="18" charset="0"/>
              </a:rPr>
              <a:t> boundary.</a:t>
            </a:r>
            <a:r>
              <a:rPr kumimoji="1" lang="en-US" altLang="zh-CN" sz="2000">
                <a:solidFill>
                  <a:srgbClr val="3333FF"/>
                </a:solidFill>
                <a:latin typeface="Times New Roman" panose="02020603050405020304" pitchFamily="18" charset="0"/>
                <a:ea typeface="楷体_GB2312" pitchFamily="49" charset="-122"/>
              </a:rPr>
              <a:t>         </a:t>
            </a:r>
          </a:p>
        </p:txBody>
      </p:sp>
      <p:sp>
        <p:nvSpPr>
          <p:cNvPr id="182277" name="Text Box 5"/>
          <p:cNvSpPr txBox="1">
            <a:spLocks noChangeArrowheads="1"/>
          </p:cNvSpPr>
          <p:nvPr/>
        </p:nvSpPr>
        <p:spPr bwMode="auto">
          <a:xfrm>
            <a:off x="5638800" y="2895601"/>
            <a:ext cx="40386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en-US" altLang="zh-CN" sz="2000">
                <a:solidFill>
                  <a:srgbClr val="3333FF"/>
                </a:solidFill>
                <a:latin typeface="Times New Roman" panose="02020603050405020304" pitchFamily="18" charset="0"/>
              </a:rPr>
              <a:t>where </a:t>
            </a:r>
            <a:r>
              <a:rPr kumimoji="1" lang="en-US" altLang="zh-CN" sz="2000" i="1">
                <a:latin typeface="Times New Roman" panose="02020603050405020304" pitchFamily="18" charset="0"/>
              </a:rPr>
              <a:t>R</a:t>
            </a:r>
            <a:r>
              <a:rPr kumimoji="1" lang="en-US" altLang="zh-CN" sz="2000">
                <a:latin typeface="Times New Roman" panose="02020603050405020304" pitchFamily="18" charset="0"/>
              </a:rPr>
              <a:t> </a:t>
            </a:r>
            <a:r>
              <a:rPr kumimoji="1" lang="en-US" altLang="zh-CN" sz="2000">
                <a:solidFill>
                  <a:srgbClr val="3333FF"/>
                </a:solidFill>
                <a:latin typeface="Times New Roman" panose="02020603050405020304" pitchFamily="18" charset="0"/>
              </a:rPr>
              <a:t>is the reflection coefficient at the ground surface.</a:t>
            </a:r>
            <a:r>
              <a:rPr kumimoji="1" lang="en-US" altLang="zh-CN" sz="2000">
                <a:solidFill>
                  <a:srgbClr val="3333FF"/>
                </a:solidFill>
                <a:latin typeface="Times New Roman" panose="02020603050405020304" pitchFamily="18" charset="0"/>
                <a:ea typeface="楷体_GB2312" pitchFamily="49" charset="-122"/>
              </a:rPr>
              <a:t> </a:t>
            </a:r>
          </a:p>
        </p:txBody>
      </p:sp>
      <p:sp>
        <p:nvSpPr>
          <p:cNvPr id="182278" name="Text Box 6"/>
          <p:cNvSpPr txBox="1">
            <a:spLocks noChangeArrowheads="1"/>
          </p:cNvSpPr>
          <p:nvPr/>
        </p:nvSpPr>
        <p:spPr bwMode="auto">
          <a:xfrm>
            <a:off x="2438400" y="5638801"/>
            <a:ext cx="74676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The effect of the ground on the antenna can be related to the solution of a </a:t>
            </a:r>
            <a:r>
              <a:rPr kumimoji="1" lang="en-US" altLang="zh-CN" sz="2000">
                <a:solidFill>
                  <a:srgbClr val="FF0000"/>
                </a:solidFill>
                <a:latin typeface="Times New Roman" panose="02020603050405020304" pitchFamily="18" charset="0"/>
              </a:rPr>
              <a:t>non-uniform</a:t>
            </a:r>
            <a:r>
              <a:rPr kumimoji="1" lang="en-US" altLang="zh-CN" sz="2000">
                <a:solidFill>
                  <a:srgbClr val="3333FF"/>
                </a:solidFill>
                <a:latin typeface="Times New Roman" panose="02020603050405020304" pitchFamily="18" charset="0"/>
              </a:rPr>
              <a:t> two-element array.</a:t>
            </a:r>
            <a:endParaRPr kumimoji="1" lang="en-US" altLang="zh-CN" sz="2000">
              <a:solidFill>
                <a:srgbClr val="3333FF"/>
              </a:solidFill>
              <a:latin typeface="楷体_GB2312" pitchFamily="49" charset="-122"/>
              <a:ea typeface="楷体_GB2312" pitchFamily="49" charset="-122"/>
            </a:endParaRPr>
          </a:p>
        </p:txBody>
      </p:sp>
      <p:grpSp>
        <p:nvGrpSpPr>
          <p:cNvPr id="182279" name="Group 7"/>
          <p:cNvGrpSpPr>
            <a:grpSpLocks/>
          </p:cNvGrpSpPr>
          <p:nvPr/>
        </p:nvGrpSpPr>
        <p:grpSpPr bwMode="auto">
          <a:xfrm>
            <a:off x="2514600" y="1828800"/>
            <a:ext cx="3124200" cy="2286000"/>
            <a:chOff x="624" y="1152"/>
            <a:chExt cx="1968" cy="1440"/>
          </a:xfrm>
        </p:grpSpPr>
        <p:sp>
          <p:nvSpPr>
            <p:cNvPr id="182280" name="Rectangle 8"/>
            <p:cNvSpPr>
              <a:spLocks noChangeArrowheads="1"/>
            </p:cNvSpPr>
            <p:nvPr/>
          </p:nvSpPr>
          <p:spPr bwMode="auto">
            <a:xfrm>
              <a:off x="624" y="1804"/>
              <a:ext cx="116" cy="23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182281" name="Group 9"/>
            <p:cNvGrpSpPr>
              <a:grpSpLocks/>
            </p:cNvGrpSpPr>
            <p:nvPr/>
          </p:nvGrpSpPr>
          <p:grpSpPr bwMode="auto">
            <a:xfrm>
              <a:off x="724" y="1152"/>
              <a:ext cx="1868" cy="1440"/>
              <a:chOff x="724" y="1152"/>
              <a:chExt cx="1868" cy="1440"/>
            </a:xfrm>
          </p:grpSpPr>
          <p:sp>
            <p:nvSpPr>
              <p:cNvPr id="182282" name="Rectangle 10"/>
              <p:cNvSpPr>
                <a:spLocks noChangeArrowheads="1"/>
              </p:cNvSpPr>
              <p:nvPr/>
            </p:nvSpPr>
            <p:spPr bwMode="auto">
              <a:xfrm>
                <a:off x="730" y="2114"/>
                <a:ext cx="1715" cy="478"/>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2283" name="Text Box 11"/>
              <p:cNvSpPr txBox="1">
                <a:spLocks noChangeArrowheads="1"/>
              </p:cNvSpPr>
              <p:nvPr/>
            </p:nvSpPr>
            <p:spPr bwMode="auto">
              <a:xfrm>
                <a:off x="1830" y="2114"/>
                <a:ext cx="508"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a:solidFill>
                      <a:srgbClr val="3333FF"/>
                    </a:solidFill>
                    <a:latin typeface="Times New Roman" panose="02020603050405020304" pitchFamily="18" charset="0"/>
                  </a:rPr>
                  <a:t>Ground</a:t>
                </a:r>
              </a:p>
            </p:txBody>
          </p:sp>
          <p:sp>
            <p:nvSpPr>
              <p:cNvPr id="182284" name="Line 12"/>
              <p:cNvSpPr>
                <a:spLocks noChangeShapeType="1"/>
              </p:cNvSpPr>
              <p:nvPr/>
            </p:nvSpPr>
            <p:spPr bwMode="auto">
              <a:xfrm>
                <a:off x="724" y="2123"/>
                <a:ext cx="1716" cy="0"/>
              </a:xfrm>
              <a:prstGeom prst="line">
                <a:avLst/>
              </a:prstGeom>
              <a:noFill/>
              <a:ln w="2857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2285" name="Oval 13"/>
              <p:cNvSpPr>
                <a:spLocks noChangeArrowheads="1"/>
              </p:cNvSpPr>
              <p:nvPr/>
            </p:nvSpPr>
            <p:spPr bwMode="auto">
              <a:xfrm>
                <a:off x="984" y="1722"/>
                <a:ext cx="79" cy="72"/>
              </a:xfrm>
              <a:prstGeom prst="ellipse">
                <a:avLst/>
              </a:prstGeom>
              <a:solidFill>
                <a:srgbClr val="FFFFFF"/>
              </a:solidFill>
              <a:ln w="28575">
                <a:solidFill>
                  <a:srgbClr val="FF0000"/>
                </a:solidFill>
                <a:round/>
                <a:headEn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2286" name="Oval 14"/>
              <p:cNvSpPr>
                <a:spLocks noChangeArrowheads="1"/>
              </p:cNvSpPr>
              <p:nvPr/>
            </p:nvSpPr>
            <p:spPr bwMode="auto">
              <a:xfrm>
                <a:off x="984" y="2442"/>
                <a:ext cx="79" cy="72"/>
              </a:xfrm>
              <a:prstGeom prst="ellipse">
                <a:avLst/>
              </a:prstGeom>
              <a:solidFill>
                <a:srgbClr val="FFFFFF"/>
              </a:solidFill>
              <a:ln w="28575" cap="rnd">
                <a:solidFill>
                  <a:srgbClr val="FF0000"/>
                </a:solidFill>
                <a:prstDash val="sysDot"/>
                <a:round/>
                <a:headEn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2287" name="Line 15"/>
              <p:cNvSpPr>
                <a:spLocks noChangeShapeType="1"/>
              </p:cNvSpPr>
              <p:nvPr/>
            </p:nvSpPr>
            <p:spPr bwMode="auto">
              <a:xfrm flipV="1">
                <a:off x="1051" y="1275"/>
                <a:ext cx="858" cy="468"/>
              </a:xfrm>
              <a:prstGeom prst="line">
                <a:avLst/>
              </a:prstGeom>
              <a:noFill/>
              <a:ln w="28575">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2288" name="Line 16"/>
              <p:cNvSpPr>
                <a:spLocks noChangeShapeType="1"/>
              </p:cNvSpPr>
              <p:nvPr/>
            </p:nvSpPr>
            <p:spPr bwMode="auto">
              <a:xfrm>
                <a:off x="1063" y="1784"/>
                <a:ext cx="654" cy="339"/>
              </a:xfrm>
              <a:prstGeom prst="line">
                <a:avLst/>
              </a:prstGeom>
              <a:noFill/>
              <a:ln w="28575">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2289" name="Line 17"/>
              <p:cNvSpPr>
                <a:spLocks noChangeShapeType="1"/>
              </p:cNvSpPr>
              <p:nvPr/>
            </p:nvSpPr>
            <p:spPr bwMode="auto">
              <a:xfrm flipV="1">
                <a:off x="1695" y="1805"/>
                <a:ext cx="609" cy="318"/>
              </a:xfrm>
              <a:prstGeom prst="line">
                <a:avLst/>
              </a:prstGeom>
              <a:noFill/>
              <a:ln w="28575">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2290" name="Line 18"/>
              <p:cNvSpPr>
                <a:spLocks noChangeShapeType="1"/>
              </p:cNvSpPr>
              <p:nvPr/>
            </p:nvSpPr>
            <p:spPr bwMode="auto">
              <a:xfrm flipV="1">
                <a:off x="1063" y="2134"/>
                <a:ext cx="621" cy="329"/>
              </a:xfrm>
              <a:prstGeom prst="line">
                <a:avLst/>
              </a:prstGeom>
              <a:noFill/>
              <a:ln w="28575">
                <a:solidFill>
                  <a:srgbClr val="FF0000"/>
                </a:solidFill>
                <a:prstDash val="dash"/>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2291" name="Text Box 19"/>
              <p:cNvSpPr txBox="1">
                <a:spLocks noChangeArrowheads="1"/>
              </p:cNvSpPr>
              <p:nvPr/>
            </p:nvSpPr>
            <p:spPr bwMode="auto">
              <a:xfrm>
                <a:off x="960" y="1240"/>
                <a:ext cx="636"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a:solidFill>
                      <a:srgbClr val="3333FF"/>
                    </a:solidFill>
                  </a:rPr>
                  <a:t>Directed </a:t>
                </a:r>
              </a:p>
              <a:p>
                <a:pPr algn="just" eaLnBrk="0" hangingPunct="0"/>
                <a:r>
                  <a:rPr lang="en-US" altLang="zh-CN" sz="1600">
                    <a:solidFill>
                      <a:srgbClr val="3333FF"/>
                    </a:solidFill>
                  </a:rPr>
                  <a:t>wave</a:t>
                </a:r>
              </a:p>
            </p:txBody>
          </p:sp>
          <p:sp>
            <p:nvSpPr>
              <p:cNvPr id="182292" name="Text Box 20"/>
              <p:cNvSpPr txBox="1">
                <a:spLocks noChangeArrowheads="1"/>
              </p:cNvSpPr>
              <p:nvPr/>
            </p:nvSpPr>
            <p:spPr bwMode="auto">
              <a:xfrm>
                <a:off x="1511" y="1721"/>
                <a:ext cx="660" cy="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a:solidFill>
                      <a:srgbClr val="3333FF"/>
                    </a:solidFill>
                  </a:rPr>
                  <a:t>Reflected wave</a:t>
                </a:r>
              </a:p>
            </p:txBody>
          </p:sp>
          <p:sp>
            <p:nvSpPr>
              <p:cNvPr id="182293" name="Text Box 21"/>
              <p:cNvSpPr txBox="1">
                <a:spLocks noChangeArrowheads="1"/>
              </p:cNvSpPr>
              <p:nvPr/>
            </p:nvSpPr>
            <p:spPr bwMode="auto">
              <a:xfrm>
                <a:off x="1359" y="1492"/>
                <a:ext cx="277"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i="1">
                    <a:latin typeface="Times New Roman" panose="02020603050405020304" pitchFamily="18" charset="0"/>
                  </a:rPr>
                  <a:t> </a:t>
                </a:r>
                <a:r>
                  <a:rPr lang="en-US" altLang="zh-CN" sz="1600" i="1">
                    <a:latin typeface="Times New Roman" panose="02020603050405020304" pitchFamily="18" charset="0"/>
                  </a:rPr>
                  <a:t>r</a:t>
                </a:r>
                <a:r>
                  <a:rPr lang="en-US" altLang="zh-CN" sz="1600" baseline="-25000">
                    <a:latin typeface="Times New Roman" panose="02020603050405020304" pitchFamily="18" charset="0"/>
                  </a:rPr>
                  <a:t>1</a:t>
                </a:r>
              </a:p>
            </p:txBody>
          </p:sp>
          <p:sp>
            <p:nvSpPr>
              <p:cNvPr id="182294" name="Text Box 22"/>
              <p:cNvSpPr txBox="1">
                <a:spLocks noChangeArrowheads="1"/>
              </p:cNvSpPr>
              <p:nvPr/>
            </p:nvSpPr>
            <p:spPr bwMode="auto">
              <a:xfrm>
                <a:off x="1363" y="2210"/>
                <a:ext cx="350"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i="1">
                    <a:latin typeface="Times New Roman" panose="02020603050405020304" pitchFamily="18" charset="0"/>
                  </a:rPr>
                  <a:t> </a:t>
                </a:r>
                <a:r>
                  <a:rPr lang="en-US" altLang="zh-CN" sz="1600" i="1">
                    <a:latin typeface="Times New Roman" panose="02020603050405020304" pitchFamily="18" charset="0"/>
                  </a:rPr>
                  <a:t>r</a:t>
                </a:r>
                <a:r>
                  <a:rPr lang="en-US" altLang="zh-CN" sz="1600" baseline="-25000">
                    <a:latin typeface="Times New Roman" panose="02020603050405020304" pitchFamily="18" charset="0"/>
                  </a:rPr>
                  <a:t>2</a:t>
                </a:r>
              </a:p>
            </p:txBody>
          </p:sp>
          <p:sp>
            <p:nvSpPr>
              <p:cNvPr id="182295" name="Text Box 23"/>
              <p:cNvSpPr txBox="1">
                <a:spLocks noChangeArrowheads="1"/>
              </p:cNvSpPr>
              <p:nvPr/>
            </p:nvSpPr>
            <p:spPr bwMode="auto">
              <a:xfrm>
                <a:off x="1875" y="1152"/>
                <a:ext cx="328"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E</a:t>
                </a:r>
                <a:r>
                  <a:rPr lang="en-US" altLang="zh-CN" sz="1600" baseline="-25000">
                    <a:latin typeface="Times New Roman" panose="02020603050405020304" pitchFamily="18" charset="0"/>
                  </a:rPr>
                  <a:t>1</a:t>
                </a:r>
              </a:p>
            </p:txBody>
          </p:sp>
          <p:sp>
            <p:nvSpPr>
              <p:cNvPr id="182296" name="Text Box 24"/>
              <p:cNvSpPr txBox="1">
                <a:spLocks noChangeArrowheads="1"/>
              </p:cNvSpPr>
              <p:nvPr/>
            </p:nvSpPr>
            <p:spPr bwMode="auto">
              <a:xfrm>
                <a:off x="2265" y="1693"/>
                <a:ext cx="327" cy="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E</a:t>
                </a:r>
                <a:r>
                  <a:rPr lang="en-US" altLang="zh-CN" sz="1600" baseline="-25000">
                    <a:latin typeface="Times New Roman" panose="02020603050405020304" pitchFamily="18" charset="0"/>
                  </a:rPr>
                  <a:t>2</a:t>
                </a:r>
              </a:p>
            </p:txBody>
          </p:sp>
        </p:grpSp>
      </p:grpSp>
      <p:sp>
        <p:nvSpPr>
          <p:cNvPr id="182297" name="AutoShape 25">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82298" name="AutoShape 26">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7" name="文本框 26"/>
          <p:cNvSpPr txBox="1"/>
          <p:nvPr/>
        </p:nvSpPr>
        <p:spPr>
          <a:xfrm>
            <a:off x="304800" y="762001"/>
            <a:ext cx="1302327" cy="461665"/>
          </a:xfrm>
          <a:prstGeom prst="rect">
            <a:avLst/>
          </a:prstGeom>
          <a:noFill/>
        </p:spPr>
        <p:txBody>
          <a:bodyPr wrap="square" rtlCol="0">
            <a:spAutoFit/>
          </a:bodyPr>
          <a:lstStyle/>
          <a:p>
            <a:r>
              <a:rPr lang="en-US" altLang="zh-CN" sz="2400" b="1" i="1" dirty="0" smtClean="0">
                <a:solidFill>
                  <a:schemeClr val="bg1"/>
                </a:solidFill>
              </a:rPr>
              <a:t>Image</a:t>
            </a:r>
            <a:endParaRPr lang="zh-CN" altLang="en-US" sz="2400" b="1" i="1" dirty="0">
              <a:solidFill>
                <a:schemeClr val="bg1"/>
              </a:solidFill>
            </a:endParaRPr>
          </a:p>
        </p:txBody>
      </p:sp>
    </p:spTree>
    <p:extLst>
      <p:ext uri="{BB962C8B-B14F-4D97-AF65-F5344CB8AC3E}">
        <p14:creationId xmlns:p14="http://schemas.microsoft.com/office/powerpoint/2010/main" val="2928848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82274"/>
                                        </p:tgtEl>
                                        <p:attrNameLst>
                                          <p:attrName>style.visibility</p:attrName>
                                        </p:attrNameLst>
                                      </p:cBhvr>
                                      <p:to>
                                        <p:strVal val="visible"/>
                                      </p:to>
                                    </p:set>
                                    <p:anim calcmode="lin" valueType="num">
                                      <p:cBhvr additive="base">
                                        <p:cTn id="7" dur="500" fill="hold"/>
                                        <p:tgtEl>
                                          <p:spTgt spid="182274"/>
                                        </p:tgtEl>
                                        <p:attrNameLst>
                                          <p:attrName>ppt_x</p:attrName>
                                        </p:attrNameLst>
                                      </p:cBhvr>
                                      <p:tavLst>
                                        <p:tav tm="0">
                                          <p:val>
                                            <p:strVal val="#ppt_x"/>
                                          </p:val>
                                        </p:tav>
                                        <p:tav tm="100000">
                                          <p:val>
                                            <p:strVal val="#ppt_x"/>
                                          </p:val>
                                        </p:tav>
                                      </p:tavLst>
                                    </p:anim>
                                    <p:anim calcmode="lin" valueType="num">
                                      <p:cBhvr additive="base">
                                        <p:cTn id="8" dur="500" fill="hold"/>
                                        <p:tgtEl>
                                          <p:spTgt spid="182274"/>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82275"/>
                                        </p:tgtEl>
                                        <p:attrNameLst>
                                          <p:attrName>style.visibility</p:attrName>
                                        </p:attrNameLst>
                                      </p:cBhvr>
                                      <p:to>
                                        <p:strVal val="visible"/>
                                      </p:to>
                                    </p:set>
                                    <p:anim calcmode="lin" valueType="num">
                                      <p:cBhvr additive="base">
                                        <p:cTn id="13" dur="500" fill="hold"/>
                                        <p:tgtEl>
                                          <p:spTgt spid="182275"/>
                                        </p:tgtEl>
                                        <p:attrNameLst>
                                          <p:attrName>ppt_x</p:attrName>
                                        </p:attrNameLst>
                                      </p:cBhvr>
                                      <p:tavLst>
                                        <p:tav tm="0">
                                          <p:val>
                                            <p:strVal val="#ppt_x"/>
                                          </p:val>
                                        </p:tav>
                                        <p:tav tm="100000">
                                          <p:val>
                                            <p:strVal val="#ppt_x"/>
                                          </p:val>
                                        </p:tav>
                                      </p:tavLst>
                                    </p:anim>
                                    <p:anim calcmode="lin" valueType="num">
                                      <p:cBhvr additive="base">
                                        <p:cTn id="14" dur="500" fill="hold"/>
                                        <p:tgtEl>
                                          <p:spTgt spid="18227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2277"/>
                                        </p:tgtEl>
                                        <p:attrNameLst>
                                          <p:attrName>style.visibility</p:attrName>
                                        </p:attrNameLst>
                                      </p:cBhvr>
                                      <p:to>
                                        <p:strVal val="visible"/>
                                      </p:to>
                                    </p:set>
                                    <p:anim calcmode="lin" valueType="num">
                                      <p:cBhvr additive="base">
                                        <p:cTn id="19" dur="500" fill="hold"/>
                                        <p:tgtEl>
                                          <p:spTgt spid="182277"/>
                                        </p:tgtEl>
                                        <p:attrNameLst>
                                          <p:attrName>ppt_x</p:attrName>
                                        </p:attrNameLst>
                                      </p:cBhvr>
                                      <p:tavLst>
                                        <p:tav tm="0">
                                          <p:val>
                                            <p:strVal val="#ppt_x"/>
                                          </p:val>
                                        </p:tav>
                                        <p:tav tm="100000">
                                          <p:val>
                                            <p:strVal val="#ppt_x"/>
                                          </p:val>
                                        </p:tav>
                                      </p:tavLst>
                                    </p:anim>
                                    <p:anim calcmode="lin" valueType="num">
                                      <p:cBhvr additive="base">
                                        <p:cTn id="20" dur="500" fill="hold"/>
                                        <p:tgtEl>
                                          <p:spTgt spid="182277"/>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499"/>
                                          </p:stCondLst>
                                        </p:cTn>
                                        <p:tgtEl>
                                          <p:spTgt spid="182279"/>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82276"/>
                                        </p:tgtEl>
                                        <p:attrNameLst>
                                          <p:attrName>style.visibility</p:attrName>
                                        </p:attrNameLst>
                                      </p:cBhvr>
                                      <p:to>
                                        <p:strVal val="visible"/>
                                      </p:to>
                                    </p:set>
                                    <p:anim calcmode="lin" valueType="num">
                                      <p:cBhvr additive="base">
                                        <p:cTn id="29" dur="500" fill="hold"/>
                                        <p:tgtEl>
                                          <p:spTgt spid="182276"/>
                                        </p:tgtEl>
                                        <p:attrNameLst>
                                          <p:attrName>ppt_x</p:attrName>
                                        </p:attrNameLst>
                                      </p:cBhvr>
                                      <p:tavLst>
                                        <p:tav tm="0">
                                          <p:val>
                                            <p:strVal val="#ppt_x"/>
                                          </p:val>
                                        </p:tav>
                                        <p:tav tm="100000">
                                          <p:val>
                                            <p:strVal val="#ppt_x"/>
                                          </p:val>
                                        </p:tav>
                                      </p:tavLst>
                                    </p:anim>
                                    <p:anim calcmode="lin" valueType="num">
                                      <p:cBhvr additive="base">
                                        <p:cTn id="30" dur="500" fill="hold"/>
                                        <p:tgtEl>
                                          <p:spTgt spid="182276"/>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82278"/>
                                        </p:tgtEl>
                                        <p:attrNameLst>
                                          <p:attrName>style.visibility</p:attrName>
                                        </p:attrNameLst>
                                      </p:cBhvr>
                                      <p:to>
                                        <p:strVal val="visible"/>
                                      </p:to>
                                    </p:set>
                                    <p:anim calcmode="lin" valueType="num">
                                      <p:cBhvr additive="base">
                                        <p:cTn id="35" dur="500" fill="hold"/>
                                        <p:tgtEl>
                                          <p:spTgt spid="182278"/>
                                        </p:tgtEl>
                                        <p:attrNameLst>
                                          <p:attrName>ppt_x</p:attrName>
                                        </p:attrNameLst>
                                      </p:cBhvr>
                                      <p:tavLst>
                                        <p:tav tm="0">
                                          <p:val>
                                            <p:strVal val="#ppt_x"/>
                                          </p:val>
                                        </p:tav>
                                        <p:tav tm="100000">
                                          <p:val>
                                            <p:strVal val="#ppt_x"/>
                                          </p:val>
                                        </p:tav>
                                      </p:tavLst>
                                    </p:anim>
                                    <p:anim calcmode="lin" valueType="num">
                                      <p:cBhvr additive="base">
                                        <p:cTn id="36" dur="500" fill="hold"/>
                                        <p:tgtEl>
                                          <p:spTgt spid="1822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74" grpId="0" autoUpdateAnimBg="0"/>
      <p:bldP spid="182276" grpId="0" autoUpdateAnimBg="0"/>
      <p:bldP spid="182277" grpId="0" autoUpdateAnimBg="0"/>
      <p:bldP spid="182278"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ChangeArrowheads="1"/>
          </p:cNvSpPr>
          <p:nvPr/>
        </p:nvSpPr>
        <p:spPr bwMode="auto">
          <a:xfrm>
            <a:off x="2514601" y="2749034"/>
            <a:ext cx="184731" cy="3693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83299" name="Text Box 3"/>
          <p:cNvSpPr txBox="1">
            <a:spLocks noChangeArrowheads="1"/>
          </p:cNvSpPr>
          <p:nvPr/>
        </p:nvSpPr>
        <p:spPr bwMode="auto">
          <a:xfrm>
            <a:off x="2286000" y="304801"/>
            <a:ext cx="7467600" cy="161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FF0000"/>
                </a:solidFill>
                <a:latin typeface="Times New Roman" panose="02020603050405020304" pitchFamily="18" charset="0"/>
              </a:rPr>
              <a:t>        </a:t>
            </a:r>
            <a:r>
              <a:rPr kumimoji="1" lang="en-US" altLang="zh-CN" sz="2000">
                <a:solidFill>
                  <a:srgbClr val="FF0000"/>
                </a:solidFill>
                <a:latin typeface="Times New Roman" panose="02020603050405020304" pitchFamily="18" charset="0"/>
              </a:rPr>
              <a:t>Example.</a:t>
            </a:r>
            <a:r>
              <a:rPr kumimoji="1" lang="en-US" altLang="zh-CN" sz="2000">
                <a:solidFill>
                  <a:srgbClr val="3333FF"/>
                </a:solidFill>
                <a:latin typeface="Times New Roman" panose="02020603050405020304" pitchFamily="18" charset="0"/>
              </a:rPr>
              <a:t> A vertical electric current element </a:t>
            </a:r>
            <a:r>
              <a:rPr kumimoji="1" lang="en-US" altLang="zh-CN" sz="2000" i="1">
                <a:latin typeface="Times New Roman" panose="02020603050405020304" pitchFamily="18" charset="0"/>
              </a:rPr>
              <a:t>Il</a:t>
            </a:r>
            <a:r>
              <a:rPr kumimoji="1" lang="en-US" altLang="zh-CN" sz="2000">
                <a:latin typeface="Times New Roman" panose="02020603050405020304" pitchFamily="18" charset="0"/>
              </a:rPr>
              <a:t> </a:t>
            </a:r>
            <a:r>
              <a:rPr kumimoji="1" lang="en-US" altLang="zh-CN" sz="2000">
                <a:solidFill>
                  <a:srgbClr val="3333FF"/>
                </a:solidFill>
                <a:latin typeface="Times New Roman" panose="02020603050405020304" pitchFamily="18" charset="0"/>
              </a:rPr>
              <a:t>is placed </a:t>
            </a:r>
            <a:r>
              <a:rPr kumimoji="1" lang="en-US" altLang="zh-CN" sz="2000">
                <a:solidFill>
                  <a:srgbClr val="FF0000"/>
                </a:solidFill>
                <a:latin typeface="Times New Roman" panose="02020603050405020304" pitchFamily="18" charset="0"/>
              </a:rPr>
              <a:t>immediately</a:t>
            </a:r>
            <a:r>
              <a:rPr kumimoji="1" lang="en-US" altLang="zh-CN" sz="2000">
                <a:solidFill>
                  <a:srgbClr val="3333FF"/>
                </a:solidFill>
                <a:latin typeface="Times New Roman" panose="02020603050405020304" pitchFamily="18" charset="0"/>
              </a:rPr>
              <a:t> on a ground plane. By the method of image, obtain the radiation field, the radiated power, and the radiation resistance. The ground is as infinite perfect electric conducting plane.</a:t>
            </a:r>
            <a:r>
              <a:rPr kumimoji="1" lang="en-US" altLang="zh-CN" sz="2000">
                <a:solidFill>
                  <a:srgbClr val="3333FF"/>
                </a:solidFill>
                <a:latin typeface="Times New Roman" panose="02020603050405020304" pitchFamily="18" charset="0"/>
                <a:ea typeface="楷体_GB2312" pitchFamily="49" charset="-122"/>
              </a:rPr>
              <a:t> </a:t>
            </a:r>
          </a:p>
        </p:txBody>
      </p:sp>
      <p:grpSp>
        <p:nvGrpSpPr>
          <p:cNvPr id="183300" name="Group 4"/>
          <p:cNvGrpSpPr>
            <a:grpSpLocks/>
          </p:cNvGrpSpPr>
          <p:nvPr/>
        </p:nvGrpSpPr>
        <p:grpSpPr bwMode="auto">
          <a:xfrm>
            <a:off x="5732464" y="2147888"/>
            <a:ext cx="3792537" cy="1509712"/>
            <a:chOff x="2400" y="1007"/>
            <a:chExt cx="2389" cy="951"/>
          </a:xfrm>
        </p:grpSpPr>
        <p:sp>
          <p:nvSpPr>
            <p:cNvPr id="183301" name="Line 5"/>
            <p:cNvSpPr>
              <a:spLocks noChangeShapeType="1"/>
            </p:cNvSpPr>
            <p:nvPr/>
          </p:nvSpPr>
          <p:spPr bwMode="auto">
            <a:xfrm>
              <a:off x="3109" y="1637"/>
              <a:ext cx="1519" cy="0"/>
            </a:xfrm>
            <a:prstGeom prst="line">
              <a:avLst/>
            </a:prstGeom>
            <a:noFill/>
            <a:ln w="28575">
              <a:solidFill>
                <a:srgbClr val="000000"/>
              </a:solidFill>
              <a:prstDash val="dash"/>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3302" name="Line 6"/>
            <p:cNvSpPr>
              <a:spLocks noChangeShapeType="1"/>
            </p:cNvSpPr>
            <p:nvPr/>
          </p:nvSpPr>
          <p:spPr bwMode="auto">
            <a:xfrm flipV="1">
              <a:off x="3874" y="1372"/>
              <a:ext cx="0" cy="265"/>
            </a:xfrm>
            <a:prstGeom prst="line">
              <a:avLst/>
            </a:prstGeom>
            <a:noFill/>
            <a:ln w="28575">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3303" name="Line 7"/>
            <p:cNvSpPr>
              <a:spLocks noChangeShapeType="1"/>
            </p:cNvSpPr>
            <p:nvPr/>
          </p:nvSpPr>
          <p:spPr bwMode="auto">
            <a:xfrm flipV="1">
              <a:off x="3874" y="1621"/>
              <a:ext cx="0" cy="265"/>
            </a:xfrm>
            <a:prstGeom prst="line">
              <a:avLst/>
            </a:prstGeom>
            <a:noFill/>
            <a:ln w="28575">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3304" name="Line 8"/>
            <p:cNvSpPr>
              <a:spLocks noChangeShapeType="1"/>
            </p:cNvSpPr>
            <p:nvPr/>
          </p:nvSpPr>
          <p:spPr bwMode="auto">
            <a:xfrm>
              <a:off x="4358" y="1164"/>
              <a:ext cx="158" cy="155"/>
            </a:xfrm>
            <a:prstGeom prst="line">
              <a:avLst/>
            </a:prstGeom>
            <a:noFill/>
            <a:ln w="19050">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3305" name="Freeform 9"/>
            <p:cNvSpPr>
              <a:spLocks/>
            </p:cNvSpPr>
            <p:nvPr/>
          </p:nvSpPr>
          <p:spPr bwMode="auto">
            <a:xfrm>
              <a:off x="3879" y="1530"/>
              <a:ext cx="79" cy="33"/>
            </a:xfrm>
            <a:custGeom>
              <a:avLst/>
              <a:gdLst>
                <a:gd name="T0" fmla="*/ 0 w 140"/>
                <a:gd name="T1" fmla="*/ 0 h 60"/>
                <a:gd name="T2" fmla="*/ 140 w 140"/>
                <a:gd name="T3" fmla="*/ 60 h 60"/>
              </a:gdLst>
              <a:ahLst/>
              <a:cxnLst>
                <a:cxn ang="0">
                  <a:pos x="T0" y="T1"/>
                </a:cxn>
                <a:cxn ang="0">
                  <a:pos x="T2" y="T3"/>
                </a:cxn>
              </a:cxnLst>
              <a:rect l="0" t="0" r="r" b="b"/>
              <a:pathLst>
                <a:path w="140" h="60">
                  <a:moveTo>
                    <a:pt x="0" y="0"/>
                  </a:moveTo>
                  <a:cubicBezTo>
                    <a:pt x="0" y="0"/>
                    <a:pt x="70" y="30"/>
                    <a:pt x="140" y="60"/>
                  </a:cubicBezTo>
                </a:path>
              </a:pathLst>
            </a:custGeom>
            <a:noFill/>
            <a:ln w="9525" cap="flat" cmpd="sng">
              <a:solidFill>
                <a:srgbClr val="000000"/>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3306" name="Text Box 10"/>
            <p:cNvSpPr txBox="1">
              <a:spLocks noChangeArrowheads="1"/>
            </p:cNvSpPr>
            <p:nvPr/>
          </p:nvSpPr>
          <p:spPr bwMode="auto">
            <a:xfrm>
              <a:off x="3661" y="1405"/>
              <a:ext cx="315"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Il</a:t>
              </a:r>
            </a:p>
          </p:txBody>
        </p:sp>
        <p:sp>
          <p:nvSpPr>
            <p:cNvPr id="183307" name="Text Box 11"/>
            <p:cNvSpPr txBox="1">
              <a:spLocks noChangeArrowheads="1"/>
            </p:cNvSpPr>
            <p:nvPr/>
          </p:nvSpPr>
          <p:spPr bwMode="auto">
            <a:xfrm>
              <a:off x="3661" y="1670"/>
              <a:ext cx="31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Il</a:t>
              </a:r>
            </a:p>
          </p:txBody>
        </p:sp>
        <p:sp>
          <p:nvSpPr>
            <p:cNvPr id="183308" name="Text Box 12"/>
            <p:cNvSpPr txBox="1">
              <a:spLocks noChangeArrowheads="1"/>
            </p:cNvSpPr>
            <p:nvPr/>
          </p:nvSpPr>
          <p:spPr bwMode="auto">
            <a:xfrm>
              <a:off x="3834" y="1361"/>
              <a:ext cx="315"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i="1">
                  <a:latin typeface="Times New Roman" panose="02020603050405020304" pitchFamily="18" charset="0"/>
                  <a:sym typeface="Symbol" panose="05050102010706020507" pitchFamily="18" charset="2"/>
                </a:rPr>
                <a:t></a:t>
              </a:r>
              <a:endParaRPr lang="zh-CN" altLang="en-US" sz="1600" i="1">
                <a:latin typeface="Times New Roman" panose="02020603050405020304" pitchFamily="18" charset="0"/>
              </a:endParaRPr>
            </a:p>
          </p:txBody>
        </p:sp>
        <p:sp>
          <p:nvSpPr>
            <p:cNvPr id="183309" name="Text Box 13"/>
            <p:cNvSpPr txBox="1">
              <a:spLocks noChangeArrowheads="1"/>
            </p:cNvSpPr>
            <p:nvPr/>
          </p:nvSpPr>
          <p:spPr bwMode="auto">
            <a:xfrm>
              <a:off x="4474" y="1200"/>
              <a:ext cx="315"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E</a:t>
              </a:r>
              <a:r>
                <a:rPr lang="en-US" altLang="zh-CN" sz="1600" i="1" baseline="-25000">
                  <a:latin typeface="Times New Roman" panose="02020603050405020304" pitchFamily="18" charset="0"/>
                  <a:sym typeface="Symbol" panose="05050102010706020507" pitchFamily="18" charset="2"/>
                </a:rPr>
                <a:t></a:t>
              </a:r>
              <a:endParaRPr lang="en-US" altLang="zh-CN" sz="1600" i="1" baseline="-25000">
                <a:latin typeface="Times New Roman" panose="02020603050405020304" pitchFamily="18" charset="0"/>
              </a:endParaRPr>
            </a:p>
          </p:txBody>
        </p:sp>
        <p:sp>
          <p:nvSpPr>
            <p:cNvPr id="183310" name="Line 14"/>
            <p:cNvSpPr>
              <a:spLocks noChangeShapeType="1"/>
            </p:cNvSpPr>
            <p:nvPr/>
          </p:nvSpPr>
          <p:spPr bwMode="auto">
            <a:xfrm flipV="1">
              <a:off x="3877" y="1007"/>
              <a:ext cx="624" cy="624"/>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183311" name="AutoShape 15"/>
            <p:cNvSpPr>
              <a:spLocks noChangeArrowheads="1"/>
            </p:cNvSpPr>
            <p:nvPr/>
          </p:nvSpPr>
          <p:spPr bwMode="auto">
            <a:xfrm>
              <a:off x="2400" y="1401"/>
              <a:ext cx="174" cy="462"/>
            </a:xfrm>
            <a:prstGeom prst="rightArrow">
              <a:avLst>
                <a:gd name="adj1" fmla="val 50000"/>
                <a:gd name="adj2" fmla="val 66667"/>
              </a:avLst>
            </a:prstGeom>
            <a:solidFill>
              <a:srgbClr val="FF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183312" name="Text Box 16"/>
            <p:cNvSpPr txBox="1">
              <a:spLocks noChangeArrowheads="1"/>
            </p:cNvSpPr>
            <p:nvPr/>
          </p:nvSpPr>
          <p:spPr bwMode="auto">
            <a:xfrm>
              <a:off x="3072" y="1536"/>
              <a:ext cx="528"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zh-CN" altLang="en-US" sz="1600" i="1">
                  <a:solidFill>
                    <a:schemeClr val="tx2"/>
                  </a:solidFill>
                  <a:latin typeface="Symbol" panose="05050102010706020507" pitchFamily="18" charset="2"/>
                  <a:ea typeface="楷体_GB2312" pitchFamily="49" charset="-122"/>
                  <a:sym typeface="Symbol" panose="05050102010706020507" pitchFamily="18" charset="2"/>
                </a:rPr>
                <a:t></a:t>
              </a:r>
              <a:r>
                <a:rPr kumimoji="1" lang="en-US" altLang="zh-CN" sz="1600" baseline="-25000">
                  <a:solidFill>
                    <a:schemeClr val="tx2"/>
                  </a:solidFill>
                  <a:latin typeface="Symbol" panose="05050102010706020507" pitchFamily="18" charset="2"/>
                  <a:ea typeface="楷体_GB2312" pitchFamily="49" charset="-122"/>
                  <a:sym typeface="Symbol" panose="05050102010706020507" pitchFamily="18" charset="2"/>
                </a:rPr>
                <a:t>0</a:t>
              </a:r>
              <a:r>
                <a:rPr kumimoji="1" lang="en-US" altLang="zh-CN" sz="1600" i="1">
                  <a:solidFill>
                    <a:schemeClr val="tx2"/>
                  </a:solidFill>
                  <a:latin typeface="Symbol" panose="05050102010706020507" pitchFamily="18" charset="2"/>
                  <a:ea typeface="楷体_GB2312" pitchFamily="49" charset="-122"/>
                  <a:sym typeface="Symbol" panose="05050102010706020507" pitchFamily="18" charset="2"/>
                </a:rPr>
                <a:t> , </a:t>
              </a:r>
              <a:r>
                <a:rPr kumimoji="1" lang="en-US" altLang="zh-CN" sz="1600" baseline="-25000">
                  <a:solidFill>
                    <a:schemeClr val="tx2"/>
                  </a:solidFill>
                  <a:latin typeface="Symbol" panose="05050102010706020507" pitchFamily="18" charset="2"/>
                  <a:ea typeface="楷体_GB2312" pitchFamily="49" charset="-122"/>
                  <a:sym typeface="Symbol" panose="05050102010706020507" pitchFamily="18" charset="2"/>
                </a:rPr>
                <a:t>0</a:t>
              </a:r>
            </a:p>
          </p:txBody>
        </p:sp>
        <p:sp>
          <p:nvSpPr>
            <p:cNvPr id="183313" name="Text Box 17"/>
            <p:cNvSpPr txBox="1">
              <a:spLocks noChangeArrowheads="1"/>
            </p:cNvSpPr>
            <p:nvPr/>
          </p:nvSpPr>
          <p:spPr bwMode="auto">
            <a:xfrm>
              <a:off x="3072" y="1344"/>
              <a:ext cx="528"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zh-CN" altLang="en-US" sz="1600" i="1">
                  <a:solidFill>
                    <a:schemeClr val="tx2"/>
                  </a:solidFill>
                  <a:latin typeface="Symbol" panose="05050102010706020507" pitchFamily="18" charset="2"/>
                  <a:ea typeface="楷体_GB2312" pitchFamily="49" charset="-122"/>
                  <a:sym typeface="Symbol" panose="05050102010706020507" pitchFamily="18" charset="2"/>
                </a:rPr>
                <a:t></a:t>
              </a:r>
              <a:r>
                <a:rPr kumimoji="1" lang="en-US" altLang="zh-CN" sz="1600" baseline="-25000">
                  <a:solidFill>
                    <a:schemeClr val="tx2"/>
                  </a:solidFill>
                  <a:latin typeface="Symbol" panose="05050102010706020507" pitchFamily="18" charset="2"/>
                  <a:ea typeface="楷体_GB2312" pitchFamily="49" charset="-122"/>
                  <a:sym typeface="Symbol" panose="05050102010706020507" pitchFamily="18" charset="2"/>
                </a:rPr>
                <a:t>0</a:t>
              </a:r>
              <a:r>
                <a:rPr kumimoji="1" lang="en-US" altLang="zh-CN" sz="1600" i="1">
                  <a:solidFill>
                    <a:schemeClr val="tx2"/>
                  </a:solidFill>
                  <a:latin typeface="Symbol" panose="05050102010706020507" pitchFamily="18" charset="2"/>
                  <a:ea typeface="楷体_GB2312" pitchFamily="49" charset="-122"/>
                  <a:sym typeface="Symbol" panose="05050102010706020507" pitchFamily="18" charset="2"/>
                </a:rPr>
                <a:t> , </a:t>
              </a:r>
              <a:r>
                <a:rPr kumimoji="1" lang="en-US" altLang="zh-CN" sz="1600" baseline="-25000">
                  <a:solidFill>
                    <a:schemeClr val="tx2"/>
                  </a:solidFill>
                  <a:latin typeface="Symbol" panose="05050102010706020507" pitchFamily="18" charset="2"/>
                  <a:ea typeface="楷体_GB2312" pitchFamily="49" charset="-122"/>
                  <a:sym typeface="Symbol" panose="05050102010706020507" pitchFamily="18" charset="2"/>
                </a:rPr>
                <a:t>0</a:t>
              </a:r>
            </a:p>
          </p:txBody>
        </p:sp>
      </p:grpSp>
      <p:sp>
        <p:nvSpPr>
          <p:cNvPr id="183314" name="Text Box 18"/>
          <p:cNvSpPr txBox="1">
            <a:spLocks noChangeArrowheads="1"/>
          </p:cNvSpPr>
          <p:nvPr/>
        </p:nvSpPr>
        <p:spPr bwMode="auto">
          <a:xfrm>
            <a:off x="2362200" y="3795714"/>
            <a:ext cx="7391400" cy="12464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FF0000"/>
                </a:solidFill>
                <a:latin typeface="Times New Roman" panose="02020603050405020304" pitchFamily="18" charset="0"/>
              </a:rPr>
              <a:t>      </a:t>
            </a:r>
            <a:r>
              <a:rPr kumimoji="1" lang="en-US" altLang="zh-CN" sz="2000">
                <a:solidFill>
                  <a:srgbClr val="FF0000"/>
                </a:solidFill>
                <a:latin typeface="Times New Roman" panose="02020603050405020304" pitchFamily="18" charset="0"/>
              </a:rPr>
              <a:t>Solution: </a:t>
            </a:r>
            <a:r>
              <a:rPr kumimoji="1" lang="en-US" altLang="zh-CN" sz="2000">
                <a:solidFill>
                  <a:srgbClr val="3333FF"/>
                </a:solidFill>
                <a:latin typeface="Times New Roman" panose="02020603050405020304" pitchFamily="18" charset="0"/>
              </a:rPr>
              <a:t>The image should be a </a:t>
            </a:r>
            <a:r>
              <a:rPr kumimoji="1" lang="en-US" altLang="zh-CN" sz="2000">
                <a:solidFill>
                  <a:srgbClr val="FF0000"/>
                </a:solidFill>
                <a:latin typeface="Times New Roman" panose="02020603050405020304" pitchFamily="18" charset="0"/>
              </a:rPr>
              <a:t>positive</a:t>
            </a:r>
            <a:r>
              <a:rPr kumimoji="1" lang="en-US" altLang="zh-CN" sz="2000">
                <a:solidFill>
                  <a:srgbClr val="3333FF"/>
                </a:solidFill>
                <a:latin typeface="Times New Roman" panose="02020603050405020304" pitchFamily="18" charset="0"/>
              </a:rPr>
              <a:t> one. Hence, the field in the upper half-space is equal to that produced by the electric current element of length </a:t>
            </a:r>
            <a:r>
              <a:rPr kumimoji="1" lang="en-US" altLang="zh-CN" sz="2000">
                <a:latin typeface="Times New Roman" panose="02020603050405020304" pitchFamily="18" charset="0"/>
              </a:rPr>
              <a:t>2</a:t>
            </a:r>
            <a:r>
              <a:rPr kumimoji="1" lang="en-US" altLang="zh-CN" sz="2000" i="1">
                <a:latin typeface="Times New Roman" panose="02020603050405020304" pitchFamily="18" charset="0"/>
              </a:rPr>
              <a:t>l</a:t>
            </a:r>
            <a:r>
              <a:rPr kumimoji="1" lang="en-US" altLang="zh-CN" sz="2000">
                <a:solidFill>
                  <a:srgbClr val="3333FF"/>
                </a:solidFill>
                <a:latin typeface="Times New Roman" panose="02020603050405020304" pitchFamily="18" charset="0"/>
              </a:rPr>
              <a:t>, then we find the radiation electric field as</a:t>
            </a:r>
            <a:endParaRPr kumimoji="1" lang="en-US" altLang="zh-CN" sz="2000">
              <a:solidFill>
                <a:srgbClr val="3333FF"/>
              </a:solidFill>
              <a:latin typeface="Times New Roman" panose="02020603050405020304" pitchFamily="18" charset="0"/>
              <a:ea typeface="楷体_GB2312" pitchFamily="49" charset="-122"/>
            </a:endParaRPr>
          </a:p>
        </p:txBody>
      </p:sp>
      <p:graphicFrame>
        <p:nvGraphicFramePr>
          <p:cNvPr id="183315" name="Object 19"/>
          <p:cNvGraphicFramePr>
            <a:graphicFrameLocks noChangeAspect="1"/>
          </p:cNvGraphicFramePr>
          <p:nvPr/>
        </p:nvGraphicFramePr>
        <p:xfrm>
          <a:off x="4953000" y="5167313"/>
          <a:ext cx="2133600" cy="639762"/>
        </p:xfrm>
        <a:graphic>
          <a:graphicData uri="http://schemas.openxmlformats.org/presentationml/2006/ole">
            <mc:AlternateContent xmlns:mc="http://schemas.openxmlformats.org/markup-compatibility/2006">
              <mc:Choice xmlns:v="urn:schemas-microsoft-com:vml" Requires="v">
                <p:oleObj spid="_x0000_s412701" name="Equation" r:id="rId3" imgW="1320480" imgH="393480" progId="Equation.3">
                  <p:embed/>
                </p:oleObj>
              </mc:Choice>
              <mc:Fallback>
                <p:oleObj name="Equation" r:id="rId3" imgW="1320480" imgH="39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5167313"/>
                        <a:ext cx="2133600" cy="639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3316" name="Text Box 20"/>
          <p:cNvSpPr txBox="1">
            <a:spLocks noChangeArrowheads="1"/>
          </p:cNvSpPr>
          <p:nvPr/>
        </p:nvSpPr>
        <p:spPr bwMode="auto">
          <a:xfrm>
            <a:off x="2416175" y="5711826"/>
            <a:ext cx="426720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solidFill>
                  <a:srgbClr val="3333FF"/>
                </a:solidFill>
                <a:latin typeface="Times New Roman" panose="02020603050405020304" pitchFamily="18" charset="0"/>
              </a:rPr>
              <a:t>In view of this, the field is </a:t>
            </a:r>
            <a:r>
              <a:rPr kumimoji="1" lang="en-US" altLang="zh-CN" sz="2000">
                <a:solidFill>
                  <a:srgbClr val="FF0000"/>
                </a:solidFill>
                <a:latin typeface="Times New Roman" panose="02020603050405020304" pitchFamily="18" charset="0"/>
              </a:rPr>
              <a:t>doubled</a:t>
            </a:r>
            <a:r>
              <a:rPr kumimoji="1" lang="en-US" altLang="zh-CN" sz="2000">
                <a:solidFill>
                  <a:srgbClr val="3333FF"/>
                </a:solidFill>
                <a:latin typeface="Times New Roman" panose="02020603050405020304" pitchFamily="18" charset="0"/>
              </a:rPr>
              <a:t>.</a:t>
            </a:r>
            <a:endParaRPr kumimoji="1" lang="en-US" altLang="zh-CN" sz="2000">
              <a:solidFill>
                <a:srgbClr val="3333FF"/>
              </a:solidFill>
              <a:latin typeface="楷体_GB2312" pitchFamily="49" charset="-122"/>
              <a:ea typeface="楷体_GB2312" pitchFamily="49" charset="-122"/>
            </a:endParaRPr>
          </a:p>
        </p:txBody>
      </p:sp>
      <p:grpSp>
        <p:nvGrpSpPr>
          <p:cNvPr id="183317" name="Group 21"/>
          <p:cNvGrpSpPr>
            <a:grpSpLocks/>
          </p:cNvGrpSpPr>
          <p:nvPr/>
        </p:nvGrpSpPr>
        <p:grpSpPr bwMode="auto">
          <a:xfrm>
            <a:off x="2684463" y="2149475"/>
            <a:ext cx="2667000" cy="1600200"/>
            <a:chOff x="731" y="1008"/>
            <a:chExt cx="1680" cy="1008"/>
          </a:xfrm>
        </p:grpSpPr>
        <p:grpSp>
          <p:nvGrpSpPr>
            <p:cNvPr id="183318" name="Group 22"/>
            <p:cNvGrpSpPr>
              <a:grpSpLocks/>
            </p:cNvGrpSpPr>
            <p:nvPr/>
          </p:nvGrpSpPr>
          <p:grpSpPr bwMode="auto">
            <a:xfrm>
              <a:off x="731" y="1008"/>
              <a:ext cx="1680" cy="1008"/>
              <a:chOff x="480" y="1008"/>
              <a:chExt cx="1680" cy="1008"/>
            </a:xfrm>
          </p:grpSpPr>
          <p:sp>
            <p:nvSpPr>
              <p:cNvPr id="183319" name="Rectangle 23"/>
              <p:cNvSpPr>
                <a:spLocks noChangeArrowheads="1"/>
              </p:cNvSpPr>
              <p:nvPr/>
            </p:nvSpPr>
            <p:spPr bwMode="auto">
              <a:xfrm>
                <a:off x="491" y="1649"/>
                <a:ext cx="1497" cy="367"/>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3320" name="Line 24"/>
              <p:cNvSpPr>
                <a:spLocks noChangeShapeType="1"/>
              </p:cNvSpPr>
              <p:nvPr/>
            </p:nvSpPr>
            <p:spPr bwMode="auto">
              <a:xfrm>
                <a:off x="480" y="1638"/>
                <a:ext cx="1519" cy="0"/>
              </a:xfrm>
              <a:prstGeom prst="line">
                <a:avLst/>
              </a:prstGeom>
              <a:noFill/>
              <a:ln w="2857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3321" name="Line 25"/>
              <p:cNvSpPr>
                <a:spLocks noChangeShapeType="1"/>
              </p:cNvSpPr>
              <p:nvPr/>
            </p:nvSpPr>
            <p:spPr bwMode="auto">
              <a:xfrm flipV="1">
                <a:off x="1245" y="1373"/>
                <a:ext cx="0" cy="265"/>
              </a:xfrm>
              <a:prstGeom prst="line">
                <a:avLst/>
              </a:prstGeom>
              <a:noFill/>
              <a:ln w="28575">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3322" name="Line 26"/>
              <p:cNvSpPr>
                <a:spLocks noChangeShapeType="1"/>
              </p:cNvSpPr>
              <p:nvPr/>
            </p:nvSpPr>
            <p:spPr bwMode="auto">
              <a:xfrm>
                <a:off x="1729" y="1165"/>
                <a:ext cx="158" cy="155"/>
              </a:xfrm>
              <a:prstGeom prst="line">
                <a:avLst/>
              </a:prstGeom>
              <a:noFill/>
              <a:ln w="19050">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3323" name="Freeform 27"/>
              <p:cNvSpPr>
                <a:spLocks/>
              </p:cNvSpPr>
              <p:nvPr/>
            </p:nvSpPr>
            <p:spPr bwMode="auto">
              <a:xfrm>
                <a:off x="1250" y="1531"/>
                <a:ext cx="79" cy="33"/>
              </a:xfrm>
              <a:custGeom>
                <a:avLst/>
                <a:gdLst>
                  <a:gd name="T0" fmla="*/ 0 w 140"/>
                  <a:gd name="T1" fmla="*/ 0 h 60"/>
                  <a:gd name="T2" fmla="*/ 140 w 140"/>
                  <a:gd name="T3" fmla="*/ 60 h 60"/>
                </a:gdLst>
                <a:ahLst/>
                <a:cxnLst>
                  <a:cxn ang="0">
                    <a:pos x="T0" y="T1"/>
                  </a:cxn>
                  <a:cxn ang="0">
                    <a:pos x="T2" y="T3"/>
                  </a:cxn>
                </a:cxnLst>
                <a:rect l="0" t="0" r="r" b="b"/>
                <a:pathLst>
                  <a:path w="140" h="60">
                    <a:moveTo>
                      <a:pt x="0" y="0"/>
                    </a:moveTo>
                    <a:cubicBezTo>
                      <a:pt x="0" y="0"/>
                      <a:pt x="70" y="30"/>
                      <a:pt x="140" y="60"/>
                    </a:cubicBezTo>
                  </a:path>
                </a:pathLst>
              </a:custGeom>
              <a:noFill/>
              <a:ln w="9525" cap="flat" cmpd="sng">
                <a:solidFill>
                  <a:srgbClr val="000000"/>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3324" name="Text Box 28"/>
              <p:cNvSpPr txBox="1">
                <a:spLocks noChangeArrowheads="1"/>
              </p:cNvSpPr>
              <p:nvPr/>
            </p:nvSpPr>
            <p:spPr bwMode="auto">
              <a:xfrm>
                <a:off x="1032" y="1406"/>
                <a:ext cx="315"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Il</a:t>
                </a:r>
              </a:p>
            </p:txBody>
          </p:sp>
          <p:sp>
            <p:nvSpPr>
              <p:cNvPr id="183325" name="Text Box 29"/>
              <p:cNvSpPr txBox="1">
                <a:spLocks noChangeArrowheads="1"/>
              </p:cNvSpPr>
              <p:nvPr/>
            </p:nvSpPr>
            <p:spPr bwMode="auto">
              <a:xfrm>
                <a:off x="1205" y="1362"/>
                <a:ext cx="315"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i="1">
                    <a:latin typeface="Times New Roman" panose="02020603050405020304" pitchFamily="18" charset="0"/>
                    <a:sym typeface="Symbol" panose="05050102010706020507" pitchFamily="18" charset="2"/>
                  </a:rPr>
                  <a:t></a:t>
                </a:r>
                <a:endParaRPr lang="zh-CN" altLang="en-US" sz="1600" i="1">
                  <a:latin typeface="Times New Roman" panose="02020603050405020304" pitchFamily="18" charset="0"/>
                </a:endParaRPr>
              </a:p>
            </p:txBody>
          </p:sp>
          <p:sp>
            <p:nvSpPr>
              <p:cNvPr id="183326" name="Text Box 30"/>
              <p:cNvSpPr txBox="1">
                <a:spLocks noChangeArrowheads="1"/>
              </p:cNvSpPr>
              <p:nvPr/>
            </p:nvSpPr>
            <p:spPr bwMode="auto">
              <a:xfrm>
                <a:off x="1845" y="1201"/>
                <a:ext cx="315"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E</a:t>
                </a:r>
                <a:r>
                  <a:rPr lang="en-US" altLang="zh-CN" sz="1600" i="1" baseline="-25000">
                    <a:latin typeface="Times New Roman" panose="02020603050405020304" pitchFamily="18" charset="0"/>
                    <a:sym typeface="Symbol" panose="05050102010706020507" pitchFamily="18" charset="2"/>
                  </a:rPr>
                  <a:t></a:t>
                </a:r>
                <a:endParaRPr lang="en-US" altLang="zh-CN" sz="1600" i="1" baseline="-25000">
                  <a:latin typeface="Times New Roman" panose="02020603050405020304" pitchFamily="18" charset="0"/>
                </a:endParaRPr>
              </a:p>
            </p:txBody>
          </p:sp>
          <p:sp>
            <p:nvSpPr>
              <p:cNvPr id="183327" name="Text Box 31"/>
              <p:cNvSpPr txBox="1">
                <a:spLocks noChangeArrowheads="1"/>
              </p:cNvSpPr>
              <p:nvPr/>
            </p:nvSpPr>
            <p:spPr bwMode="auto">
              <a:xfrm>
                <a:off x="514" y="1585"/>
                <a:ext cx="529" cy="2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i="1">
                    <a:latin typeface="Times New Roman" panose="02020603050405020304" pitchFamily="18" charset="0"/>
                    <a:sym typeface="Symbol" panose="05050102010706020507" pitchFamily="18" charset="2"/>
                  </a:rPr>
                  <a:t></a:t>
                </a:r>
                <a:r>
                  <a:rPr lang="zh-CN" altLang="en-US" sz="1600" i="1">
                    <a:latin typeface="Times New Roman" panose="02020603050405020304" pitchFamily="18" charset="0"/>
                  </a:rPr>
                  <a:t> </a:t>
                </a:r>
                <a:r>
                  <a:rPr lang="zh-CN" altLang="en-US" sz="1600" i="1">
                    <a:latin typeface="Times New Roman" panose="02020603050405020304" pitchFamily="18" charset="0"/>
                    <a:sym typeface="Symbol" panose="05050102010706020507" pitchFamily="18" charset="2"/>
                  </a:rPr>
                  <a:t></a:t>
                </a:r>
                <a:r>
                  <a:rPr lang="zh-CN" altLang="en-US" sz="1600" i="1">
                    <a:latin typeface="Times New Roman" panose="02020603050405020304" pitchFamily="18" charset="0"/>
                  </a:rPr>
                  <a:t> </a:t>
                </a:r>
                <a:r>
                  <a:rPr lang="zh-CN" altLang="en-US" sz="1600" i="1">
                    <a:latin typeface="Times New Roman" panose="02020603050405020304" pitchFamily="18" charset="0"/>
                    <a:sym typeface="Symbol" panose="05050102010706020507" pitchFamily="18" charset="2"/>
                  </a:rPr>
                  <a:t></a:t>
                </a:r>
                <a:endParaRPr lang="zh-CN" altLang="en-US" sz="1600" i="1">
                  <a:latin typeface="Times New Roman" panose="02020603050405020304" pitchFamily="18" charset="0"/>
                </a:endParaRPr>
              </a:p>
            </p:txBody>
          </p:sp>
          <p:sp>
            <p:nvSpPr>
              <p:cNvPr id="183328" name="Line 32"/>
              <p:cNvSpPr>
                <a:spLocks noChangeShapeType="1"/>
              </p:cNvSpPr>
              <p:nvPr/>
            </p:nvSpPr>
            <p:spPr bwMode="auto">
              <a:xfrm flipV="1">
                <a:off x="1248" y="1008"/>
                <a:ext cx="624" cy="624"/>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grpSp>
        <p:sp>
          <p:nvSpPr>
            <p:cNvPr id="183329" name="Text Box 33"/>
            <p:cNvSpPr txBox="1">
              <a:spLocks noChangeArrowheads="1"/>
            </p:cNvSpPr>
            <p:nvPr/>
          </p:nvSpPr>
          <p:spPr bwMode="auto">
            <a:xfrm>
              <a:off x="768" y="1328"/>
              <a:ext cx="480"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zh-CN" altLang="en-US" sz="1600" i="1">
                  <a:solidFill>
                    <a:schemeClr val="tx2"/>
                  </a:solidFill>
                  <a:latin typeface="Symbol" panose="05050102010706020507" pitchFamily="18" charset="2"/>
                  <a:ea typeface="楷体_GB2312" pitchFamily="49" charset="-122"/>
                  <a:sym typeface="Symbol" panose="05050102010706020507" pitchFamily="18" charset="2"/>
                </a:rPr>
                <a:t></a:t>
              </a:r>
              <a:r>
                <a:rPr kumimoji="1" lang="en-US" altLang="zh-CN" sz="1600" baseline="-25000">
                  <a:solidFill>
                    <a:schemeClr val="tx2"/>
                  </a:solidFill>
                  <a:latin typeface="Symbol" panose="05050102010706020507" pitchFamily="18" charset="2"/>
                  <a:ea typeface="楷体_GB2312" pitchFamily="49" charset="-122"/>
                  <a:sym typeface="Symbol" panose="05050102010706020507" pitchFamily="18" charset="2"/>
                </a:rPr>
                <a:t>0</a:t>
              </a:r>
              <a:r>
                <a:rPr kumimoji="1" lang="en-US" altLang="zh-CN" sz="1600" i="1">
                  <a:solidFill>
                    <a:schemeClr val="tx2"/>
                  </a:solidFill>
                  <a:latin typeface="Symbol" panose="05050102010706020507" pitchFamily="18" charset="2"/>
                  <a:ea typeface="楷体_GB2312" pitchFamily="49" charset="-122"/>
                  <a:sym typeface="Symbol" panose="05050102010706020507" pitchFamily="18" charset="2"/>
                </a:rPr>
                <a:t> , </a:t>
              </a:r>
              <a:r>
                <a:rPr kumimoji="1" lang="en-US" altLang="zh-CN" sz="1600" baseline="-25000">
                  <a:solidFill>
                    <a:schemeClr val="tx2"/>
                  </a:solidFill>
                  <a:latin typeface="Symbol" panose="05050102010706020507" pitchFamily="18" charset="2"/>
                  <a:ea typeface="楷体_GB2312" pitchFamily="49" charset="-122"/>
                  <a:sym typeface="Symbol" panose="05050102010706020507" pitchFamily="18" charset="2"/>
                </a:rPr>
                <a:t>0</a:t>
              </a:r>
              <a:endParaRPr kumimoji="1" lang="en-US" altLang="zh-CN" sz="2000">
                <a:solidFill>
                  <a:srgbClr val="3333FF"/>
                </a:solidFill>
                <a:latin typeface="楷体_GB2312" pitchFamily="49" charset="-122"/>
                <a:ea typeface="楷体_GB2312" pitchFamily="49" charset="-122"/>
              </a:endParaRPr>
            </a:p>
          </p:txBody>
        </p:sp>
      </p:grpSp>
      <p:sp>
        <p:nvSpPr>
          <p:cNvPr id="183330" name="AutoShape 34">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83331" name="AutoShape 35">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6" name="文本框 35"/>
          <p:cNvSpPr txBox="1"/>
          <p:nvPr/>
        </p:nvSpPr>
        <p:spPr>
          <a:xfrm>
            <a:off x="76200" y="729996"/>
            <a:ext cx="1665514" cy="461665"/>
          </a:xfrm>
          <a:prstGeom prst="rect">
            <a:avLst/>
          </a:prstGeom>
          <a:noFill/>
        </p:spPr>
        <p:txBody>
          <a:bodyPr wrap="square" rtlCol="0">
            <a:spAutoFit/>
          </a:bodyPr>
          <a:lstStyle/>
          <a:p>
            <a:r>
              <a:rPr lang="en-US" altLang="zh-CN" sz="2400" b="1" i="1" dirty="0" smtClean="0">
                <a:solidFill>
                  <a:schemeClr val="bg1"/>
                </a:solidFill>
              </a:rPr>
              <a:t>Example</a:t>
            </a:r>
            <a:endParaRPr lang="zh-CN" altLang="en-US" sz="2400" b="1" i="1" dirty="0">
              <a:solidFill>
                <a:schemeClr val="bg1"/>
              </a:solidFill>
            </a:endParaRPr>
          </a:p>
        </p:txBody>
      </p:sp>
    </p:spTree>
    <p:extLst>
      <p:ext uri="{BB962C8B-B14F-4D97-AF65-F5344CB8AC3E}">
        <p14:creationId xmlns:p14="http://schemas.microsoft.com/office/powerpoint/2010/main" val="11031084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83299"/>
                                        </p:tgtEl>
                                        <p:attrNameLst>
                                          <p:attrName>style.visibility</p:attrName>
                                        </p:attrNameLst>
                                      </p:cBhvr>
                                      <p:to>
                                        <p:strVal val="visible"/>
                                      </p:to>
                                    </p:set>
                                    <p:anim calcmode="lin" valueType="num">
                                      <p:cBhvr additive="base">
                                        <p:cTn id="7" dur="500" fill="hold"/>
                                        <p:tgtEl>
                                          <p:spTgt spid="183299"/>
                                        </p:tgtEl>
                                        <p:attrNameLst>
                                          <p:attrName>ppt_x</p:attrName>
                                        </p:attrNameLst>
                                      </p:cBhvr>
                                      <p:tavLst>
                                        <p:tav tm="0">
                                          <p:val>
                                            <p:strVal val="#ppt_x"/>
                                          </p:val>
                                        </p:tav>
                                        <p:tav tm="100000">
                                          <p:val>
                                            <p:strVal val="#ppt_x"/>
                                          </p:val>
                                        </p:tav>
                                      </p:tavLst>
                                    </p:anim>
                                    <p:anim calcmode="lin" valueType="num">
                                      <p:cBhvr additive="base">
                                        <p:cTn id="8" dur="500" fill="hold"/>
                                        <p:tgtEl>
                                          <p:spTgt spid="183299"/>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83298"/>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18331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83314"/>
                                        </p:tgtEl>
                                        <p:attrNameLst>
                                          <p:attrName>style.visibility</p:attrName>
                                        </p:attrNameLst>
                                      </p:cBhvr>
                                      <p:to>
                                        <p:strVal val="visible"/>
                                      </p:to>
                                    </p:set>
                                    <p:anim calcmode="lin" valueType="num">
                                      <p:cBhvr additive="base">
                                        <p:cTn id="21" dur="500" fill="hold"/>
                                        <p:tgtEl>
                                          <p:spTgt spid="183314"/>
                                        </p:tgtEl>
                                        <p:attrNameLst>
                                          <p:attrName>ppt_x</p:attrName>
                                        </p:attrNameLst>
                                      </p:cBhvr>
                                      <p:tavLst>
                                        <p:tav tm="0">
                                          <p:val>
                                            <p:strVal val="#ppt_x"/>
                                          </p:val>
                                        </p:tav>
                                        <p:tav tm="100000">
                                          <p:val>
                                            <p:strVal val="#ppt_x"/>
                                          </p:val>
                                        </p:tav>
                                      </p:tavLst>
                                    </p:anim>
                                    <p:anim calcmode="lin" valueType="num">
                                      <p:cBhvr additive="base">
                                        <p:cTn id="22" dur="500" fill="hold"/>
                                        <p:tgtEl>
                                          <p:spTgt spid="183314"/>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18330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83315"/>
                                        </p:tgtEl>
                                        <p:attrNameLst>
                                          <p:attrName>style.visibility</p:attrName>
                                        </p:attrNameLst>
                                      </p:cBhvr>
                                      <p:to>
                                        <p:strVal val="visible"/>
                                      </p:to>
                                    </p:set>
                                    <p:anim calcmode="lin" valueType="num">
                                      <p:cBhvr additive="base">
                                        <p:cTn id="31" dur="500" fill="hold"/>
                                        <p:tgtEl>
                                          <p:spTgt spid="183315"/>
                                        </p:tgtEl>
                                        <p:attrNameLst>
                                          <p:attrName>ppt_x</p:attrName>
                                        </p:attrNameLst>
                                      </p:cBhvr>
                                      <p:tavLst>
                                        <p:tav tm="0">
                                          <p:val>
                                            <p:strVal val="#ppt_x"/>
                                          </p:val>
                                        </p:tav>
                                        <p:tav tm="100000">
                                          <p:val>
                                            <p:strVal val="#ppt_x"/>
                                          </p:val>
                                        </p:tav>
                                      </p:tavLst>
                                    </p:anim>
                                    <p:anim calcmode="lin" valueType="num">
                                      <p:cBhvr additive="base">
                                        <p:cTn id="32" dur="500" fill="hold"/>
                                        <p:tgtEl>
                                          <p:spTgt spid="183315"/>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83316"/>
                                        </p:tgtEl>
                                        <p:attrNameLst>
                                          <p:attrName>style.visibility</p:attrName>
                                        </p:attrNameLst>
                                      </p:cBhvr>
                                      <p:to>
                                        <p:strVal val="visible"/>
                                      </p:to>
                                    </p:set>
                                    <p:anim calcmode="lin" valueType="num">
                                      <p:cBhvr additive="base">
                                        <p:cTn id="37" dur="500" fill="hold"/>
                                        <p:tgtEl>
                                          <p:spTgt spid="183316"/>
                                        </p:tgtEl>
                                        <p:attrNameLst>
                                          <p:attrName>ppt_x</p:attrName>
                                        </p:attrNameLst>
                                      </p:cBhvr>
                                      <p:tavLst>
                                        <p:tav tm="0">
                                          <p:val>
                                            <p:strVal val="#ppt_x"/>
                                          </p:val>
                                        </p:tav>
                                        <p:tav tm="100000">
                                          <p:val>
                                            <p:strVal val="#ppt_x"/>
                                          </p:val>
                                        </p:tav>
                                      </p:tavLst>
                                    </p:anim>
                                    <p:anim calcmode="lin" valueType="num">
                                      <p:cBhvr additive="base">
                                        <p:cTn id="38" dur="500" fill="hold"/>
                                        <p:tgtEl>
                                          <p:spTgt spid="1833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298" grpId="0" animBg="1"/>
      <p:bldP spid="183299" grpId="0" autoUpdateAnimBg="0"/>
      <p:bldP spid="183314" grpId="0" autoUpdateAnimBg="0"/>
      <p:bldP spid="183316"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ext Box 2"/>
          <p:cNvSpPr txBox="1">
            <a:spLocks noChangeArrowheads="1"/>
          </p:cNvSpPr>
          <p:nvPr/>
        </p:nvSpPr>
        <p:spPr bwMode="auto">
          <a:xfrm>
            <a:off x="2362200" y="365126"/>
            <a:ext cx="7467600" cy="161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3333FF"/>
                </a:solidFill>
                <a:latin typeface="楷体_GB2312" pitchFamily="49" charset="-122"/>
                <a:ea typeface="楷体_GB2312" pitchFamily="49" charset="-122"/>
              </a:rPr>
              <a:t>    </a:t>
            </a:r>
            <a:r>
              <a:rPr kumimoji="1" lang="en-US" altLang="zh-CN" sz="2000">
                <a:solidFill>
                  <a:srgbClr val="3333FF"/>
                </a:solidFill>
                <a:latin typeface="Times New Roman" panose="02020603050405020304" pitchFamily="18" charset="0"/>
              </a:rPr>
              <a:t>Because the grounded electric current element radiates energy only to the </a:t>
            </a:r>
            <a:r>
              <a:rPr kumimoji="1" lang="en-US" altLang="zh-CN" sz="2000">
                <a:solidFill>
                  <a:srgbClr val="FF0000"/>
                </a:solidFill>
                <a:latin typeface="Times New Roman" panose="02020603050405020304" pitchFamily="18" charset="0"/>
              </a:rPr>
              <a:t>upper half-space</a:t>
            </a:r>
            <a:r>
              <a:rPr kumimoji="1" lang="en-US" altLang="zh-CN" sz="2000">
                <a:solidFill>
                  <a:srgbClr val="3333FF"/>
                </a:solidFill>
                <a:latin typeface="Times New Roman" panose="02020603050405020304" pitchFamily="18" charset="0"/>
              </a:rPr>
              <a:t>, to find the radiated power</a:t>
            </a:r>
            <a:r>
              <a:rPr kumimoji="1" lang="en-US" altLang="zh-CN" sz="2000">
                <a:latin typeface="Times New Roman" panose="02020603050405020304" pitchFamily="18" charset="0"/>
              </a:rPr>
              <a:t> </a:t>
            </a:r>
            <a:r>
              <a:rPr kumimoji="1" lang="en-US" altLang="zh-CN" sz="2000" i="1">
                <a:latin typeface="Times New Roman" panose="02020603050405020304" pitchFamily="18" charset="0"/>
              </a:rPr>
              <a:t>P</a:t>
            </a:r>
            <a:r>
              <a:rPr kumimoji="1" lang="en-US" altLang="zh-CN" sz="2000" baseline="-30000">
                <a:latin typeface="Times New Roman" panose="02020603050405020304" pitchFamily="18" charset="0"/>
              </a:rPr>
              <a:t>r</a:t>
            </a:r>
            <a:r>
              <a:rPr kumimoji="1" lang="en-US" altLang="zh-CN" sz="2000">
                <a:solidFill>
                  <a:srgbClr val="3333FF"/>
                </a:solidFill>
                <a:latin typeface="Times New Roman" panose="02020603050405020304" pitchFamily="18" charset="0"/>
              </a:rPr>
              <a:t> the integration of the energy flow density should be over the upper </a:t>
            </a:r>
            <a:r>
              <a:rPr kumimoji="1" lang="en-US" altLang="zh-CN" sz="2000">
                <a:solidFill>
                  <a:srgbClr val="FF0000"/>
                </a:solidFill>
                <a:latin typeface="Times New Roman" panose="02020603050405020304" pitchFamily="18" charset="0"/>
              </a:rPr>
              <a:t>half-spherical surface</a:t>
            </a:r>
            <a:r>
              <a:rPr kumimoji="1" lang="en-US" altLang="zh-CN" sz="2000">
                <a:solidFill>
                  <a:srgbClr val="3333FF"/>
                </a:solidFill>
                <a:latin typeface="Times New Roman" panose="02020603050405020304" pitchFamily="18" charset="0"/>
              </a:rPr>
              <a:t> only, so that</a:t>
            </a:r>
            <a:r>
              <a:rPr kumimoji="1" lang="en-US" altLang="zh-CN" sz="2000">
                <a:solidFill>
                  <a:srgbClr val="3333FF"/>
                </a:solidFill>
                <a:latin typeface="楷体_GB2312" pitchFamily="49" charset="-122"/>
                <a:ea typeface="楷体_GB2312" pitchFamily="49" charset="-122"/>
              </a:rPr>
              <a:t> </a:t>
            </a:r>
          </a:p>
        </p:txBody>
      </p:sp>
      <p:graphicFrame>
        <p:nvGraphicFramePr>
          <p:cNvPr id="184323" name="Object 3"/>
          <p:cNvGraphicFramePr>
            <a:graphicFrameLocks noChangeAspect="1"/>
          </p:cNvGraphicFramePr>
          <p:nvPr/>
        </p:nvGraphicFramePr>
        <p:xfrm>
          <a:off x="3962400" y="1981201"/>
          <a:ext cx="4491038" cy="779463"/>
        </p:xfrm>
        <a:graphic>
          <a:graphicData uri="http://schemas.openxmlformats.org/presentationml/2006/ole">
            <mc:AlternateContent xmlns:mc="http://schemas.openxmlformats.org/markup-compatibility/2006">
              <mc:Choice xmlns:v="urn:schemas-microsoft-com:vml" Requires="v">
                <p:oleObj spid="_x0000_s413752" name="Equation" r:id="rId3" imgW="2692080" imgH="469800" progId="Equation.3">
                  <p:embed/>
                </p:oleObj>
              </mc:Choice>
              <mc:Fallback>
                <p:oleObj name="Equation" r:id="rId3" imgW="2692080" imgH="469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1981201"/>
                        <a:ext cx="4491038" cy="779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84324" name="Group 4"/>
          <p:cNvGrpSpPr>
            <a:grpSpLocks/>
          </p:cNvGrpSpPr>
          <p:nvPr/>
        </p:nvGrpSpPr>
        <p:grpSpPr bwMode="auto">
          <a:xfrm>
            <a:off x="2351088" y="2819401"/>
            <a:ext cx="5643562" cy="760413"/>
            <a:chOff x="521" y="1776"/>
            <a:chExt cx="3555" cy="479"/>
          </a:xfrm>
        </p:grpSpPr>
        <p:sp>
          <p:nvSpPr>
            <p:cNvPr id="184325" name="Text Box 5"/>
            <p:cNvSpPr txBox="1">
              <a:spLocks noChangeArrowheads="1"/>
            </p:cNvSpPr>
            <p:nvPr/>
          </p:nvSpPr>
          <p:spPr bwMode="auto">
            <a:xfrm>
              <a:off x="521" y="1814"/>
              <a:ext cx="2374"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solidFill>
                    <a:srgbClr val="3333FF"/>
                  </a:solidFill>
                  <a:latin typeface="Times New Roman" panose="02020603050405020304" pitchFamily="18" charset="0"/>
                  <a:ea typeface="楷体_GB2312" pitchFamily="49" charset="-122"/>
                </a:rPr>
                <a:t>And the radiation resistance </a:t>
              </a:r>
              <a:r>
                <a:rPr kumimoji="1" lang="en-US" altLang="zh-CN" sz="2000" i="1">
                  <a:solidFill>
                    <a:schemeClr val="tx2"/>
                  </a:solidFill>
                  <a:latin typeface="Times New Roman" panose="02020603050405020304" pitchFamily="18" charset="0"/>
                  <a:ea typeface="楷体_GB2312" pitchFamily="49" charset="-122"/>
                </a:rPr>
                <a:t>R</a:t>
              </a:r>
              <a:r>
                <a:rPr kumimoji="1" lang="en-US" altLang="zh-CN" sz="2000" baseline="-30000">
                  <a:solidFill>
                    <a:schemeClr val="tx2"/>
                  </a:solidFill>
                  <a:latin typeface="Times New Roman" panose="02020603050405020304" pitchFamily="18" charset="0"/>
                  <a:ea typeface="楷体_GB2312" pitchFamily="49" charset="-122"/>
                </a:rPr>
                <a:t>r</a:t>
              </a:r>
              <a:r>
                <a:rPr kumimoji="1" lang="en-US" altLang="zh-CN" sz="2000">
                  <a:solidFill>
                    <a:srgbClr val="3333FF"/>
                  </a:solidFill>
                  <a:latin typeface="Times New Roman" panose="02020603050405020304" pitchFamily="18" charset="0"/>
                  <a:ea typeface="楷体_GB2312" pitchFamily="49" charset="-122"/>
                </a:rPr>
                <a:t> is</a:t>
              </a:r>
            </a:p>
          </p:txBody>
        </p:sp>
        <p:graphicFrame>
          <p:nvGraphicFramePr>
            <p:cNvPr id="184326" name="Object 6"/>
            <p:cNvGraphicFramePr>
              <a:graphicFrameLocks noChangeAspect="1"/>
            </p:cNvGraphicFramePr>
            <p:nvPr/>
          </p:nvGraphicFramePr>
          <p:xfrm>
            <a:off x="3024" y="1776"/>
            <a:ext cx="1052" cy="479"/>
          </p:xfrm>
          <a:graphic>
            <a:graphicData uri="http://schemas.openxmlformats.org/presentationml/2006/ole">
              <mc:AlternateContent xmlns:mc="http://schemas.openxmlformats.org/markup-compatibility/2006">
                <mc:Choice xmlns:v="urn:schemas-microsoft-com:vml" Requires="v">
                  <p:oleObj spid="_x0000_s413753" name="Equation" r:id="rId5" imgW="1028520" imgH="469800" progId="Equation.3">
                    <p:embed/>
                  </p:oleObj>
                </mc:Choice>
                <mc:Fallback>
                  <p:oleObj name="Equation" r:id="rId5" imgW="1028520" imgH="469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4" y="1776"/>
                          <a:ext cx="1052" cy="4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84327" name="Text Box 7"/>
          <p:cNvSpPr txBox="1">
            <a:spLocks noChangeArrowheads="1"/>
          </p:cNvSpPr>
          <p:nvPr/>
        </p:nvSpPr>
        <p:spPr bwMode="auto">
          <a:xfrm>
            <a:off x="2362200" y="3489326"/>
            <a:ext cx="518160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solidFill>
                  <a:srgbClr val="3333FF"/>
                </a:solidFill>
                <a:latin typeface="Times New Roman" panose="02020603050405020304" pitchFamily="18" charset="0"/>
              </a:rPr>
              <a:t>which is</a:t>
            </a:r>
            <a:r>
              <a:rPr kumimoji="1" lang="en-US" altLang="zh-CN" sz="2000">
                <a:solidFill>
                  <a:srgbClr val="FF0000"/>
                </a:solidFill>
                <a:latin typeface="Times New Roman" panose="02020603050405020304" pitchFamily="18" charset="0"/>
              </a:rPr>
              <a:t> twice</a:t>
            </a:r>
            <a:r>
              <a:rPr kumimoji="1" lang="en-US" altLang="zh-CN" sz="2000">
                <a:solidFill>
                  <a:srgbClr val="3333FF"/>
                </a:solidFill>
                <a:latin typeface="Times New Roman" panose="02020603050405020304" pitchFamily="18" charset="0"/>
              </a:rPr>
              <a:t> that without the ground plane</a:t>
            </a:r>
            <a:r>
              <a:rPr kumimoji="1" lang="en-US" altLang="zh-CN" sz="2000">
                <a:solidFill>
                  <a:srgbClr val="3333FF"/>
                </a:solidFill>
                <a:latin typeface="楷体_GB2312" pitchFamily="49" charset="-122"/>
              </a:rPr>
              <a:t>.</a:t>
            </a:r>
            <a:r>
              <a:rPr kumimoji="1" lang="en-US" altLang="zh-CN" sz="2000">
                <a:solidFill>
                  <a:srgbClr val="3333FF"/>
                </a:solidFill>
                <a:latin typeface="楷体_GB2312" pitchFamily="49" charset="-122"/>
                <a:ea typeface="楷体_GB2312" pitchFamily="49" charset="-122"/>
              </a:rPr>
              <a:t> </a:t>
            </a:r>
          </a:p>
        </p:txBody>
      </p:sp>
      <p:sp>
        <p:nvSpPr>
          <p:cNvPr id="184328" name="Text Box 8"/>
          <p:cNvSpPr txBox="1">
            <a:spLocks noChangeArrowheads="1"/>
          </p:cNvSpPr>
          <p:nvPr/>
        </p:nvSpPr>
        <p:spPr bwMode="auto">
          <a:xfrm>
            <a:off x="2362200" y="4022726"/>
            <a:ext cx="7467600" cy="1235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A </a:t>
            </a:r>
            <a:r>
              <a:rPr kumimoji="1" lang="en-US" altLang="zh-CN" sz="2000">
                <a:solidFill>
                  <a:srgbClr val="FF0000"/>
                </a:solidFill>
                <a:latin typeface="Times New Roman" panose="02020603050405020304" pitchFamily="18" charset="0"/>
              </a:rPr>
              <a:t>vertical</a:t>
            </a:r>
            <a:r>
              <a:rPr kumimoji="1" lang="en-US" altLang="zh-CN" sz="2000">
                <a:solidFill>
                  <a:srgbClr val="3333FF"/>
                </a:solidFill>
                <a:latin typeface="Times New Roman" panose="02020603050405020304" pitchFamily="18" charset="0"/>
              </a:rPr>
              <a:t> wire on a tower is used in the MW broadcast station to enable listeners in </a:t>
            </a:r>
            <a:r>
              <a:rPr kumimoji="1" lang="en-US" altLang="zh-CN" sz="2000">
                <a:solidFill>
                  <a:srgbClr val="FF0000"/>
                </a:solidFill>
                <a:latin typeface="Times New Roman" panose="02020603050405020304" pitchFamily="18" charset="0"/>
              </a:rPr>
              <a:t>all</a:t>
            </a:r>
            <a:r>
              <a:rPr kumimoji="1" lang="en-US" altLang="zh-CN" sz="2000">
                <a:solidFill>
                  <a:srgbClr val="3333FF"/>
                </a:solidFill>
                <a:latin typeface="Times New Roman" panose="02020603050405020304" pitchFamily="18" charset="0"/>
              </a:rPr>
              <a:t> directions surrounding the station to receive the signal. </a:t>
            </a:r>
            <a:endParaRPr kumimoji="1" lang="en-US" altLang="zh-CN" sz="2000">
              <a:solidFill>
                <a:srgbClr val="3333FF"/>
              </a:solidFill>
              <a:latin typeface="楷体_GB2312" pitchFamily="49" charset="-122"/>
              <a:ea typeface="楷体_GB2312" pitchFamily="49" charset="-122"/>
            </a:endParaRPr>
          </a:p>
        </p:txBody>
      </p:sp>
      <p:sp>
        <p:nvSpPr>
          <p:cNvPr id="184329" name="Text Box 9"/>
          <p:cNvSpPr txBox="1">
            <a:spLocks noChangeArrowheads="1"/>
          </p:cNvSpPr>
          <p:nvPr/>
        </p:nvSpPr>
        <p:spPr bwMode="auto">
          <a:xfrm>
            <a:off x="2362200" y="5181601"/>
            <a:ext cx="7391400" cy="123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For medium waves, the ground can be approximated as a </a:t>
            </a:r>
            <a:r>
              <a:rPr kumimoji="1" lang="en-US" altLang="zh-CN" sz="2000">
                <a:solidFill>
                  <a:srgbClr val="FF0000"/>
                </a:solidFill>
                <a:latin typeface="Times New Roman" panose="02020603050405020304" pitchFamily="18" charset="0"/>
              </a:rPr>
              <a:t>perfect electric conductor</a:t>
            </a:r>
            <a:r>
              <a:rPr kumimoji="1" lang="en-US" altLang="zh-CN" sz="2000">
                <a:solidFill>
                  <a:srgbClr val="3333FF"/>
                </a:solidFill>
                <a:latin typeface="Times New Roman" panose="02020603050405020304" pitchFamily="18" charset="0"/>
              </a:rPr>
              <a:t>. Because the antenna is perpendicular to the ground, the ground will be helpful to </a:t>
            </a:r>
            <a:r>
              <a:rPr kumimoji="1" lang="en-US" altLang="zh-CN" sz="2000">
                <a:solidFill>
                  <a:srgbClr val="FF0000"/>
                </a:solidFill>
                <a:latin typeface="Times New Roman" panose="02020603050405020304" pitchFamily="18" charset="0"/>
              </a:rPr>
              <a:t>increase</a:t>
            </a:r>
            <a:r>
              <a:rPr kumimoji="1" lang="en-US" altLang="zh-CN" sz="2000">
                <a:solidFill>
                  <a:srgbClr val="3333FF"/>
                </a:solidFill>
                <a:latin typeface="Times New Roman" panose="02020603050405020304" pitchFamily="18" charset="0"/>
              </a:rPr>
              <a:t> the radiation.</a:t>
            </a:r>
            <a:r>
              <a:rPr kumimoji="1" lang="en-US" altLang="zh-CN" sz="2000">
                <a:solidFill>
                  <a:srgbClr val="3333FF"/>
                </a:solidFill>
                <a:latin typeface="楷体_GB2312" pitchFamily="49" charset="-122"/>
                <a:ea typeface="楷体_GB2312" pitchFamily="49" charset="-122"/>
              </a:rPr>
              <a:t>     </a:t>
            </a:r>
            <a:endParaRPr kumimoji="1" lang="en-US" altLang="zh-CN" sz="2000">
              <a:solidFill>
                <a:srgbClr val="3333FF"/>
              </a:solidFill>
              <a:latin typeface="Times New Roman" panose="02020603050405020304" pitchFamily="18" charset="0"/>
            </a:endParaRPr>
          </a:p>
        </p:txBody>
      </p:sp>
      <p:sp>
        <p:nvSpPr>
          <p:cNvPr id="184330" name="AutoShape 10">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84331" name="AutoShape 11">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2" name="文本框 11"/>
          <p:cNvSpPr txBox="1"/>
          <p:nvPr/>
        </p:nvSpPr>
        <p:spPr>
          <a:xfrm>
            <a:off x="76200" y="729996"/>
            <a:ext cx="1665514" cy="461665"/>
          </a:xfrm>
          <a:prstGeom prst="rect">
            <a:avLst/>
          </a:prstGeom>
          <a:noFill/>
        </p:spPr>
        <p:txBody>
          <a:bodyPr wrap="square" rtlCol="0">
            <a:spAutoFit/>
          </a:bodyPr>
          <a:lstStyle/>
          <a:p>
            <a:r>
              <a:rPr lang="en-US" altLang="zh-CN" sz="2400" b="1" i="1" dirty="0" smtClean="0">
                <a:solidFill>
                  <a:schemeClr val="bg1"/>
                </a:solidFill>
              </a:rPr>
              <a:t>Example</a:t>
            </a:r>
            <a:endParaRPr lang="zh-CN" altLang="en-US" sz="2400" b="1" i="1" dirty="0">
              <a:solidFill>
                <a:schemeClr val="bg1"/>
              </a:solidFill>
            </a:endParaRPr>
          </a:p>
        </p:txBody>
      </p:sp>
    </p:spTree>
    <p:extLst>
      <p:ext uri="{BB962C8B-B14F-4D97-AF65-F5344CB8AC3E}">
        <p14:creationId xmlns:p14="http://schemas.microsoft.com/office/powerpoint/2010/main" val="15686767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84322"/>
                                        </p:tgtEl>
                                        <p:attrNameLst>
                                          <p:attrName>style.visibility</p:attrName>
                                        </p:attrNameLst>
                                      </p:cBhvr>
                                      <p:to>
                                        <p:strVal val="visible"/>
                                      </p:to>
                                    </p:set>
                                    <p:anim calcmode="lin" valueType="num">
                                      <p:cBhvr additive="base">
                                        <p:cTn id="7" dur="500" fill="hold"/>
                                        <p:tgtEl>
                                          <p:spTgt spid="184322"/>
                                        </p:tgtEl>
                                        <p:attrNameLst>
                                          <p:attrName>ppt_x</p:attrName>
                                        </p:attrNameLst>
                                      </p:cBhvr>
                                      <p:tavLst>
                                        <p:tav tm="0">
                                          <p:val>
                                            <p:strVal val="#ppt_x"/>
                                          </p:val>
                                        </p:tav>
                                        <p:tav tm="100000">
                                          <p:val>
                                            <p:strVal val="#ppt_x"/>
                                          </p:val>
                                        </p:tav>
                                      </p:tavLst>
                                    </p:anim>
                                    <p:anim calcmode="lin" valueType="num">
                                      <p:cBhvr additive="base">
                                        <p:cTn id="8" dur="500" fill="hold"/>
                                        <p:tgtEl>
                                          <p:spTgt spid="184322"/>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84323"/>
                                        </p:tgtEl>
                                        <p:attrNameLst>
                                          <p:attrName>style.visibility</p:attrName>
                                        </p:attrNameLst>
                                      </p:cBhvr>
                                      <p:to>
                                        <p:strVal val="visible"/>
                                      </p:to>
                                    </p:set>
                                    <p:anim calcmode="lin" valueType="num">
                                      <p:cBhvr additive="base">
                                        <p:cTn id="13" dur="500" fill="hold"/>
                                        <p:tgtEl>
                                          <p:spTgt spid="184323"/>
                                        </p:tgtEl>
                                        <p:attrNameLst>
                                          <p:attrName>ppt_x</p:attrName>
                                        </p:attrNameLst>
                                      </p:cBhvr>
                                      <p:tavLst>
                                        <p:tav tm="0">
                                          <p:val>
                                            <p:strVal val="#ppt_x"/>
                                          </p:val>
                                        </p:tav>
                                        <p:tav tm="100000">
                                          <p:val>
                                            <p:strVal val="#ppt_x"/>
                                          </p:val>
                                        </p:tav>
                                      </p:tavLst>
                                    </p:anim>
                                    <p:anim calcmode="lin" valueType="num">
                                      <p:cBhvr additive="base">
                                        <p:cTn id="14" dur="500" fill="hold"/>
                                        <p:tgtEl>
                                          <p:spTgt spid="18432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84324"/>
                                        </p:tgtEl>
                                        <p:attrNameLst>
                                          <p:attrName>style.visibility</p:attrName>
                                        </p:attrNameLst>
                                      </p:cBhvr>
                                      <p:to>
                                        <p:strVal val="visible"/>
                                      </p:to>
                                    </p:set>
                                    <p:anim calcmode="lin" valueType="num">
                                      <p:cBhvr additive="base">
                                        <p:cTn id="19" dur="500" fill="hold"/>
                                        <p:tgtEl>
                                          <p:spTgt spid="184324"/>
                                        </p:tgtEl>
                                        <p:attrNameLst>
                                          <p:attrName>ppt_x</p:attrName>
                                        </p:attrNameLst>
                                      </p:cBhvr>
                                      <p:tavLst>
                                        <p:tav tm="0">
                                          <p:val>
                                            <p:strVal val="#ppt_x"/>
                                          </p:val>
                                        </p:tav>
                                        <p:tav tm="100000">
                                          <p:val>
                                            <p:strVal val="#ppt_x"/>
                                          </p:val>
                                        </p:tav>
                                      </p:tavLst>
                                    </p:anim>
                                    <p:anim calcmode="lin" valueType="num">
                                      <p:cBhvr additive="base">
                                        <p:cTn id="20" dur="500" fill="hold"/>
                                        <p:tgtEl>
                                          <p:spTgt spid="18432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84327"/>
                                        </p:tgtEl>
                                        <p:attrNameLst>
                                          <p:attrName>style.visibility</p:attrName>
                                        </p:attrNameLst>
                                      </p:cBhvr>
                                      <p:to>
                                        <p:strVal val="visible"/>
                                      </p:to>
                                    </p:set>
                                    <p:anim calcmode="lin" valueType="num">
                                      <p:cBhvr additive="base">
                                        <p:cTn id="25" dur="500" fill="hold"/>
                                        <p:tgtEl>
                                          <p:spTgt spid="184327"/>
                                        </p:tgtEl>
                                        <p:attrNameLst>
                                          <p:attrName>ppt_x</p:attrName>
                                        </p:attrNameLst>
                                      </p:cBhvr>
                                      <p:tavLst>
                                        <p:tav tm="0">
                                          <p:val>
                                            <p:strVal val="#ppt_x"/>
                                          </p:val>
                                        </p:tav>
                                        <p:tav tm="100000">
                                          <p:val>
                                            <p:strVal val="#ppt_x"/>
                                          </p:val>
                                        </p:tav>
                                      </p:tavLst>
                                    </p:anim>
                                    <p:anim calcmode="lin" valueType="num">
                                      <p:cBhvr additive="base">
                                        <p:cTn id="26" dur="500" fill="hold"/>
                                        <p:tgtEl>
                                          <p:spTgt spid="184327"/>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84328"/>
                                        </p:tgtEl>
                                        <p:attrNameLst>
                                          <p:attrName>style.visibility</p:attrName>
                                        </p:attrNameLst>
                                      </p:cBhvr>
                                      <p:to>
                                        <p:strVal val="visible"/>
                                      </p:to>
                                    </p:set>
                                    <p:anim calcmode="lin" valueType="num">
                                      <p:cBhvr additive="base">
                                        <p:cTn id="31" dur="500" fill="hold"/>
                                        <p:tgtEl>
                                          <p:spTgt spid="184328"/>
                                        </p:tgtEl>
                                        <p:attrNameLst>
                                          <p:attrName>ppt_x</p:attrName>
                                        </p:attrNameLst>
                                      </p:cBhvr>
                                      <p:tavLst>
                                        <p:tav tm="0">
                                          <p:val>
                                            <p:strVal val="#ppt_x"/>
                                          </p:val>
                                        </p:tav>
                                        <p:tav tm="100000">
                                          <p:val>
                                            <p:strVal val="#ppt_x"/>
                                          </p:val>
                                        </p:tav>
                                      </p:tavLst>
                                    </p:anim>
                                    <p:anim calcmode="lin" valueType="num">
                                      <p:cBhvr additive="base">
                                        <p:cTn id="32" dur="500" fill="hold"/>
                                        <p:tgtEl>
                                          <p:spTgt spid="184328"/>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84329"/>
                                        </p:tgtEl>
                                        <p:attrNameLst>
                                          <p:attrName>style.visibility</p:attrName>
                                        </p:attrNameLst>
                                      </p:cBhvr>
                                      <p:to>
                                        <p:strVal val="visible"/>
                                      </p:to>
                                    </p:set>
                                    <p:anim calcmode="lin" valueType="num">
                                      <p:cBhvr additive="base">
                                        <p:cTn id="37" dur="500" fill="hold"/>
                                        <p:tgtEl>
                                          <p:spTgt spid="184329"/>
                                        </p:tgtEl>
                                        <p:attrNameLst>
                                          <p:attrName>ppt_x</p:attrName>
                                        </p:attrNameLst>
                                      </p:cBhvr>
                                      <p:tavLst>
                                        <p:tav tm="0">
                                          <p:val>
                                            <p:strVal val="#ppt_x"/>
                                          </p:val>
                                        </p:tav>
                                        <p:tav tm="100000">
                                          <p:val>
                                            <p:strVal val="#ppt_x"/>
                                          </p:val>
                                        </p:tav>
                                      </p:tavLst>
                                    </p:anim>
                                    <p:anim calcmode="lin" valueType="num">
                                      <p:cBhvr additive="base">
                                        <p:cTn id="38" dur="500" fill="hold"/>
                                        <p:tgtEl>
                                          <p:spTgt spid="1843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2" grpId="0" autoUpdateAnimBg="0"/>
      <p:bldP spid="184327" grpId="0" autoUpdateAnimBg="0"/>
      <p:bldP spid="184328" grpId="0" autoUpdateAnimBg="0"/>
      <p:bldP spid="184329" grpId="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Text Box 2"/>
          <p:cNvSpPr txBox="1">
            <a:spLocks noChangeArrowheads="1"/>
          </p:cNvSpPr>
          <p:nvPr/>
        </p:nvSpPr>
        <p:spPr bwMode="auto">
          <a:xfrm>
            <a:off x="2286000" y="517526"/>
            <a:ext cx="7543800" cy="1997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The </a:t>
            </a:r>
            <a:r>
              <a:rPr kumimoji="1" lang="en-US" altLang="zh-CN" sz="2000">
                <a:solidFill>
                  <a:srgbClr val="FF0000"/>
                </a:solidFill>
                <a:latin typeface="Times New Roman" panose="02020603050405020304" pitchFamily="18" charset="0"/>
              </a:rPr>
              <a:t>ferrite rod</a:t>
            </a:r>
            <a:r>
              <a:rPr kumimoji="1" lang="en-US" altLang="zh-CN" sz="2000">
                <a:solidFill>
                  <a:srgbClr val="3333FF"/>
                </a:solidFill>
                <a:latin typeface="Times New Roman" panose="02020603050405020304" pitchFamily="18" charset="0"/>
              </a:rPr>
              <a:t> with a solenoid wound around it is used as a receiving antenna for the MW radio set. When it is used to receive the signal from the MW station, the ferrite rod should be placed </a:t>
            </a:r>
            <a:r>
              <a:rPr kumimoji="1" lang="en-US" altLang="zh-CN" sz="2000">
                <a:solidFill>
                  <a:srgbClr val="FF0000"/>
                </a:solidFill>
                <a:latin typeface="Times New Roman" panose="02020603050405020304" pitchFamily="18" charset="0"/>
              </a:rPr>
              <a:t>horizontally </a:t>
            </a:r>
            <a:r>
              <a:rPr kumimoji="1" lang="en-US" altLang="zh-CN" sz="2000">
                <a:solidFill>
                  <a:srgbClr val="3333FF"/>
                </a:solidFill>
                <a:latin typeface="Times New Roman" panose="02020603050405020304" pitchFamily="18" charset="0"/>
              </a:rPr>
              <a:t>and </a:t>
            </a:r>
            <a:r>
              <a:rPr kumimoji="1" lang="en-US" altLang="zh-CN" sz="2000">
                <a:solidFill>
                  <a:srgbClr val="FF0000"/>
                </a:solidFill>
                <a:latin typeface="Times New Roman" panose="02020603050405020304" pitchFamily="18" charset="0"/>
              </a:rPr>
              <a:t>perpendicular</a:t>
            </a:r>
            <a:r>
              <a:rPr kumimoji="1" lang="en-US" altLang="zh-CN" sz="2000">
                <a:solidFill>
                  <a:srgbClr val="3333FF"/>
                </a:solidFill>
                <a:latin typeface="Times New Roman" panose="02020603050405020304" pitchFamily="18" charset="0"/>
              </a:rPr>
              <a:t> to the direction of arrival of the electromagnetic wave.</a:t>
            </a:r>
            <a:r>
              <a:rPr kumimoji="1" lang="en-US" altLang="zh-CN" sz="2000">
                <a:solidFill>
                  <a:srgbClr val="3333FF"/>
                </a:solidFill>
                <a:latin typeface="楷体_GB2312" pitchFamily="49" charset="-122"/>
                <a:ea typeface="楷体_GB2312" pitchFamily="49" charset="-122"/>
              </a:rPr>
              <a:t>    </a:t>
            </a:r>
          </a:p>
        </p:txBody>
      </p:sp>
      <p:sp>
        <p:nvSpPr>
          <p:cNvPr id="185347" name="Text Box 3"/>
          <p:cNvSpPr txBox="1">
            <a:spLocks noChangeArrowheads="1"/>
          </p:cNvSpPr>
          <p:nvPr/>
        </p:nvSpPr>
        <p:spPr bwMode="auto">
          <a:xfrm>
            <a:off x="2286000" y="2574926"/>
            <a:ext cx="7620000" cy="1235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The horizontal half-wave dipole is usually used in the SW. Since the height above ground is comparable to the wavelength, the effect of the ground leads to a </a:t>
            </a:r>
            <a:r>
              <a:rPr kumimoji="1" lang="en-US" altLang="zh-CN" sz="2000">
                <a:solidFill>
                  <a:srgbClr val="FF0000"/>
                </a:solidFill>
                <a:latin typeface="Times New Roman" panose="02020603050405020304" pitchFamily="18" charset="0"/>
              </a:rPr>
              <a:t>two-element</a:t>
            </a:r>
            <a:r>
              <a:rPr kumimoji="1" lang="en-US" altLang="zh-CN" sz="2000">
                <a:solidFill>
                  <a:srgbClr val="3333FF"/>
                </a:solidFill>
                <a:latin typeface="Times New Roman" panose="02020603050405020304" pitchFamily="18" charset="0"/>
              </a:rPr>
              <a:t> antenna array. </a:t>
            </a:r>
            <a:endParaRPr kumimoji="1" lang="en-US" altLang="zh-CN" sz="2000">
              <a:solidFill>
                <a:srgbClr val="3333FF"/>
              </a:solidFill>
              <a:latin typeface="楷体_GB2312" pitchFamily="49" charset="-122"/>
              <a:ea typeface="楷体_GB2312" pitchFamily="49" charset="-122"/>
            </a:endParaRPr>
          </a:p>
        </p:txBody>
      </p:sp>
      <p:sp>
        <p:nvSpPr>
          <p:cNvPr id="185348" name="Text Box 4"/>
          <p:cNvSpPr txBox="1">
            <a:spLocks noChangeArrowheads="1"/>
          </p:cNvSpPr>
          <p:nvPr/>
        </p:nvSpPr>
        <p:spPr bwMode="auto">
          <a:xfrm>
            <a:off x="5867400" y="3962401"/>
            <a:ext cx="4000500" cy="1997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3333FF"/>
                </a:solidFill>
                <a:latin typeface="楷体_GB2312" pitchFamily="49" charset="-122"/>
                <a:ea typeface="楷体_GB2312" pitchFamily="49" charset="-122"/>
              </a:rPr>
              <a:t>    </a:t>
            </a:r>
            <a:r>
              <a:rPr kumimoji="1" lang="en-US" altLang="zh-CN" sz="2000">
                <a:solidFill>
                  <a:srgbClr val="3333FF"/>
                </a:solidFill>
                <a:latin typeface="Times New Roman" panose="02020603050405020304" pitchFamily="18" charset="0"/>
              </a:rPr>
              <a:t>By varying the height, a radiation direction with </a:t>
            </a:r>
            <a:r>
              <a:rPr kumimoji="1" lang="en-US" altLang="zh-CN" sz="2000">
                <a:solidFill>
                  <a:srgbClr val="FF0000"/>
                </a:solidFill>
                <a:latin typeface="Times New Roman" panose="02020603050405020304" pitchFamily="18" charset="0"/>
              </a:rPr>
              <a:t>a certain angle of elevation</a:t>
            </a:r>
            <a:r>
              <a:rPr kumimoji="1" lang="en-US" altLang="zh-CN" sz="2000">
                <a:solidFill>
                  <a:srgbClr val="3333FF"/>
                </a:solidFill>
                <a:latin typeface="Times New Roman" panose="02020603050405020304" pitchFamily="18" charset="0"/>
              </a:rPr>
              <a:t> can be obtained in the vertical plane perpendicular to the dipole.</a:t>
            </a:r>
          </a:p>
        </p:txBody>
      </p:sp>
      <p:grpSp>
        <p:nvGrpSpPr>
          <p:cNvPr id="185349" name="Group 5"/>
          <p:cNvGrpSpPr>
            <a:grpSpLocks/>
          </p:cNvGrpSpPr>
          <p:nvPr/>
        </p:nvGrpSpPr>
        <p:grpSpPr bwMode="auto">
          <a:xfrm>
            <a:off x="2590800" y="4038600"/>
            <a:ext cx="2438400" cy="2286000"/>
            <a:chOff x="672" y="2544"/>
            <a:chExt cx="1536" cy="1440"/>
          </a:xfrm>
        </p:grpSpPr>
        <p:sp>
          <p:nvSpPr>
            <p:cNvPr id="185350" name="Rectangle 6"/>
            <p:cNvSpPr>
              <a:spLocks noChangeArrowheads="1"/>
            </p:cNvSpPr>
            <p:nvPr/>
          </p:nvSpPr>
          <p:spPr bwMode="auto">
            <a:xfrm>
              <a:off x="672" y="3148"/>
              <a:ext cx="116" cy="23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185351" name="Group 7"/>
            <p:cNvGrpSpPr>
              <a:grpSpLocks/>
            </p:cNvGrpSpPr>
            <p:nvPr/>
          </p:nvGrpSpPr>
          <p:grpSpPr bwMode="auto">
            <a:xfrm>
              <a:off x="912" y="2544"/>
              <a:ext cx="1296" cy="1440"/>
              <a:chOff x="576" y="2448"/>
              <a:chExt cx="1296" cy="1440"/>
            </a:xfrm>
          </p:grpSpPr>
          <p:sp>
            <p:nvSpPr>
              <p:cNvPr id="185352" name="Line 8"/>
              <p:cNvSpPr>
                <a:spLocks noChangeShapeType="1"/>
              </p:cNvSpPr>
              <p:nvPr/>
            </p:nvSpPr>
            <p:spPr bwMode="auto">
              <a:xfrm>
                <a:off x="576" y="3264"/>
                <a:ext cx="124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185353" name="Oval 9"/>
              <p:cNvSpPr>
                <a:spLocks noChangeArrowheads="1"/>
              </p:cNvSpPr>
              <p:nvPr/>
            </p:nvSpPr>
            <p:spPr bwMode="auto">
              <a:xfrm>
                <a:off x="816" y="2620"/>
                <a:ext cx="164" cy="327"/>
              </a:xfrm>
              <a:prstGeom prst="ellipse">
                <a:avLst/>
              </a:prstGeom>
              <a:noFill/>
              <a:ln w="2857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185354" name="Line 10"/>
              <p:cNvSpPr>
                <a:spLocks noChangeShapeType="1"/>
              </p:cNvSpPr>
              <p:nvPr/>
            </p:nvSpPr>
            <p:spPr bwMode="auto">
              <a:xfrm>
                <a:off x="864" y="2496"/>
                <a:ext cx="0" cy="1392"/>
              </a:xfrm>
              <a:prstGeom prst="line">
                <a:avLst/>
              </a:prstGeom>
              <a:noFill/>
              <a:ln w="9525">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185355" name="Line 11"/>
              <p:cNvSpPr>
                <a:spLocks noChangeShapeType="1"/>
              </p:cNvSpPr>
              <p:nvPr/>
            </p:nvSpPr>
            <p:spPr bwMode="auto">
              <a:xfrm flipV="1">
                <a:off x="864" y="2448"/>
                <a:ext cx="1008" cy="816"/>
              </a:xfrm>
              <a:prstGeom prst="line">
                <a:avLst/>
              </a:prstGeom>
              <a:noFill/>
              <a:ln w="28575">
                <a:solidFill>
                  <a:srgbClr val="33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185356" name="Oval 12"/>
              <p:cNvSpPr>
                <a:spLocks noChangeArrowheads="1"/>
              </p:cNvSpPr>
              <p:nvPr/>
            </p:nvSpPr>
            <p:spPr bwMode="auto">
              <a:xfrm>
                <a:off x="816" y="3540"/>
                <a:ext cx="164" cy="327"/>
              </a:xfrm>
              <a:prstGeom prst="ellipse">
                <a:avLst/>
              </a:prstGeom>
              <a:noFill/>
              <a:ln w="28575" cap="rnd">
                <a:solidFill>
                  <a:srgbClr val="FF00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185357" name="Freeform 13"/>
              <p:cNvSpPr>
                <a:spLocks/>
              </p:cNvSpPr>
              <p:nvPr/>
            </p:nvSpPr>
            <p:spPr bwMode="auto">
              <a:xfrm>
                <a:off x="1152" y="3024"/>
                <a:ext cx="144" cy="240"/>
              </a:xfrm>
              <a:custGeom>
                <a:avLst/>
                <a:gdLst>
                  <a:gd name="T0" fmla="*/ 0 w 144"/>
                  <a:gd name="T1" fmla="*/ 0 h 240"/>
                  <a:gd name="T2" fmla="*/ 96 w 144"/>
                  <a:gd name="T3" fmla="*/ 96 h 240"/>
                  <a:gd name="T4" fmla="*/ 144 w 144"/>
                  <a:gd name="T5" fmla="*/ 240 h 240"/>
                </a:gdLst>
                <a:ahLst/>
                <a:cxnLst>
                  <a:cxn ang="0">
                    <a:pos x="T0" y="T1"/>
                  </a:cxn>
                  <a:cxn ang="0">
                    <a:pos x="T2" y="T3"/>
                  </a:cxn>
                  <a:cxn ang="0">
                    <a:pos x="T4" y="T5"/>
                  </a:cxn>
                </a:cxnLst>
                <a:rect l="0" t="0" r="r" b="b"/>
                <a:pathLst>
                  <a:path w="144" h="240">
                    <a:moveTo>
                      <a:pt x="0" y="0"/>
                    </a:moveTo>
                    <a:cubicBezTo>
                      <a:pt x="36" y="28"/>
                      <a:pt x="72" y="56"/>
                      <a:pt x="96" y="96"/>
                    </a:cubicBezTo>
                    <a:cubicBezTo>
                      <a:pt x="120" y="136"/>
                      <a:pt x="132" y="188"/>
                      <a:pt x="144" y="240"/>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185358" name="Text Box 14"/>
              <p:cNvSpPr txBox="1">
                <a:spLocks noChangeArrowheads="1"/>
              </p:cNvSpPr>
              <p:nvPr/>
            </p:nvSpPr>
            <p:spPr bwMode="auto">
              <a:xfrm>
                <a:off x="1248" y="2880"/>
                <a:ext cx="336"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zh-CN" altLang="en-US" sz="2000" i="1">
                    <a:latin typeface="Times New Roman" panose="02020603050405020304" pitchFamily="18" charset="0"/>
                    <a:ea typeface="楷体_GB2312" pitchFamily="49" charset="-122"/>
                    <a:sym typeface="Symbol" panose="05050102010706020507" pitchFamily="18" charset="2"/>
                  </a:rPr>
                  <a:t></a:t>
                </a:r>
                <a:endParaRPr kumimoji="1" lang="zh-CN" altLang="en-US" sz="2000" i="1">
                  <a:latin typeface="Times New Roman" panose="02020603050405020304" pitchFamily="18" charset="0"/>
                  <a:ea typeface="楷体_GB2312" pitchFamily="49" charset="-122"/>
                </a:endParaRPr>
              </a:p>
            </p:txBody>
          </p:sp>
          <p:sp>
            <p:nvSpPr>
              <p:cNvPr id="185359" name="Rectangle 15" descr="浅色上对角线"/>
              <p:cNvSpPr>
                <a:spLocks noChangeArrowheads="1"/>
              </p:cNvSpPr>
              <p:nvPr/>
            </p:nvSpPr>
            <p:spPr bwMode="auto">
              <a:xfrm>
                <a:off x="576" y="3252"/>
                <a:ext cx="116" cy="233"/>
              </a:xfrm>
              <a:prstGeom prst="rect">
                <a:avLst/>
              </a:prstGeom>
              <a:pattFill prst="ltUpDiag">
                <a:fgClr>
                  <a:srgbClr val="000000"/>
                </a:fgClr>
                <a:bgClr>
                  <a:srgbClr val="FFFFFF"/>
                </a:bgClr>
              </a:patt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grpSp>
      </p:grpSp>
      <p:sp>
        <p:nvSpPr>
          <p:cNvPr id="185360" name="AutoShape 16">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85361" name="AutoShape 17">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8" name="文本框 17"/>
          <p:cNvSpPr txBox="1"/>
          <p:nvPr/>
        </p:nvSpPr>
        <p:spPr>
          <a:xfrm>
            <a:off x="76200" y="729996"/>
            <a:ext cx="1665514" cy="461665"/>
          </a:xfrm>
          <a:prstGeom prst="rect">
            <a:avLst/>
          </a:prstGeom>
          <a:noFill/>
        </p:spPr>
        <p:txBody>
          <a:bodyPr wrap="square" rtlCol="0">
            <a:spAutoFit/>
          </a:bodyPr>
          <a:lstStyle/>
          <a:p>
            <a:r>
              <a:rPr lang="en-US" altLang="zh-CN" sz="2400" b="1" i="1" dirty="0" smtClean="0">
                <a:solidFill>
                  <a:schemeClr val="bg1"/>
                </a:solidFill>
              </a:rPr>
              <a:t>Example</a:t>
            </a:r>
            <a:endParaRPr lang="zh-CN" altLang="en-US" sz="2400" b="1" i="1" dirty="0">
              <a:solidFill>
                <a:schemeClr val="bg1"/>
              </a:solidFill>
            </a:endParaRPr>
          </a:p>
        </p:txBody>
      </p:sp>
    </p:spTree>
    <p:extLst>
      <p:ext uri="{BB962C8B-B14F-4D97-AF65-F5344CB8AC3E}">
        <p14:creationId xmlns:p14="http://schemas.microsoft.com/office/powerpoint/2010/main" val="5782055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85346"/>
                                        </p:tgtEl>
                                        <p:attrNameLst>
                                          <p:attrName>style.visibility</p:attrName>
                                        </p:attrNameLst>
                                      </p:cBhvr>
                                      <p:to>
                                        <p:strVal val="visible"/>
                                      </p:to>
                                    </p:set>
                                    <p:anim calcmode="lin" valueType="num">
                                      <p:cBhvr additive="base">
                                        <p:cTn id="7" dur="500" fill="hold"/>
                                        <p:tgtEl>
                                          <p:spTgt spid="185346"/>
                                        </p:tgtEl>
                                        <p:attrNameLst>
                                          <p:attrName>ppt_x</p:attrName>
                                        </p:attrNameLst>
                                      </p:cBhvr>
                                      <p:tavLst>
                                        <p:tav tm="0">
                                          <p:val>
                                            <p:strVal val="#ppt_x"/>
                                          </p:val>
                                        </p:tav>
                                        <p:tav tm="100000">
                                          <p:val>
                                            <p:strVal val="#ppt_x"/>
                                          </p:val>
                                        </p:tav>
                                      </p:tavLst>
                                    </p:anim>
                                    <p:anim calcmode="lin" valueType="num">
                                      <p:cBhvr additive="base">
                                        <p:cTn id="8" dur="500" fill="hold"/>
                                        <p:tgtEl>
                                          <p:spTgt spid="185346"/>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5347"/>
                                        </p:tgtEl>
                                        <p:attrNameLst>
                                          <p:attrName>style.visibility</p:attrName>
                                        </p:attrNameLst>
                                      </p:cBhvr>
                                      <p:to>
                                        <p:strVal val="visible"/>
                                      </p:to>
                                    </p:set>
                                    <p:anim calcmode="lin" valueType="num">
                                      <p:cBhvr additive="base">
                                        <p:cTn id="13" dur="500" fill="hold"/>
                                        <p:tgtEl>
                                          <p:spTgt spid="185347"/>
                                        </p:tgtEl>
                                        <p:attrNameLst>
                                          <p:attrName>ppt_x</p:attrName>
                                        </p:attrNameLst>
                                      </p:cBhvr>
                                      <p:tavLst>
                                        <p:tav tm="0">
                                          <p:val>
                                            <p:strVal val="#ppt_x"/>
                                          </p:val>
                                        </p:tav>
                                        <p:tav tm="100000">
                                          <p:val>
                                            <p:strVal val="#ppt_x"/>
                                          </p:val>
                                        </p:tav>
                                      </p:tavLst>
                                    </p:anim>
                                    <p:anim calcmode="lin" valueType="num">
                                      <p:cBhvr additive="base">
                                        <p:cTn id="14" dur="500" fill="hold"/>
                                        <p:tgtEl>
                                          <p:spTgt spid="185347"/>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85349"/>
                                        </p:tgtEl>
                                        <p:attrNameLst>
                                          <p:attrName>style.visibility</p:attrName>
                                        </p:attrNameLst>
                                      </p:cBhvr>
                                      <p:to>
                                        <p:strVal val="visible"/>
                                      </p:to>
                                    </p:set>
                                    <p:anim calcmode="lin" valueType="num">
                                      <p:cBhvr additive="base">
                                        <p:cTn id="19" dur="500" fill="hold"/>
                                        <p:tgtEl>
                                          <p:spTgt spid="185349"/>
                                        </p:tgtEl>
                                        <p:attrNameLst>
                                          <p:attrName>ppt_x</p:attrName>
                                        </p:attrNameLst>
                                      </p:cBhvr>
                                      <p:tavLst>
                                        <p:tav tm="0">
                                          <p:val>
                                            <p:strVal val="#ppt_x"/>
                                          </p:val>
                                        </p:tav>
                                        <p:tav tm="100000">
                                          <p:val>
                                            <p:strVal val="#ppt_x"/>
                                          </p:val>
                                        </p:tav>
                                      </p:tavLst>
                                    </p:anim>
                                    <p:anim calcmode="lin" valueType="num">
                                      <p:cBhvr additive="base">
                                        <p:cTn id="20" dur="500" fill="hold"/>
                                        <p:tgtEl>
                                          <p:spTgt spid="185349"/>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85348"/>
                                        </p:tgtEl>
                                        <p:attrNameLst>
                                          <p:attrName>style.visibility</p:attrName>
                                        </p:attrNameLst>
                                      </p:cBhvr>
                                      <p:to>
                                        <p:strVal val="visible"/>
                                      </p:to>
                                    </p:set>
                                    <p:anim calcmode="lin" valueType="num">
                                      <p:cBhvr additive="base">
                                        <p:cTn id="25" dur="500" fill="hold"/>
                                        <p:tgtEl>
                                          <p:spTgt spid="185348"/>
                                        </p:tgtEl>
                                        <p:attrNameLst>
                                          <p:attrName>ppt_x</p:attrName>
                                        </p:attrNameLst>
                                      </p:cBhvr>
                                      <p:tavLst>
                                        <p:tav tm="0">
                                          <p:val>
                                            <p:strVal val="#ppt_x"/>
                                          </p:val>
                                        </p:tav>
                                        <p:tav tm="100000">
                                          <p:val>
                                            <p:strVal val="#ppt_x"/>
                                          </p:val>
                                        </p:tav>
                                      </p:tavLst>
                                    </p:anim>
                                    <p:anim calcmode="lin" valueType="num">
                                      <p:cBhvr additive="base">
                                        <p:cTn id="26" dur="500" fill="hold"/>
                                        <p:tgtEl>
                                          <p:spTgt spid="1853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6" grpId="0" autoUpdateAnimBg="0"/>
      <p:bldP spid="185347" grpId="0" autoUpdateAnimBg="0"/>
      <p:bldP spid="185348" grpId="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Text Box 2"/>
          <p:cNvSpPr txBox="1">
            <a:spLocks noChangeArrowheads="1"/>
          </p:cNvSpPr>
          <p:nvPr/>
        </p:nvSpPr>
        <p:spPr bwMode="auto">
          <a:xfrm>
            <a:off x="2286000" y="228601"/>
            <a:ext cx="396240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solidFill>
                  <a:srgbClr val="FF0000"/>
                </a:solidFill>
                <a:ea typeface="楷体_GB2312" pitchFamily="49" charset="-122"/>
              </a:rPr>
              <a:t>8.    </a:t>
            </a:r>
            <a:r>
              <a:rPr kumimoji="1" lang="en-US" altLang="zh-CN" sz="2000">
                <a:solidFill>
                  <a:srgbClr val="FF0000"/>
                </a:solidFill>
              </a:rPr>
              <a:t>Principle of Reciprocity</a:t>
            </a:r>
            <a:r>
              <a:rPr kumimoji="1" lang="en-US" altLang="zh-CN" sz="2000">
                <a:solidFill>
                  <a:srgbClr val="FF0000"/>
                </a:solidFill>
                <a:ea typeface="楷体_GB2312" pitchFamily="49" charset="-122"/>
              </a:rPr>
              <a:t> </a:t>
            </a:r>
          </a:p>
        </p:txBody>
      </p:sp>
      <p:grpSp>
        <p:nvGrpSpPr>
          <p:cNvPr id="186371" name="Group 3"/>
          <p:cNvGrpSpPr>
            <a:grpSpLocks/>
          </p:cNvGrpSpPr>
          <p:nvPr/>
        </p:nvGrpSpPr>
        <p:grpSpPr bwMode="auto">
          <a:xfrm>
            <a:off x="3621088" y="1828801"/>
            <a:ext cx="4989512" cy="2328863"/>
            <a:chOff x="1321" y="1269"/>
            <a:chExt cx="3143" cy="1467"/>
          </a:xfrm>
        </p:grpSpPr>
        <p:grpSp>
          <p:nvGrpSpPr>
            <p:cNvPr id="186372" name="Group 4"/>
            <p:cNvGrpSpPr>
              <a:grpSpLocks/>
            </p:cNvGrpSpPr>
            <p:nvPr/>
          </p:nvGrpSpPr>
          <p:grpSpPr bwMode="auto">
            <a:xfrm>
              <a:off x="1321" y="1370"/>
              <a:ext cx="3100" cy="1366"/>
              <a:chOff x="1081" y="1829"/>
              <a:chExt cx="3768" cy="1715"/>
            </a:xfrm>
          </p:grpSpPr>
          <p:sp>
            <p:nvSpPr>
              <p:cNvPr id="186373" name="Oval 5"/>
              <p:cNvSpPr>
                <a:spLocks noChangeArrowheads="1"/>
              </p:cNvSpPr>
              <p:nvPr/>
            </p:nvSpPr>
            <p:spPr bwMode="auto">
              <a:xfrm>
                <a:off x="1081" y="1829"/>
                <a:ext cx="3768" cy="1715"/>
              </a:xfrm>
              <a:prstGeom prst="ellipse">
                <a:avLst/>
              </a:prstGeom>
              <a:solidFill>
                <a:srgbClr val="66FF33"/>
              </a:solidFill>
              <a:ln w="38100">
                <a:solidFill>
                  <a:srgbClr val="000000"/>
                </a:solidFill>
                <a:round/>
                <a:headEnd/>
                <a:tailEnd/>
              </a:ln>
            </p:spPr>
            <p:txBody>
              <a:bodyPr/>
              <a:lstStyle/>
              <a:p>
                <a:endParaRPr lang="zh-CN" altLang="en-US"/>
              </a:p>
            </p:txBody>
          </p:sp>
          <p:graphicFrame>
            <p:nvGraphicFramePr>
              <p:cNvPr id="186374" name="Object 6"/>
              <p:cNvGraphicFramePr>
                <a:graphicFrameLocks noChangeAspect="1"/>
              </p:cNvGraphicFramePr>
              <p:nvPr/>
            </p:nvGraphicFramePr>
            <p:xfrm>
              <a:off x="2880" y="2496"/>
              <a:ext cx="205" cy="240"/>
            </p:xfrm>
            <a:graphic>
              <a:graphicData uri="http://schemas.openxmlformats.org/presentationml/2006/ole">
                <mc:AlternateContent xmlns:mc="http://schemas.openxmlformats.org/markup-compatibility/2006">
                  <mc:Choice xmlns:v="urn:schemas-microsoft-com:vml" Requires="v">
                    <p:oleObj spid="_x0000_s415046" name="公式" r:id="rId3" imgW="152280" imgH="177480" progId="Equation.3">
                      <p:embed/>
                    </p:oleObj>
                  </mc:Choice>
                  <mc:Fallback>
                    <p:oleObj name="公式" r:id="rId3" imgW="152280" imgH="177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0" y="2496"/>
                            <a:ext cx="205"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86375" name="Line 7"/>
            <p:cNvSpPr>
              <a:spLocks noChangeShapeType="1"/>
            </p:cNvSpPr>
            <p:nvPr/>
          </p:nvSpPr>
          <p:spPr bwMode="auto">
            <a:xfrm>
              <a:off x="1480" y="1414"/>
              <a:ext cx="244" cy="179"/>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6376" name="Line 8"/>
            <p:cNvSpPr>
              <a:spLocks noChangeShapeType="1"/>
            </p:cNvSpPr>
            <p:nvPr/>
          </p:nvSpPr>
          <p:spPr bwMode="auto">
            <a:xfrm flipV="1">
              <a:off x="4104" y="1441"/>
              <a:ext cx="195" cy="188"/>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86377" name="Object 9"/>
            <p:cNvGraphicFramePr>
              <a:graphicFrameLocks noChangeAspect="1"/>
            </p:cNvGraphicFramePr>
            <p:nvPr/>
          </p:nvGraphicFramePr>
          <p:xfrm>
            <a:off x="4281" y="1269"/>
            <a:ext cx="183" cy="232"/>
          </p:xfrm>
          <a:graphic>
            <a:graphicData uri="http://schemas.openxmlformats.org/presentationml/2006/ole">
              <mc:AlternateContent xmlns:mc="http://schemas.openxmlformats.org/markup-compatibility/2006">
                <mc:Choice xmlns:v="urn:schemas-microsoft-com:vml" Requires="v">
                  <p:oleObj spid="_x0000_s415047" name="Equation" r:id="rId5" imgW="164880" imgH="215640" progId="Equation.3">
                    <p:embed/>
                  </p:oleObj>
                </mc:Choice>
                <mc:Fallback>
                  <p:oleObj name="Equation" r:id="rId5" imgW="16488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1" y="1269"/>
                          <a:ext cx="183" cy="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6378" name="Object 10"/>
            <p:cNvGraphicFramePr>
              <a:graphicFrameLocks noChangeAspect="1"/>
            </p:cNvGraphicFramePr>
            <p:nvPr/>
          </p:nvGraphicFramePr>
          <p:xfrm>
            <a:off x="1332" y="1289"/>
            <a:ext cx="156" cy="191"/>
          </p:xfrm>
          <a:graphic>
            <a:graphicData uri="http://schemas.openxmlformats.org/presentationml/2006/ole">
              <mc:AlternateContent xmlns:mc="http://schemas.openxmlformats.org/markup-compatibility/2006">
                <mc:Choice xmlns:v="urn:schemas-microsoft-com:vml" Requires="v">
                  <p:oleObj spid="_x0000_s415048" name="公式" r:id="rId7" imgW="139680" imgH="177480" progId="Equation.3">
                    <p:embed/>
                  </p:oleObj>
                </mc:Choice>
                <mc:Fallback>
                  <p:oleObj name="公式" r:id="rId7" imgW="139680" imgH="177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2" y="1289"/>
                          <a:ext cx="156" cy="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86379" name="Object 11"/>
          <p:cNvGraphicFramePr>
            <a:graphicFrameLocks noChangeAspect="1"/>
          </p:cNvGraphicFramePr>
          <p:nvPr/>
        </p:nvGraphicFramePr>
        <p:xfrm>
          <a:off x="5451476" y="2405064"/>
          <a:ext cx="1406525" cy="388937"/>
        </p:xfrm>
        <a:graphic>
          <a:graphicData uri="http://schemas.openxmlformats.org/presentationml/2006/ole">
            <mc:AlternateContent xmlns:mc="http://schemas.openxmlformats.org/markup-compatibility/2006">
              <mc:Choice xmlns:v="urn:schemas-microsoft-com:vml" Requires="v">
                <p:oleObj spid="_x0000_s415049" name="公式" r:id="rId9" imgW="825480" imgH="228600" progId="Equation.3">
                  <p:embed/>
                </p:oleObj>
              </mc:Choice>
              <mc:Fallback>
                <p:oleObj name="公式" r:id="rId9" imgW="82548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51476" y="2405064"/>
                        <a:ext cx="1406525" cy="388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86380" name="Group 12"/>
          <p:cNvGrpSpPr>
            <a:grpSpLocks/>
          </p:cNvGrpSpPr>
          <p:nvPr/>
        </p:nvGrpSpPr>
        <p:grpSpPr bwMode="auto">
          <a:xfrm>
            <a:off x="6324601" y="2405063"/>
            <a:ext cx="1838325" cy="1270000"/>
            <a:chOff x="3024" y="1632"/>
            <a:chExt cx="1158" cy="800"/>
          </a:xfrm>
        </p:grpSpPr>
        <p:sp>
          <p:nvSpPr>
            <p:cNvPr id="186381" name="Line 13"/>
            <p:cNvSpPr>
              <a:spLocks noChangeShapeType="1"/>
            </p:cNvSpPr>
            <p:nvPr/>
          </p:nvSpPr>
          <p:spPr bwMode="auto">
            <a:xfrm flipH="1">
              <a:off x="3879" y="1845"/>
              <a:ext cx="110" cy="124"/>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86382" name="Group 14"/>
            <p:cNvGrpSpPr>
              <a:grpSpLocks/>
            </p:cNvGrpSpPr>
            <p:nvPr/>
          </p:nvGrpSpPr>
          <p:grpSpPr bwMode="auto">
            <a:xfrm>
              <a:off x="3024" y="1898"/>
              <a:ext cx="1014" cy="534"/>
              <a:chOff x="3024" y="1898"/>
              <a:chExt cx="1014" cy="534"/>
            </a:xfrm>
          </p:grpSpPr>
          <p:sp>
            <p:nvSpPr>
              <p:cNvPr id="186383" name="Oval 15"/>
              <p:cNvSpPr>
                <a:spLocks noChangeArrowheads="1"/>
              </p:cNvSpPr>
              <p:nvPr/>
            </p:nvSpPr>
            <p:spPr bwMode="auto">
              <a:xfrm>
                <a:off x="3024" y="1898"/>
                <a:ext cx="1014" cy="534"/>
              </a:xfrm>
              <a:prstGeom prst="ellipse">
                <a:avLst/>
              </a:prstGeom>
              <a:solidFill>
                <a:srgbClr val="FFFF00"/>
              </a:solidFill>
              <a:ln w="38100">
                <a:solidFill>
                  <a:srgbClr val="000000"/>
                </a:solidFill>
                <a:round/>
                <a:headEnd/>
                <a:tailEnd/>
              </a:ln>
            </p:spPr>
            <p:txBody>
              <a:bodyPr/>
              <a:lstStyle/>
              <a:p>
                <a:endParaRPr lang="zh-CN" altLang="en-US"/>
              </a:p>
            </p:txBody>
          </p:sp>
          <p:graphicFrame>
            <p:nvGraphicFramePr>
              <p:cNvPr id="186384" name="Object 16"/>
              <p:cNvGraphicFramePr>
                <a:graphicFrameLocks noChangeAspect="1"/>
              </p:cNvGraphicFramePr>
              <p:nvPr/>
            </p:nvGraphicFramePr>
            <p:xfrm>
              <a:off x="3317" y="1937"/>
              <a:ext cx="468" cy="463"/>
            </p:xfrm>
            <a:graphic>
              <a:graphicData uri="http://schemas.openxmlformats.org/presentationml/2006/ole">
                <mc:AlternateContent xmlns:mc="http://schemas.openxmlformats.org/markup-compatibility/2006">
                  <mc:Choice xmlns:v="urn:schemas-microsoft-com:vml" Requires="v">
                    <p:oleObj spid="_x0000_s415050" name="Equation" r:id="rId11" imgW="469800" imgH="482400" progId="Equation.3">
                      <p:embed/>
                    </p:oleObj>
                  </mc:Choice>
                  <mc:Fallback>
                    <p:oleObj name="Equation" r:id="rId11" imgW="469800" imgH="4824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17" y="1937"/>
                            <a:ext cx="468" cy="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86385" name="Object 17"/>
            <p:cNvGraphicFramePr>
              <a:graphicFrameLocks noChangeAspect="1"/>
            </p:cNvGraphicFramePr>
            <p:nvPr/>
          </p:nvGraphicFramePr>
          <p:xfrm>
            <a:off x="3969" y="1632"/>
            <a:ext cx="213" cy="267"/>
          </p:xfrm>
          <a:graphic>
            <a:graphicData uri="http://schemas.openxmlformats.org/presentationml/2006/ole">
              <mc:AlternateContent xmlns:mc="http://schemas.openxmlformats.org/markup-compatibility/2006">
                <mc:Choice xmlns:v="urn:schemas-microsoft-com:vml" Requires="v">
                  <p:oleObj spid="_x0000_s415051" name="公式" r:id="rId13" imgW="177480" imgH="228600" progId="Equation.3">
                    <p:embed/>
                  </p:oleObj>
                </mc:Choice>
                <mc:Fallback>
                  <p:oleObj name="公式" r:id="rId13" imgW="17748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69" y="1632"/>
                          <a:ext cx="213"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86386" name="Group 18"/>
          <p:cNvGrpSpPr>
            <a:grpSpLocks/>
          </p:cNvGrpSpPr>
          <p:nvPr/>
        </p:nvGrpSpPr>
        <p:grpSpPr bwMode="auto">
          <a:xfrm>
            <a:off x="4038600" y="2481264"/>
            <a:ext cx="1847850" cy="1222375"/>
            <a:chOff x="1584" y="1680"/>
            <a:chExt cx="1164" cy="770"/>
          </a:xfrm>
        </p:grpSpPr>
        <p:sp>
          <p:nvSpPr>
            <p:cNvPr id="186387" name="Line 19"/>
            <p:cNvSpPr>
              <a:spLocks noChangeShapeType="1"/>
            </p:cNvSpPr>
            <p:nvPr/>
          </p:nvSpPr>
          <p:spPr bwMode="auto">
            <a:xfrm>
              <a:off x="1795" y="1872"/>
              <a:ext cx="147" cy="107"/>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86388" name="Group 20"/>
            <p:cNvGrpSpPr>
              <a:grpSpLocks/>
            </p:cNvGrpSpPr>
            <p:nvPr/>
          </p:nvGrpSpPr>
          <p:grpSpPr bwMode="auto">
            <a:xfrm>
              <a:off x="1734" y="1916"/>
              <a:ext cx="1014" cy="534"/>
              <a:chOff x="1734" y="1916"/>
              <a:chExt cx="1014" cy="534"/>
            </a:xfrm>
          </p:grpSpPr>
          <p:sp>
            <p:nvSpPr>
              <p:cNvPr id="186389" name="Oval 21"/>
              <p:cNvSpPr>
                <a:spLocks noChangeArrowheads="1"/>
              </p:cNvSpPr>
              <p:nvPr/>
            </p:nvSpPr>
            <p:spPr bwMode="auto">
              <a:xfrm>
                <a:off x="1734" y="1916"/>
                <a:ext cx="1014" cy="534"/>
              </a:xfrm>
              <a:prstGeom prst="ellipse">
                <a:avLst/>
              </a:prstGeom>
              <a:solidFill>
                <a:srgbClr val="FFFF00"/>
              </a:solidFill>
              <a:ln w="38100">
                <a:solidFill>
                  <a:srgbClr val="000000"/>
                </a:solidFill>
                <a:round/>
                <a:headEnd/>
                <a:tailEnd/>
              </a:ln>
            </p:spPr>
            <p:txBody>
              <a:bodyPr/>
              <a:lstStyle/>
              <a:p>
                <a:endParaRPr lang="zh-CN" altLang="en-US"/>
              </a:p>
            </p:txBody>
          </p:sp>
          <p:graphicFrame>
            <p:nvGraphicFramePr>
              <p:cNvPr id="186390" name="Object 22"/>
              <p:cNvGraphicFramePr>
                <a:graphicFrameLocks noChangeAspect="1"/>
              </p:cNvGraphicFramePr>
              <p:nvPr/>
            </p:nvGraphicFramePr>
            <p:xfrm>
              <a:off x="1960" y="1946"/>
              <a:ext cx="468" cy="464"/>
            </p:xfrm>
            <a:graphic>
              <a:graphicData uri="http://schemas.openxmlformats.org/presentationml/2006/ole">
                <mc:AlternateContent xmlns:mc="http://schemas.openxmlformats.org/markup-compatibility/2006">
                  <mc:Choice xmlns:v="urn:schemas-microsoft-com:vml" Requires="v">
                    <p:oleObj spid="_x0000_s415052" name="Equation" r:id="rId15" imgW="469800" imgH="482400" progId="Equation.3">
                      <p:embed/>
                    </p:oleObj>
                  </mc:Choice>
                  <mc:Fallback>
                    <p:oleObj name="Equation" r:id="rId15" imgW="469800" imgH="4824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60" y="1946"/>
                            <a:ext cx="468" cy="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86391" name="Object 23"/>
            <p:cNvGraphicFramePr>
              <a:graphicFrameLocks noChangeAspect="1"/>
            </p:cNvGraphicFramePr>
            <p:nvPr/>
          </p:nvGraphicFramePr>
          <p:xfrm>
            <a:off x="1584" y="1680"/>
            <a:ext cx="213" cy="266"/>
          </p:xfrm>
          <a:graphic>
            <a:graphicData uri="http://schemas.openxmlformats.org/presentationml/2006/ole">
              <mc:AlternateContent xmlns:mc="http://schemas.openxmlformats.org/markup-compatibility/2006">
                <mc:Choice xmlns:v="urn:schemas-microsoft-com:vml" Requires="v">
                  <p:oleObj spid="_x0000_s415053" name="公式" r:id="rId17" imgW="177480" imgH="228600" progId="Equation.3">
                    <p:embed/>
                  </p:oleObj>
                </mc:Choice>
                <mc:Fallback>
                  <p:oleObj name="公式" r:id="rId17" imgW="177480" imgH="2286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84" y="1680"/>
                          <a:ext cx="213" cy="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86392" name="Group 24"/>
          <p:cNvGrpSpPr>
            <a:grpSpLocks/>
          </p:cNvGrpSpPr>
          <p:nvPr/>
        </p:nvGrpSpPr>
        <p:grpSpPr bwMode="auto">
          <a:xfrm>
            <a:off x="2286000" y="762001"/>
            <a:ext cx="7620000" cy="930275"/>
            <a:chOff x="528" y="480"/>
            <a:chExt cx="4800" cy="586"/>
          </a:xfrm>
        </p:grpSpPr>
        <p:sp>
          <p:nvSpPr>
            <p:cNvPr id="186393" name="Text Box 25"/>
            <p:cNvSpPr txBox="1">
              <a:spLocks noChangeArrowheads="1"/>
            </p:cNvSpPr>
            <p:nvPr/>
          </p:nvSpPr>
          <p:spPr bwMode="auto">
            <a:xfrm>
              <a:off x="528" y="480"/>
              <a:ext cx="4800" cy="5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eaLnBrk="0" hangingPunct="0">
                <a:lnSpc>
                  <a:spcPct val="125000"/>
                </a:lnSpc>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In a </a:t>
              </a:r>
              <a:r>
                <a:rPr kumimoji="1" lang="en-US" altLang="zh-CN" sz="2000">
                  <a:solidFill>
                    <a:srgbClr val="FF0000"/>
                  </a:solidFill>
                  <a:latin typeface="Times New Roman" panose="02020603050405020304" pitchFamily="18" charset="0"/>
                </a:rPr>
                <a:t>linear isotropic</a:t>
              </a:r>
              <a:r>
                <a:rPr kumimoji="1" lang="en-US" altLang="zh-CN" sz="2000">
                  <a:solidFill>
                    <a:srgbClr val="3333FF"/>
                  </a:solidFill>
                  <a:latin typeface="Times New Roman" panose="02020603050405020304" pitchFamily="18" charset="0"/>
                </a:rPr>
                <a:t> medium, there are two sets of sources</a:t>
              </a:r>
            </a:p>
            <a:p>
              <a:pPr algn="just" eaLnBrk="0" hangingPunct="0">
                <a:lnSpc>
                  <a:spcPct val="125000"/>
                </a:lnSpc>
              </a:pPr>
              <a:r>
                <a:rPr kumimoji="1" lang="en-US" altLang="zh-CN" sz="2000">
                  <a:solidFill>
                    <a:srgbClr val="3333FF"/>
                  </a:solidFill>
                  <a:latin typeface="Times New Roman" panose="02020603050405020304" pitchFamily="18" charset="0"/>
                </a:rPr>
                <a:t>and              with the </a:t>
              </a:r>
              <a:r>
                <a:rPr kumimoji="1" lang="en-US" altLang="zh-CN" sz="2000">
                  <a:solidFill>
                    <a:srgbClr val="FF0000"/>
                  </a:solidFill>
                  <a:latin typeface="Times New Roman" panose="02020603050405020304" pitchFamily="18" charset="0"/>
                </a:rPr>
                <a:t>same frequency</a:t>
              </a:r>
              <a:r>
                <a:rPr kumimoji="1" lang="en-US" altLang="zh-CN" sz="2000">
                  <a:solidFill>
                    <a:srgbClr val="3333FF"/>
                  </a:solidFill>
                  <a:latin typeface="Times New Roman" panose="02020603050405020304" pitchFamily="18" charset="0"/>
                </a:rPr>
                <a:t> in a finite region </a:t>
              </a:r>
              <a:r>
                <a:rPr kumimoji="1" lang="en-US" altLang="zh-CN" sz="2000" i="1">
                  <a:latin typeface="Times New Roman" panose="02020603050405020304" pitchFamily="18" charset="0"/>
                  <a:ea typeface="楷体_GB2312" pitchFamily="49" charset="-122"/>
                </a:rPr>
                <a:t>V</a:t>
              </a:r>
              <a:r>
                <a:rPr kumimoji="1" lang="en-US" altLang="zh-CN" sz="2000">
                  <a:solidFill>
                    <a:srgbClr val="3333FF"/>
                  </a:solidFill>
                  <a:latin typeface="Times New Roman" panose="02020603050405020304" pitchFamily="18" charset="0"/>
                </a:rPr>
                <a:t> .</a:t>
              </a:r>
              <a:r>
                <a:rPr kumimoji="1" lang="en-US" altLang="zh-CN" sz="2400">
                  <a:latin typeface="Times New Roman" panose="02020603050405020304" pitchFamily="18" charset="0"/>
                </a:rPr>
                <a:t>        </a:t>
              </a:r>
              <a:endParaRPr kumimoji="1" lang="en-US" altLang="zh-CN" sz="2000">
                <a:solidFill>
                  <a:srgbClr val="0000FF"/>
                </a:solidFill>
                <a:latin typeface="Times New Roman" panose="02020603050405020304" pitchFamily="18" charset="0"/>
                <a:ea typeface="楷体_GB2312" pitchFamily="49" charset="-122"/>
              </a:endParaRPr>
            </a:p>
          </p:txBody>
        </p:sp>
        <p:graphicFrame>
          <p:nvGraphicFramePr>
            <p:cNvPr id="186394" name="Object 26"/>
            <p:cNvGraphicFramePr>
              <a:graphicFrameLocks noChangeAspect="1"/>
            </p:cNvGraphicFramePr>
            <p:nvPr/>
          </p:nvGraphicFramePr>
          <p:xfrm>
            <a:off x="878" y="816"/>
            <a:ext cx="457" cy="234"/>
          </p:xfrm>
          <a:graphic>
            <a:graphicData uri="http://schemas.openxmlformats.org/presentationml/2006/ole">
              <mc:AlternateContent xmlns:mc="http://schemas.openxmlformats.org/markup-compatibility/2006">
                <mc:Choice xmlns:v="urn:schemas-microsoft-com:vml" Requires="v">
                  <p:oleObj spid="_x0000_s415054" name="Equation" r:id="rId19" imgW="469800" imgH="241200" progId="Equation.3">
                    <p:embed/>
                  </p:oleObj>
                </mc:Choice>
                <mc:Fallback>
                  <p:oleObj name="Equation" r:id="rId19" imgW="469800" imgH="2412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78" y="816"/>
                          <a:ext cx="457" cy="2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6395" name="Object 27"/>
            <p:cNvGraphicFramePr>
              <a:graphicFrameLocks noChangeAspect="1"/>
            </p:cNvGraphicFramePr>
            <p:nvPr>
              <p:extLst>
                <p:ext uri="{D42A27DB-BD31-4B8C-83A1-F6EECF244321}">
                  <p14:modId xmlns:p14="http://schemas.microsoft.com/office/powerpoint/2010/main" val="4253442112"/>
                </p:ext>
              </p:extLst>
            </p:nvPr>
          </p:nvGraphicFramePr>
          <p:xfrm>
            <a:off x="4583" y="540"/>
            <a:ext cx="457" cy="233"/>
          </p:xfrm>
          <a:graphic>
            <a:graphicData uri="http://schemas.openxmlformats.org/presentationml/2006/ole">
              <mc:AlternateContent xmlns:mc="http://schemas.openxmlformats.org/markup-compatibility/2006">
                <mc:Choice xmlns:v="urn:schemas-microsoft-com:vml" Requires="v">
                  <p:oleObj spid="_x0000_s415055" name="Equation" r:id="rId21" imgW="469800" imgH="241200" progId="Equation.3">
                    <p:embed/>
                  </p:oleObj>
                </mc:Choice>
                <mc:Fallback>
                  <p:oleObj name="Equation" r:id="rId21" imgW="469800" imgH="2412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583" y="540"/>
                          <a:ext cx="457"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86396" name="Object 28"/>
          <p:cNvGraphicFramePr>
            <a:graphicFrameLocks noChangeAspect="1"/>
          </p:cNvGraphicFramePr>
          <p:nvPr/>
        </p:nvGraphicFramePr>
        <p:xfrm>
          <a:off x="3325814" y="5334000"/>
          <a:ext cx="2541587" cy="787400"/>
        </p:xfrm>
        <a:graphic>
          <a:graphicData uri="http://schemas.openxmlformats.org/presentationml/2006/ole">
            <mc:AlternateContent xmlns:mc="http://schemas.openxmlformats.org/markup-compatibility/2006">
              <mc:Choice xmlns:v="urn:schemas-microsoft-com:vml" Requires="v">
                <p:oleObj spid="_x0000_s415056" name="Equation" r:id="rId23" imgW="1625400" imgH="507960" progId="Equation.3">
                  <p:embed/>
                </p:oleObj>
              </mc:Choice>
              <mc:Fallback>
                <p:oleObj name="Equation" r:id="rId23" imgW="1625400" imgH="50796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325814" y="5334000"/>
                        <a:ext cx="2541587"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6397" name="Object 29"/>
          <p:cNvGraphicFramePr>
            <a:graphicFrameLocks noChangeAspect="1"/>
          </p:cNvGraphicFramePr>
          <p:nvPr/>
        </p:nvGraphicFramePr>
        <p:xfrm>
          <a:off x="6342064" y="5334000"/>
          <a:ext cx="2517775" cy="787400"/>
        </p:xfrm>
        <a:graphic>
          <a:graphicData uri="http://schemas.openxmlformats.org/presentationml/2006/ole">
            <mc:AlternateContent xmlns:mc="http://schemas.openxmlformats.org/markup-compatibility/2006">
              <mc:Choice xmlns:v="urn:schemas-microsoft-com:vml" Requires="v">
                <p:oleObj spid="_x0000_s415057" name="Equation" r:id="rId25" imgW="1612800" imgH="507960" progId="Equation.3">
                  <p:embed/>
                </p:oleObj>
              </mc:Choice>
              <mc:Fallback>
                <p:oleObj name="Equation" r:id="rId25" imgW="1612800" imgH="50796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342064" y="5334000"/>
                        <a:ext cx="2517775"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6398" name="Text Box 30"/>
          <p:cNvSpPr txBox="1">
            <a:spLocks noChangeArrowheads="1"/>
          </p:cNvSpPr>
          <p:nvPr/>
        </p:nvSpPr>
        <p:spPr bwMode="auto">
          <a:xfrm>
            <a:off x="2362200" y="4419601"/>
            <a:ext cx="75438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3333FF"/>
                </a:solidFill>
                <a:latin typeface="Times New Roman" panose="02020603050405020304" pitchFamily="18" charset="0"/>
                <a:cs typeface="Times New Roman" panose="02020603050405020304" pitchFamily="18" charset="0"/>
              </a:rPr>
              <a:t>  </a:t>
            </a:r>
            <a:r>
              <a:rPr kumimoji="1" lang="en-US" altLang="zh-CN" sz="2000">
                <a:solidFill>
                  <a:srgbClr val="3333FF"/>
                </a:solidFill>
                <a:latin typeface="Times New Roman" panose="02020603050405020304" pitchFamily="18" charset="0"/>
                <a:cs typeface="Times New Roman" panose="02020603050405020304" pitchFamily="18" charset="0"/>
              </a:rPr>
              <a:t>These sources and the fields satisfy the following Maxwell</a:t>
            </a:r>
            <a:r>
              <a:rPr kumimoji="1" lang="en-US" altLang="zh-CN" sz="2000">
                <a:solidFill>
                  <a:srgbClr val="3333FF"/>
                </a:solidFill>
                <a:latin typeface="Courier New" panose="02070309020205020404" pitchFamily="49" charset="0"/>
                <a:cs typeface="Times New Roman" panose="02020603050405020304" pitchFamily="18" charset="0"/>
              </a:rPr>
              <a:t>’</a:t>
            </a:r>
            <a:r>
              <a:rPr kumimoji="1" lang="en-US" altLang="zh-CN" sz="2000">
                <a:solidFill>
                  <a:srgbClr val="3333FF"/>
                </a:solidFill>
                <a:latin typeface="Times New Roman" panose="02020603050405020304" pitchFamily="18" charset="0"/>
                <a:cs typeface="Times New Roman" panose="02020603050405020304" pitchFamily="18" charset="0"/>
              </a:rPr>
              <a:t>s equations:</a:t>
            </a:r>
            <a:endParaRPr kumimoji="1" lang="en-US" altLang="zh-CN" sz="2000">
              <a:solidFill>
                <a:srgbClr val="3333FF"/>
              </a:solidFill>
              <a:latin typeface="楷体_GB2312" pitchFamily="49" charset="-122"/>
              <a:ea typeface="楷体_GB2312" pitchFamily="49" charset="-122"/>
            </a:endParaRPr>
          </a:p>
        </p:txBody>
      </p:sp>
      <p:sp>
        <p:nvSpPr>
          <p:cNvPr id="186399" name="AutoShape 31">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86400" name="AutoShape 32">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3" name="文本框 32"/>
          <p:cNvSpPr txBox="1"/>
          <p:nvPr/>
        </p:nvSpPr>
        <p:spPr>
          <a:xfrm>
            <a:off x="2" y="762001"/>
            <a:ext cx="1687286" cy="400110"/>
          </a:xfrm>
          <a:prstGeom prst="rect">
            <a:avLst/>
          </a:prstGeom>
          <a:noFill/>
        </p:spPr>
        <p:txBody>
          <a:bodyPr wrap="square" rtlCol="0">
            <a:spAutoFit/>
          </a:bodyPr>
          <a:lstStyle/>
          <a:p>
            <a:r>
              <a:rPr lang="en-US" altLang="zh-CN" sz="2000" b="1" i="1" dirty="0" smtClean="0">
                <a:solidFill>
                  <a:schemeClr val="bg1"/>
                </a:solidFill>
              </a:rPr>
              <a:t>Reciprocity</a:t>
            </a:r>
            <a:endParaRPr lang="zh-CN" altLang="en-US" sz="2000" b="1" i="1" dirty="0">
              <a:solidFill>
                <a:schemeClr val="bg1"/>
              </a:solidFill>
            </a:endParaRPr>
          </a:p>
        </p:txBody>
      </p:sp>
    </p:spTree>
    <p:extLst>
      <p:ext uri="{BB962C8B-B14F-4D97-AF65-F5344CB8AC3E}">
        <p14:creationId xmlns:p14="http://schemas.microsoft.com/office/powerpoint/2010/main" val="42750551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86370"/>
                                        </p:tgtEl>
                                        <p:attrNameLst>
                                          <p:attrName>style.visibility</p:attrName>
                                        </p:attrNameLst>
                                      </p:cBhvr>
                                      <p:to>
                                        <p:strVal val="visible"/>
                                      </p:to>
                                    </p:set>
                                    <p:anim calcmode="lin" valueType="num">
                                      <p:cBhvr additive="base">
                                        <p:cTn id="7" dur="500" fill="hold"/>
                                        <p:tgtEl>
                                          <p:spTgt spid="186370"/>
                                        </p:tgtEl>
                                        <p:attrNameLst>
                                          <p:attrName>ppt_x</p:attrName>
                                        </p:attrNameLst>
                                      </p:cBhvr>
                                      <p:tavLst>
                                        <p:tav tm="0">
                                          <p:val>
                                            <p:strVal val="#ppt_x"/>
                                          </p:val>
                                        </p:tav>
                                        <p:tav tm="100000">
                                          <p:val>
                                            <p:strVal val="#ppt_x"/>
                                          </p:val>
                                        </p:tav>
                                      </p:tavLst>
                                    </p:anim>
                                    <p:anim calcmode="lin" valueType="num">
                                      <p:cBhvr additive="base">
                                        <p:cTn id="8" dur="500" fill="hold"/>
                                        <p:tgtEl>
                                          <p:spTgt spid="186370"/>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86392"/>
                                        </p:tgtEl>
                                        <p:attrNameLst>
                                          <p:attrName>style.visibility</p:attrName>
                                        </p:attrNameLst>
                                      </p:cBhvr>
                                      <p:to>
                                        <p:strVal val="visible"/>
                                      </p:to>
                                    </p:set>
                                    <p:anim calcmode="lin" valueType="num">
                                      <p:cBhvr additive="base">
                                        <p:cTn id="13" dur="500" fill="hold"/>
                                        <p:tgtEl>
                                          <p:spTgt spid="186392"/>
                                        </p:tgtEl>
                                        <p:attrNameLst>
                                          <p:attrName>ppt_x</p:attrName>
                                        </p:attrNameLst>
                                      </p:cBhvr>
                                      <p:tavLst>
                                        <p:tav tm="0">
                                          <p:val>
                                            <p:strVal val="#ppt_x"/>
                                          </p:val>
                                        </p:tav>
                                        <p:tav tm="100000">
                                          <p:val>
                                            <p:strVal val="#ppt_x"/>
                                          </p:val>
                                        </p:tav>
                                      </p:tavLst>
                                    </p:anim>
                                    <p:anim calcmode="lin" valueType="num">
                                      <p:cBhvr additive="base">
                                        <p:cTn id="14" dur="500" fill="hold"/>
                                        <p:tgtEl>
                                          <p:spTgt spid="18639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8637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18638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18638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18637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86398"/>
                                        </p:tgtEl>
                                        <p:attrNameLst>
                                          <p:attrName>style.visibility</p:attrName>
                                        </p:attrNameLst>
                                      </p:cBhvr>
                                      <p:to>
                                        <p:strVal val="visible"/>
                                      </p:to>
                                    </p:set>
                                    <p:anim calcmode="lin" valueType="num">
                                      <p:cBhvr additive="base">
                                        <p:cTn id="35" dur="500" fill="hold"/>
                                        <p:tgtEl>
                                          <p:spTgt spid="186398"/>
                                        </p:tgtEl>
                                        <p:attrNameLst>
                                          <p:attrName>ppt_x</p:attrName>
                                        </p:attrNameLst>
                                      </p:cBhvr>
                                      <p:tavLst>
                                        <p:tav tm="0">
                                          <p:val>
                                            <p:strVal val="#ppt_x"/>
                                          </p:val>
                                        </p:tav>
                                        <p:tav tm="100000">
                                          <p:val>
                                            <p:strVal val="#ppt_x"/>
                                          </p:val>
                                        </p:tav>
                                      </p:tavLst>
                                    </p:anim>
                                    <p:anim calcmode="lin" valueType="num">
                                      <p:cBhvr additive="base">
                                        <p:cTn id="36" dur="500" fill="hold"/>
                                        <p:tgtEl>
                                          <p:spTgt spid="186398"/>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nodeType="clickEffect">
                                  <p:stCondLst>
                                    <p:cond delay="0"/>
                                  </p:stCondLst>
                                  <p:childTnLst>
                                    <p:set>
                                      <p:cBhvr>
                                        <p:cTn id="40" dur="1" fill="hold">
                                          <p:stCondLst>
                                            <p:cond delay="0"/>
                                          </p:stCondLst>
                                        </p:cTn>
                                        <p:tgtEl>
                                          <p:spTgt spid="186396"/>
                                        </p:tgtEl>
                                        <p:attrNameLst>
                                          <p:attrName>style.visibility</p:attrName>
                                        </p:attrNameLst>
                                      </p:cBhvr>
                                      <p:to>
                                        <p:strVal val="visible"/>
                                      </p:to>
                                    </p:set>
                                    <p:anim calcmode="lin" valueType="num">
                                      <p:cBhvr additive="base">
                                        <p:cTn id="41" dur="500" fill="hold"/>
                                        <p:tgtEl>
                                          <p:spTgt spid="186396"/>
                                        </p:tgtEl>
                                        <p:attrNameLst>
                                          <p:attrName>ppt_x</p:attrName>
                                        </p:attrNameLst>
                                      </p:cBhvr>
                                      <p:tavLst>
                                        <p:tav tm="0">
                                          <p:val>
                                            <p:strVal val="#ppt_x"/>
                                          </p:val>
                                        </p:tav>
                                        <p:tav tm="100000">
                                          <p:val>
                                            <p:strVal val="#ppt_x"/>
                                          </p:val>
                                        </p:tav>
                                      </p:tavLst>
                                    </p:anim>
                                    <p:anim calcmode="lin" valueType="num">
                                      <p:cBhvr additive="base">
                                        <p:cTn id="42" dur="500" fill="hold"/>
                                        <p:tgtEl>
                                          <p:spTgt spid="186396"/>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nodeType="clickEffect">
                                  <p:stCondLst>
                                    <p:cond delay="0"/>
                                  </p:stCondLst>
                                  <p:childTnLst>
                                    <p:set>
                                      <p:cBhvr>
                                        <p:cTn id="46" dur="1" fill="hold">
                                          <p:stCondLst>
                                            <p:cond delay="0"/>
                                          </p:stCondLst>
                                        </p:cTn>
                                        <p:tgtEl>
                                          <p:spTgt spid="186397"/>
                                        </p:tgtEl>
                                        <p:attrNameLst>
                                          <p:attrName>style.visibility</p:attrName>
                                        </p:attrNameLst>
                                      </p:cBhvr>
                                      <p:to>
                                        <p:strVal val="visible"/>
                                      </p:to>
                                    </p:set>
                                    <p:anim calcmode="lin" valueType="num">
                                      <p:cBhvr additive="base">
                                        <p:cTn id="47" dur="500" fill="hold"/>
                                        <p:tgtEl>
                                          <p:spTgt spid="186397"/>
                                        </p:tgtEl>
                                        <p:attrNameLst>
                                          <p:attrName>ppt_x</p:attrName>
                                        </p:attrNameLst>
                                      </p:cBhvr>
                                      <p:tavLst>
                                        <p:tav tm="0">
                                          <p:val>
                                            <p:strVal val="#ppt_x"/>
                                          </p:val>
                                        </p:tav>
                                        <p:tav tm="100000">
                                          <p:val>
                                            <p:strVal val="#ppt_x"/>
                                          </p:val>
                                        </p:tav>
                                      </p:tavLst>
                                    </p:anim>
                                    <p:anim calcmode="lin" valueType="num">
                                      <p:cBhvr additive="base">
                                        <p:cTn id="48" dur="500" fill="hold"/>
                                        <p:tgtEl>
                                          <p:spTgt spid="1863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0" grpId="0" autoUpdateAnimBg="0"/>
      <p:bldP spid="186398"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7394" name="Object 2"/>
          <p:cNvGraphicFramePr>
            <a:graphicFrameLocks noChangeAspect="1"/>
          </p:cNvGraphicFramePr>
          <p:nvPr/>
        </p:nvGraphicFramePr>
        <p:xfrm>
          <a:off x="2514600" y="1201738"/>
          <a:ext cx="6324600" cy="398462"/>
        </p:xfrm>
        <a:graphic>
          <a:graphicData uri="http://schemas.openxmlformats.org/presentationml/2006/ole">
            <mc:AlternateContent xmlns:mc="http://schemas.openxmlformats.org/markup-compatibility/2006">
              <mc:Choice xmlns:v="urn:schemas-microsoft-com:vml" Requires="v">
                <p:oleObj spid="_x0000_s415830" name="Equation" r:id="rId4" imgW="4012920" imgH="241200" progId="Equation.3">
                  <p:embed/>
                </p:oleObj>
              </mc:Choice>
              <mc:Fallback>
                <p:oleObj name="Equation" r:id="rId4" imgW="4012920" imgH="24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0" y="1201738"/>
                        <a:ext cx="6324600" cy="39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7395" name="Object 3"/>
          <p:cNvGraphicFramePr>
            <a:graphicFrameLocks noChangeAspect="1"/>
          </p:cNvGraphicFramePr>
          <p:nvPr/>
        </p:nvGraphicFramePr>
        <p:xfrm>
          <a:off x="2514601" y="1876426"/>
          <a:ext cx="7542213" cy="485775"/>
        </p:xfrm>
        <a:graphic>
          <a:graphicData uri="http://schemas.openxmlformats.org/presentationml/2006/ole">
            <mc:AlternateContent xmlns:mc="http://schemas.openxmlformats.org/markup-compatibility/2006">
              <mc:Choice xmlns:v="urn:schemas-microsoft-com:vml" Requires="v">
                <p:oleObj spid="_x0000_s415831" name="Equation" r:id="rId6" imgW="4533840" imgH="291960" progId="Equation.3">
                  <p:embed/>
                </p:oleObj>
              </mc:Choice>
              <mc:Fallback>
                <p:oleObj name="Equation" r:id="rId6" imgW="4533840" imgH="29196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4601" y="1876426"/>
                        <a:ext cx="7542213"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87396" name="Group 4"/>
          <p:cNvGrpSpPr>
            <a:grpSpLocks/>
          </p:cNvGrpSpPr>
          <p:nvPr/>
        </p:nvGrpSpPr>
        <p:grpSpPr bwMode="auto">
          <a:xfrm>
            <a:off x="2819400" y="273050"/>
            <a:ext cx="5791200" cy="641350"/>
            <a:chOff x="336" y="96"/>
            <a:chExt cx="3648" cy="404"/>
          </a:xfrm>
        </p:grpSpPr>
        <p:sp>
          <p:nvSpPr>
            <p:cNvPr id="187397" name="Text Box 5"/>
            <p:cNvSpPr txBox="1">
              <a:spLocks noChangeArrowheads="1"/>
            </p:cNvSpPr>
            <p:nvPr/>
          </p:nvSpPr>
          <p:spPr bwMode="auto">
            <a:xfrm>
              <a:off x="336" y="96"/>
              <a:ext cx="3648"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eaLnBrk="0" hangingPunct="0">
                <a:lnSpc>
                  <a:spcPct val="180000"/>
                </a:lnSpc>
                <a:spcBef>
                  <a:spcPct val="50000"/>
                </a:spcBef>
              </a:pPr>
              <a:r>
                <a:rPr kumimoji="1" lang="en-US" altLang="zh-CN" sz="2000">
                  <a:solidFill>
                    <a:srgbClr val="0000FF"/>
                  </a:solidFill>
                  <a:latin typeface="Times New Roman" panose="02020603050405020304" pitchFamily="18" charset="0"/>
                  <a:ea typeface="楷体_GB2312" pitchFamily="49" charset="-122"/>
                </a:rPr>
                <a:t>Using                                                         , we obtain</a:t>
              </a:r>
              <a:endParaRPr kumimoji="1" lang="en-US" altLang="zh-CN" sz="2000">
                <a:latin typeface="Times New Roman" panose="02020603050405020304" pitchFamily="18" charset="0"/>
                <a:ea typeface="楷体_GB2312" pitchFamily="49" charset="-122"/>
              </a:endParaRPr>
            </a:p>
          </p:txBody>
        </p:sp>
        <p:graphicFrame>
          <p:nvGraphicFramePr>
            <p:cNvPr id="187398" name="Object 6"/>
            <p:cNvGraphicFramePr>
              <a:graphicFrameLocks noChangeAspect="1"/>
            </p:cNvGraphicFramePr>
            <p:nvPr/>
          </p:nvGraphicFramePr>
          <p:xfrm>
            <a:off x="843" y="267"/>
            <a:ext cx="2208" cy="215"/>
          </p:xfrm>
          <a:graphic>
            <a:graphicData uri="http://schemas.openxmlformats.org/presentationml/2006/ole">
              <mc:AlternateContent xmlns:mc="http://schemas.openxmlformats.org/markup-compatibility/2006">
                <mc:Choice xmlns:v="urn:schemas-microsoft-com:vml" Requires="v">
                  <p:oleObj spid="_x0000_s415832" name="公式" r:id="rId8" imgW="2082600" imgH="203040" progId="Equation.3">
                    <p:embed/>
                  </p:oleObj>
                </mc:Choice>
                <mc:Fallback>
                  <p:oleObj name="公式" r:id="rId8" imgW="2082600" imgH="2030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3" y="267"/>
                          <a:ext cx="2208" cy="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87399" name="Text Box 7"/>
          <p:cNvSpPr txBox="1">
            <a:spLocks noChangeArrowheads="1"/>
          </p:cNvSpPr>
          <p:nvPr/>
        </p:nvSpPr>
        <p:spPr bwMode="auto">
          <a:xfrm>
            <a:off x="2395538" y="2651126"/>
            <a:ext cx="74676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The above equations are called the</a:t>
            </a:r>
            <a:r>
              <a:rPr kumimoji="1" lang="en-US" altLang="zh-CN" sz="2000">
                <a:solidFill>
                  <a:srgbClr val="FF0000"/>
                </a:solidFill>
                <a:latin typeface="Times New Roman" panose="02020603050405020304" pitchFamily="18" charset="0"/>
              </a:rPr>
              <a:t> differential</a:t>
            </a:r>
            <a:r>
              <a:rPr kumimoji="1" lang="en-US" altLang="zh-CN" sz="2000">
                <a:solidFill>
                  <a:srgbClr val="3333FF"/>
                </a:solidFill>
                <a:latin typeface="Times New Roman" panose="02020603050405020304" pitchFamily="18" charset="0"/>
              </a:rPr>
              <a:t> and the </a:t>
            </a:r>
            <a:r>
              <a:rPr kumimoji="1" lang="en-US" altLang="zh-CN" sz="2000">
                <a:solidFill>
                  <a:srgbClr val="FF0000"/>
                </a:solidFill>
                <a:latin typeface="Times New Roman" panose="02020603050405020304" pitchFamily="18" charset="0"/>
              </a:rPr>
              <a:t>integral</a:t>
            </a:r>
            <a:r>
              <a:rPr kumimoji="1" lang="en-US" altLang="zh-CN" sz="2000">
                <a:solidFill>
                  <a:srgbClr val="3333FF"/>
                </a:solidFill>
                <a:latin typeface="Times New Roman" panose="02020603050405020304" pitchFamily="18" charset="0"/>
              </a:rPr>
              <a:t> forms of the principle of reciprocity, respectively.</a:t>
            </a:r>
            <a:endParaRPr kumimoji="1" lang="en-US" altLang="zh-CN" sz="2000">
              <a:solidFill>
                <a:srgbClr val="3333FF"/>
              </a:solidFill>
              <a:latin typeface="Times New Roman" panose="02020603050405020304" pitchFamily="18" charset="0"/>
              <a:ea typeface="楷体_GB2312" pitchFamily="49" charset="-122"/>
            </a:endParaRPr>
          </a:p>
        </p:txBody>
      </p:sp>
      <p:sp>
        <p:nvSpPr>
          <p:cNvPr id="187400" name="Text Box 8"/>
          <p:cNvSpPr txBox="1">
            <a:spLocks noChangeArrowheads="1"/>
          </p:cNvSpPr>
          <p:nvPr/>
        </p:nvSpPr>
        <p:spPr bwMode="auto">
          <a:xfrm>
            <a:off x="2447926" y="3717926"/>
            <a:ext cx="7458075"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Reciprocity leads to </a:t>
            </a:r>
            <a:r>
              <a:rPr kumimoji="1" lang="en-US" altLang="zh-CN" sz="2000">
                <a:solidFill>
                  <a:srgbClr val="FF0000"/>
                </a:solidFill>
                <a:latin typeface="Times New Roman" panose="02020603050405020304" pitchFamily="18" charset="0"/>
              </a:rPr>
              <a:t>a relationship</a:t>
            </a:r>
            <a:r>
              <a:rPr kumimoji="1" lang="en-US" altLang="zh-CN" sz="2000">
                <a:solidFill>
                  <a:srgbClr val="3333FF"/>
                </a:solidFill>
                <a:latin typeface="Times New Roman" panose="02020603050405020304" pitchFamily="18" charset="0"/>
              </a:rPr>
              <a:t> between two sets of sources of the same frequency and the fields they generate. </a:t>
            </a:r>
            <a:endParaRPr kumimoji="1" lang="en-US" altLang="zh-CN" sz="2000">
              <a:solidFill>
                <a:srgbClr val="3333FF"/>
              </a:solidFill>
              <a:latin typeface="楷体_GB2312" pitchFamily="49" charset="-122"/>
              <a:ea typeface="楷体_GB2312" pitchFamily="49" charset="-122"/>
            </a:endParaRPr>
          </a:p>
        </p:txBody>
      </p:sp>
      <p:sp>
        <p:nvSpPr>
          <p:cNvPr id="187401" name="Text Box 9"/>
          <p:cNvSpPr txBox="1">
            <a:spLocks noChangeArrowheads="1"/>
          </p:cNvSpPr>
          <p:nvPr/>
        </p:nvSpPr>
        <p:spPr bwMode="auto">
          <a:xfrm>
            <a:off x="2514600" y="4860926"/>
            <a:ext cx="7315200" cy="123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In view of this,  if  </a:t>
            </a:r>
            <a:r>
              <a:rPr kumimoji="1" lang="en-US" altLang="zh-CN" sz="2000">
                <a:solidFill>
                  <a:srgbClr val="FF0000"/>
                </a:solidFill>
                <a:latin typeface="Times New Roman" panose="02020603050405020304" pitchFamily="18" charset="0"/>
              </a:rPr>
              <a:t>a set</a:t>
            </a:r>
            <a:r>
              <a:rPr kumimoji="1" lang="en-US" altLang="zh-CN" sz="2000">
                <a:solidFill>
                  <a:srgbClr val="3333FF"/>
                </a:solidFill>
                <a:latin typeface="Times New Roman" panose="02020603050405020304" pitchFamily="18" charset="0"/>
              </a:rPr>
              <a:t> of  sources  and the fields  are known, then the relationship between </a:t>
            </a:r>
            <a:r>
              <a:rPr kumimoji="1" lang="en-US" altLang="zh-CN" sz="2000">
                <a:solidFill>
                  <a:srgbClr val="FF0000"/>
                </a:solidFill>
                <a:latin typeface="Times New Roman" panose="02020603050405020304" pitchFamily="18" charset="0"/>
              </a:rPr>
              <a:t>another</a:t>
            </a:r>
            <a:r>
              <a:rPr kumimoji="1" lang="en-US" altLang="zh-CN" sz="2000">
                <a:solidFill>
                  <a:srgbClr val="3333FF"/>
                </a:solidFill>
                <a:latin typeface="Times New Roman" panose="02020603050405020304" pitchFamily="18" charset="0"/>
              </a:rPr>
              <a:t> </a:t>
            </a:r>
            <a:r>
              <a:rPr kumimoji="1" lang="en-US" altLang="zh-CN" sz="2000">
                <a:solidFill>
                  <a:srgbClr val="FF0000"/>
                </a:solidFill>
                <a:latin typeface="Times New Roman" panose="02020603050405020304" pitchFamily="18" charset="0"/>
              </a:rPr>
              <a:t>set</a:t>
            </a:r>
            <a:r>
              <a:rPr kumimoji="1" lang="en-US" altLang="zh-CN" sz="2000">
                <a:solidFill>
                  <a:srgbClr val="3333FF"/>
                </a:solidFill>
                <a:latin typeface="Times New Roman" panose="02020603050405020304" pitchFamily="18" charset="0"/>
              </a:rPr>
              <a:t> of sources and the fields can be found.</a:t>
            </a:r>
          </a:p>
        </p:txBody>
      </p:sp>
      <p:sp>
        <p:nvSpPr>
          <p:cNvPr id="187402" name="AutoShape 10">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87403" name="AutoShape 11">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2" name="文本框 11"/>
          <p:cNvSpPr txBox="1"/>
          <p:nvPr/>
        </p:nvSpPr>
        <p:spPr>
          <a:xfrm>
            <a:off x="2" y="762001"/>
            <a:ext cx="1687286" cy="400110"/>
          </a:xfrm>
          <a:prstGeom prst="rect">
            <a:avLst/>
          </a:prstGeom>
          <a:noFill/>
        </p:spPr>
        <p:txBody>
          <a:bodyPr wrap="square" rtlCol="0">
            <a:spAutoFit/>
          </a:bodyPr>
          <a:lstStyle/>
          <a:p>
            <a:r>
              <a:rPr lang="en-US" altLang="zh-CN" sz="2000" b="1" i="1" dirty="0" smtClean="0">
                <a:solidFill>
                  <a:schemeClr val="bg1"/>
                </a:solidFill>
              </a:rPr>
              <a:t>Reciprocity</a:t>
            </a:r>
            <a:endParaRPr lang="zh-CN" altLang="en-US" sz="2000" b="1" i="1" dirty="0">
              <a:solidFill>
                <a:schemeClr val="bg1"/>
              </a:solidFill>
            </a:endParaRPr>
          </a:p>
        </p:txBody>
      </p:sp>
    </p:spTree>
    <p:extLst>
      <p:ext uri="{BB962C8B-B14F-4D97-AF65-F5344CB8AC3E}">
        <p14:creationId xmlns:p14="http://schemas.microsoft.com/office/powerpoint/2010/main" val="38115220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187396"/>
                                        </p:tgtEl>
                                        <p:attrNameLst>
                                          <p:attrName>style.visibility</p:attrName>
                                        </p:attrNameLst>
                                      </p:cBhvr>
                                      <p:to>
                                        <p:strVal val="visible"/>
                                      </p:to>
                                    </p:set>
                                    <p:anim calcmode="lin" valueType="num">
                                      <p:cBhvr additive="base">
                                        <p:cTn id="7" dur="500" fill="hold"/>
                                        <p:tgtEl>
                                          <p:spTgt spid="187396"/>
                                        </p:tgtEl>
                                        <p:attrNameLst>
                                          <p:attrName>ppt_x</p:attrName>
                                        </p:attrNameLst>
                                      </p:cBhvr>
                                      <p:tavLst>
                                        <p:tav tm="0">
                                          <p:val>
                                            <p:strVal val="#ppt_x"/>
                                          </p:val>
                                        </p:tav>
                                        <p:tav tm="100000">
                                          <p:val>
                                            <p:strVal val="#ppt_x"/>
                                          </p:val>
                                        </p:tav>
                                      </p:tavLst>
                                    </p:anim>
                                    <p:anim calcmode="lin" valueType="num">
                                      <p:cBhvr additive="base">
                                        <p:cTn id="8" dur="500" fill="hold"/>
                                        <p:tgtEl>
                                          <p:spTgt spid="187396"/>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87394"/>
                                        </p:tgtEl>
                                        <p:attrNameLst>
                                          <p:attrName>style.visibility</p:attrName>
                                        </p:attrNameLst>
                                      </p:cBhvr>
                                      <p:to>
                                        <p:strVal val="visible"/>
                                      </p:to>
                                    </p:set>
                                    <p:anim calcmode="lin" valueType="num">
                                      <p:cBhvr additive="base">
                                        <p:cTn id="13" dur="500" fill="hold"/>
                                        <p:tgtEl>
                                          <p:spTgt spid="187394"/>
                                        </p:tgtEl>
                                        <p:attrNameLst>
                                          <p:attrName>ppt_x</p:attrName>
                                        </p:attrNameLst>
                                      </p:cBhvr>
                                      <p:tavLst>
                                        <p:tav tm="0">
                                          <p:val>
                                            <p:strVal val="#ppt_x"/>
                                          </p:val>
                                        </p:tav>
                                        <p:tav tm="100000">
                                          <p:val>
                                            <p:strVal val="#ppt_x"/>
                                          </p:val>
                                        </p:tav>
                                      </p:tavLst>
                                    </p:anim>
                                    <p:anim calcmode="lin" valueType="num">
                                      <p:cBhvr additive="base">
                                        <p:cTn id="14" dur="500" fill="hold"/>
                                        <p:tgtEl>
                                          <p:spTgt spid="18739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87395"/>
                                        </p:tgtEl>
                                        <p:attrNameLst>
                                          <p:attrName>style.visibility</p:attrName>
                                        </p:attrNameLst>
                                      </p:cBhvr>
                                      <p:to>
                                        <p:strVal val="visible"/>
                                      </p:to>
                                    </p:set>
                                    <p:anim calcmode="lin" valueType="num">
                                      <p:cBhvr additive="base">
                                        <p:cTn id="19" dur="500" fill="hold"/>
                                        <p:tgtEl>
                                          <p:spTgt spid="187395"/>
                                        </p:tgtEl>
                                        <p:attrNameLst>
                                          <p:attrName>ppt_x</p:attrName>
                                        </p:attrNameLst>
                                      </p:cBhvr>
                                      <p:tavLst>
                                        <p:tav tm="0">
                                          <p:val>
                                            <p:strVal val="#ppt_x"/>
                                          </p:val>
                                        </p:tav>
                                        <p:tav tm="100000">
                                          <p:val>
                                            <p:strVal val="#ppt_x"/>
                                          </p:val>
                                        </p:tav>
                                      </p:tavLst>
                                    </p:anim>
                                    <p:anim calcmode="lin" valueType="num">
                                      <p:cBhvr additive="base">
                                        <p:cTn id="20" dur="500" fill="hold"/>
                                        <p:tgtEl>
                                          <p:spTgt spid="187395"/>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87399"/>
                                        </p:tgtEl>
                                        <p:attrNameLst>
                                          <p:attrName>style.visibility</p:attrName>
                                        </p:attrNameLst>
                                      </p:cBhvr>
                                      <p:to>
                                        <p:strVal val="visible"/>
                                      </p:to>
                                    </p:set>
                                    <p:anim calcmode="lin" valueType="num">
                                      <p:cBhvr additive="base">
                                        <p:cTn id="25" dur="500" fill="hold"/>
                                        <p:tgtEl>
                                          <p:spTgt spid="187399"/>
                                        </p:tgtEl>
                                        <p:attrNameLst>
                                          <p:attrName>ppt_x</p:attrName>
                                        </p:attrNameLst>
                                      </p:cBhvr>
                                      <p:tavLst>
                                        <p:tav tm="0">
                                          <p:val>
                                            <p:strVal val="#ppt_x"/>
                                          </p:val>
                                        </p:tav>
                                        <p:tav tm="100000">
                                          <p:val>
                                            <p:strVal val="#ppt_x"/>
                                          </p:val>
                                        </p:tav>
                                      </p:tavLst>
                                    </p:anim>
                                    <p:anim calcmode="lin" valueType="num">
                                      <p:cBhvr additive="base">
                                        <p:cTn id="26" dur="500" fill="hold"/>
                                        <p:tgtEl>
                                          <p:spTgt spid="187399"/>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87400"/>
                                        </p:tgtEl>
                                        <p:attrNameLst>
                                          <p:attrName>style.visibility</p:attrName>
                                        </p:attrNameLst>
                                      </p:cBhvr>
                                      <p:to>
                                        <p:strVal val="visible"/>
                                      </p:to>
                                    </p:set>
                                    <p:anim calcmode="lin" valueType="num">
                                      <p:cBhvr additive="base">
                                        <p:cTn id="31" dur="500" fill="hold"/>
                                        <p:tgtEl>
                                          <p:spTgt spid="187400"/>
                                        </p:tgtEl>
                                        <p:attrNameLst>
                                          <p:attrName>ppt_x</p:attrName>
                                        </p:attrNameLst>
                                      </p:cBhvr>
                                      <p:tavLst>
                                        <p:tav tm="0">
                                          <p:val>
                                            <p:strVal val="#ppt_x"/>
                                          </p:val>
                                        </p:tav>
                                        <p:tav tm="100000">
                                          <p:val>
                                            <p:strVal val="#ppt_x"/>
                                          </p:val>
                                        </p:tav>
                                      </p:tavLst>
                                    </p:anim>
                                    <p:anim calcmode="lin" valueType="num">
                                      <p:cBhvr additive="base">
                                        <p:cTn id="32" dur="500" fill="hold"/>
                                        <p:tgtEl>
                                          <p:spTgt spid="187400"/>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87401"/>
                                        </p:tgtEl>
                                        <p:attrNameLst>
                                          <p:attrName>style.visibility</p:attrName>
                                        </p:attrNameLst>
                                      </p:cBhvr>
                                      <p:to>
                                        <p:strVal val="visible"/>
                                      </p:to>
                                    </p:set>
                                    <p:anim calcmode="lin" valueType="num">
                                      <p:cBhvr additive="base">
                                        <p:cTn id="37" dur="500" fill="hold"/>
                                        <p:tgtEl>
                                          <p:spTgt spid="187401"/>
                                        </p:tgtEl>
                                        <p:attrNameLst>
                                          <p:attrName>ppt_x</p:attrName>
                                        </p:attrNameLst>
                                      </p:cBhvr>
                                      <p:tavLst>
                                        <p:tav tm="0">
                                          <p:val>
                                            <p:strVal val="#ppt_x"/>
                                          </p:val>
                                        </p:tav>
                                        <p:tav tm="100000">
                                          <p:val>
                                            <p:strVal val="#ppt_x"/>
                                          </p:val>
                                        </p:tav>
                                      </p:tavLst>
                                    </p:anim>
                                    <p:anim calcmode="lin" valueType="num">
                                      <p:cBhvr additive="base">
                                        <p:cTn id="38" dur="500" fill="hold"/>
                                        <p:tgtEl>
                                          <p:spTgt spid="1874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9" grpId="0" autoUpdateAnimBg="0"/>
      <p:bldP spid="187400" grpId="0" autoUpdateAnimBg="0"/>
      <p:bldP spid="187401" grpId="0"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8418" name="Object 2"/>
          <p:cNvGraphicFramePr>
            <a:graphicFrameLocks noChangeAspect="1"/>
          </p:cNvGraphicFramePr>
          <p:nvPr/>
        </p:nvGraphicFramePr>
        <p:xfrm>
          <a:off x="3200401" y="2667000"/>
          <a:ext cx="5768975" cy="515938"/>
        </p:xfrm>
        <a:graphic>
          <a:graphicData uri="http://schemas.openxmlformats.org/presentationml/2006/ole">
            <mc:AlternateContent xmlns:mc="http://schemas.openxmlformats.org/markup-compatibility/2006">
              <mc:Choice xmlns:v="urn:schemas-microsoft-com:vml" Requires="v">
                <p:oleObj spid="_x0000_s416938" name="Equation" r:id="rId3" imgW="3517560" imgH="317160" progId="Equation.3">
                  <p:embed/>
                </p:oleObj>
              </mc:Choice>
              <mc:Fallback>
                <p:oleObj name="Equation" r:id="rId3" imgW="3517560" imgH="3171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1" y="2667000"/>
                        <a:ext cx="57689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8419" name="Object 3"/>
          <p:cNvGraphicFramePr>
            <a:graphicFrameLocks noChangeAspect="1"/>
          </p:cNvGraphicFramePr>
          <p:nvPr/>
        </p:nvGraphicFramePr>
        <p:xfrm>
          <a:off x="3200401" y="1828800"/>
          <a:ext cx="5770563" cy="515938"/>
        </p:xfrm>
        <a:graphic>
          <a:graphicData uri="http://schemas.openxmlformats.org/presentationml/2006/ole">
            <mc:AlternateContent xmlns:mc="http://schemas.openxmlformats.org/markup-compatibility/2006">
              <mc:Choice xmlns:v="urn:schemas-microsoft-com:vml" Requires="v">
                <p:oleObj spid="_x0000_s416939" name="Equation" r:id="rId5" imgW="3517560" imgH="317160" progId="Equation.3">
                  <p:embed/>
                </p:oleObj>
              </mc:Choice>
              <mc:Fallback>
                <p:oleObj name="Equation" r:id="rId5" imgW="3517560" imgH="3171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0401" y="1828800"/>
                        <a:ext cx="5770563"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88420" name="Group 4"/>
          <p:cNvGrpSpPr>
            <a:grpSpLocks/>
          </p:cNvGrpSpPr>
          <p:nvPr/>
        </p:nvGrpSpPr>
        <p:grpSpPr bwMode="auto">
          <a:xfrm>
            <a:off x="2895600" y="1143000"/>
            <a:ext cx="7162800" cy="407988"/>
            <a:chOff x="624" y="240"/>
            <a:chExt cx="4512" cy="257"/>
          </a:xfrm>
        </p:grpSpPr>
        <p:sp>
          <p:nvSpPr>
            <p:cNvPr id="188421" name="Text Box 5"/>
            <p:cNvSpPr txBox="1">
              <a:spLocks noChangeArrowheads="1"/>
            </p:cNvSpPr>
            <p:nvPr/>
          </p:nvSpPr>
          <p:spPr bwMode="auto">
            <a:xfrm>
              <a:off x="624" y="240"/>
              <a:ext cx="4512"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kumimoji="1" lang="en-US" altLang="zh-CN" sz="2000" dirty="0">
                  <a:solidFill>
                    <a:srgbClr val="3333FF"/>
                  </a:solidFill>
                  <a:latin typeface="Times New Roman" panose="02020603050405020304" pitchFamily="18" charset="0"/>
                </a:rPr>
                <a:t>If we take the above integration over       or      only, we have</a:t>
              </a:r>
              <a:endParaRPr kumimoji="1" lang="en-US" altLang="zh-CN" sz="2000" dirty="0">
                <a:solidFill>
                  <a:srgbClr val="3333FF"/>
                </a:solidFill>
                <a:latin typeface="Times New Roman" panose="02020603050405020304" pitchFamily="18" charset="0"/>
                <a:ea typeface="楷体_GB2312" pitchFamily="49" charset="-122"/>
              </a:endParaRPr>
            </a:p>
          </p:txBody>
        </p:sp>
        <p:graphicFrame>
          <p:nvGraphicFramePr>
            <p:cNvPr id="188422" name="Object 6"/>
            <p:cNvGraphicFramePr>
              <a:graphicFrameLocks noChangeAspect="1"/>
            </p:cNvGraphicFramePr>
            <p:nvPr>
              <p:extLst>
                <p:ext uri="{D42A27DB-BD31-4B8C-83A1-F6EECF244321}">
                  <p14:modId xmlns:p14="http://schemas.microsoft.com/office/powerpoint/2010/main" val="1034704188"/>
                </p:ext>
              </p:extLst>
            </p:nvPr>
          </p:nvGraphicFramePr>
          <p:xfrm>
            <a:off x="3086" y="281"/>
            <a:ext cx="171" cy="216"/>
          </p:xfrm>
          <a:graphic>
            <a:graphicData uri="http://schemas.openxmlformats.org/presentationml/2006/ole">
              <mc:AlternateContent xmlns:mc="http://schemas.openxmlformats.org/markup-compatibility/2006">
                <mc:Choice xmlns:v="urn:schemas-microsoft-com:vml" Requires="v">
                  <p:oleObj spid="_x0000_s416940" name="公式" r:id="rId7" imgW="177646" imgH="228402" progId="Equation.3">
                    <p:embed/>
                  </p:oleObj>
                </mc:Choice>
                <mc:Fallback>
                  <p:oleObj name="公式" r:id="rId7" imgW="177646" imgH="228402"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86" y="281"/>
                          <a:ext cx="171" cy="2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8423" name="Object 7"/>
            <p:cNvGraphicFramePr>
              <a:graphicFrameLocks noChangeAspect="1"/>
            </p:cNvGraphicFramePr>
            <p:nvPr>
              <p:extLst>
                <p:ext uri="{D42A27DB-BD31-4B8C-83A1-F6EECF244321}">
                  <p14:modId xmlns:p14="http://schemas.microsoft.com/office/powerpoint/2010/main" val="231650036"/>
                </p:ext>
              </p:extLst>
            </p:nvPr>
          </p:nvGraphicFramePr>
          <p:xfrm>
            <a:off x="3484" y="274"/>
            <a:ext cx="171" cy="216"/>
          </p:xfrm>
          <a:graphic>
            <a:graphicData uri="http://schemas.openxmlformats.org/presentationml/2006/ole">
              <mc:AlternateContent xmlns:mc="http://schemas.openxmlformats.org/markup-compatibility/2006">
                <mc:Choice xmlns:v="urn:schemas-microsoft-com:vml" Requires="v">
                  <p:oleObj spid="_x0000_s416941" r:id="rId9" imgW="177646" imgH="228402" progId="Equation.3">
                    <p:embed/>
                  </p:oleObj>
                </mc:Choice>
                <mc:Fallback>
                  <p:oleObj r:id="rId9" imgW="177646" imgH="228402"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84" y="274"/>
                          <a:ext cx="171" cy="2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88424" name="Object 8"/>
          <p:cNvGraphicFramePr>
            <a:graphicFrameLocks noChangeAspect="1"/>
          </p:cNvGraphicFramePr>
          <p:nvPr/>
        </p:nvGraphicFramePr>
        <p:xfrm>
          <a:off x="2254251" y="504826"/>
          <a:ext cx="7605713" cy="485775"/>
        </p:xfrm>
        <a:graphic>
          <a:graphicData uri="http://schemas.openxmlformats.org/presentationml/2006/ole">
            <mc:AlternateContent xmlns:mc="http://schemas.openxmlformats.org/markup-compatibility/2006">
              <mc:Choice xmlns:v="urn:schemas-microsoft-com:vml" Requires="v">
                <p:oleObj spid="_x0000_s416942" name="Equation" r:id="rId11" imgW="4572000" imgH="291960" progId="Equation.3">
                  <p:embed/>
                </p:oleObj>
              </mc:Choice>
              <mc:Fallback>
                <p:oleObj name="Equation" r:id="rId11" imgW="4572000" imgH="29196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54251" y="504826"/>
                        <a:ext cx="7605713"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8425" name="Text Box 9"/>
          <p:cNvSpPr txBox="1">
            <a:spLocks noChangeArrowheads="1"/>
          </p:cNvSpPr>
          <p:nvPr/>
        </p:nvSpPr>
        <p:spPr bwMode="auto">
          <a:xfrm>
            <a:off x="2667000" y="3429001"/>
            <a:ext cx="68580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eaLnBrk="0" hangingPunct="0"/>
            <a:r>
              <a:rPr kumimoji="1" lang="en-US" altLang="zh-CN" sz="2000">
                <a:solidFill>
                  <a:srgbClr val="3333FF"/>
                </a:solidFill>
                <a:latin typeface="Times New Roman" panose="02020603050405020304" pitchFamily="18" charset="0"/>
              </a:rPr>
              <a:t>If there are </a:t>
            </a:r>
            <a:r>
              <a:rPr kumimoji="1" lang="en-US" altLang="zh-CN" sz="2000">
                <a:solidFill>
                  <a:srgbClr val="FF0000"/>
                </a:solidFill>
                <a:latin typeface="Times New Roman" panose="02020603050405020304" pitchFamily="18" charset="0"/>
              </a:rPr>
              <a:t>no any sources</a:t>
            </a:r>
            <a:r>
              <a:rPr kumimoji="1" lang="en-US" altLang="zh-CN" sz="2000">
                <a:solidFill>
                  <a:srgbClr val="3333FF"/>
                </a:solidFill>
                <a:latin typeface="Times New Roman" panose="02020603050405020304" pitchFamily="18" charset="0"/>
              </a:rPr>
              <a:t> in the closed surface </a:t>
            </a:r>
            <a:r>
              <a:rPr kumimoji="1" lang="en-US" altLang="zh-CN" sz="2000" i="1">
                <a:latin typeface="Times New Roman" panose="02020603050405020304" pitchFamily="18" charset="0"/>
              </a:rPr>
              <a:t>S</a:t>
            </a:r>
            <a:r>
              <a:rPr kumimoji="1" lang="en-US" altLang="zh-CN" sz="2000">
                <a:solidFill>
                  <a:srgbClr val="3333FF"/>
                </a:solidFill>
                <a:latin typeface="Times New Roman" panose="02020603050405020304" pitchFamily="18" charset="0"/>
              </a:rPr>
              <a:t>, we have</a:t>
            </a:r>
            <a:endParaRPr kumimoji="1" lang="en-US" altLang="zh-CN" sz="2000">
              <a:solidFill>
                <a:srgbClr val="0000FF"/>
              </a:solidFill>
              <a:latin typeface="Times New Roman" panose="02020603050405020304" pitchFamily="18" charset="0"/>
              <a:ea typeface="楷体_GB2312" pitchFamily="49" charset="-122"/>
            </a:endParaRPr>
          </a:p>
        </p:txBody>
      </p:sp>
      <p:graphicFrame>
        <p:nvGraphicFramePr>
          <p:cNvPr id="188426" name="Object 10"/>
          <p:cNvGraphicFramePr>
            <a:graphicFrameLocks noChangeAspect="1"/>
          </p:cNvGraphicFramePr>
          <p:nvPr/>
        </p:nvGraphicFramePr>
        <p:xfrm>
          <a:off x="4648201" y="4114801"/>
          <a:ext cx="3408363" cy="479425"/>
        </p:xfrm>
        <a:graphic>
          <a:graphicData uri="http://schemas.openxmlformats.org/presentationml/2006/ole">
            <mc:AlternateContent xmlns:mc="http://schemas.openxmlformats.org/markup-compatibility/2006">
              <mc:Choice xmlns:v="urn:schemas-microsoft-com:vml" Requires="v">
                <p:oleObj spid="_x0000_s416943" name="Equation" r:id="rId13" imgW="2070000" imgH="291960" progId="Equation.3">
                  <p:embed/>
                </p:oleObj>
              </mc:Choice>
              <mc:Fallback>
                <p:oleObj name="Equation" r:id="rId13" imgW="2070000" imgH="29196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48201" y="4114801"/>
                        <a:ext cx="3408363"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8427" name="Text Box 11"/>
          <p:cNvSpPr txBox="1">
            <a:spLocks noChangeArrowheads="1"/>
          </p:cNvSpPr>
          <p:nvPr/>
        </p:nvSpPr>
        <p:spPr bwMode="auto">
          <a:xfrm>
            <a:off x="2514600" y="4876801"/>
            <a:ext cx="7162800"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lnSpc>
                <a:spcPct val="150000"/>
              </a:lnSpc>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If the closed surface </a:t>
            </a:r>
            <a:r>
              <a:rPr kumimoji="1" lang="en-US" altLang="zh-CN" sz="2000" i="1">
                <a:latin typeface="Times New Roman" panose="02020603050405020304" pitchFamily="18" charset="0"/>
              </a:rPr>
              <a:t>S</a:t>
            </a:r>
            <a:r>
              <a:rPr kumimoji="1" lang="en-US" altLang="zh-CN" sz="2000" i="1">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encloses </a:t>
            </a:r>
            <a:r>
              <a:rPr kumimoji="1" lang="en-US" altLang="zh-CN" sz="2000">
                <a:solidFill>
                  <a:srgbClr val="FF0000"/>
                </a:solidFill>
                <a:latin typeface="Times New Roman" panose="02020603050405020304" pitchFamily="18" charset="0"/>
              </a:rPr>
              <a:t>all sources</a:t>
            </a:r>
            <a:r>
              <a:rPr kumimoji="1" lang="en-US" altLang="zh-CN" sz="2000">
                <a:solidFill>
                  <a:srgbClr val="0000FF"/>
                </a:solidFill>
                <a:latin typeface="Times New Roman" panose="02020603050405020304" pitchFamily="18" charset="0"/>
                <a:ea typeface="楷体_GB2312" pitchFamily="49" charset="-122"/>
              </a:rPr>
              <a:t>, then the above equation still holds.</a:t>
            </a:r>
          </a:p>
        </p:txBody>
      </p:sp>
      <p:sp>
        <p:nvSpPr>
          <p:cNvPr id="188428" name="AutoShape 12">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88429" name="AutoShape 13">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Tree>
    <p:extLst>
      <p:ext uri="{BB962C8B-B14F-4D97-AF65-F5344CB8AC3E}">
        <p14:creationId xmlns:p14="http://schemas.microsoft.com/office/powerpoint/2010/main" val="37868574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88420"/>
                                        </p:tgtEl>
                                        <p:attrNameLst>
                                          <p:attrName>style.visibility</p:attrName>
                                        </p:attrNameLst>
                                      </p:cBhvr>
                                      <p:to>
                                        <p:strVal val="visible"/>
                                      </p:to>
                                    </p:set>
                                    <p:anim calcmode="lin" valueType="num">
                                      <p:cBhvr additive="base">
                                        <p:cTn id="7" dur="500" fill="hold"/>
                                        <p:tgtEl>
                                          <p:spTgt spid="188420"/>
                                        </p:tgtEl>
                                        <p:attrNameLst>
                                          <p:attrName>ppt_x</p:attrName>
                                        </p:attrNameLst>
                                      </p:cBhvr>
                                      <p:tavLst>
                                        <p:tav tm="0">
                                          <p:val>
                                            <p:strVal val="#ppt_x"/>
                                          </p:val>
                                        </p:tav>
                                        <p:tav tm="100000">
                                          <p:val>
                                            <p:strVal val="#ppt_x"/>
                                          </p:val>
                                        </p:tav>
                                      </p:tavLst>
                                    </p:anim>
                                    <p:anim calcmode="lin" valueType="num">
                                      <p:cBhvr additive="base">
                                        <p:cTn id="8" dur="500" fill="hold"/>
                                        <p:tgtEl>
                                          <p:spTgt spid="18842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88419"/>
                                        </p:tgtEl>
                                        <p:attrNameLst>
                                          <p:attrName>style.visibility</p:attrName>
                                        </p:attrNameLst>
                                      </p:cBhvr>
                                      <p:to>
                                        <p:strVal val="visible"/>
                                      </p:to>
                                    </p:set>
                                    <p:anim calcmode="lin" valueType="num">
                                      <p:cBhvr additive="base">
                                        <p:cTn id="13" dur="500" fill="hold"/>
                                        <p:tgtEl>
                                          <p:spTgt spid="188419"/>
                                        </p:tgtEl>
                                        <p:attrNameLst>
                                          <p:attrName>ppt_x</p:attrName>
                                        </p:attrNameLst>
                                      </p:cBhvr>
                                      <p:tavLst>
                                        <p:tav tm="0">
                                          <p:val>
                                            <p:strVal val="#ppt_x"/>
                                          </p:val>
                                        </p:tav>
                                        <p:tav tm="100000">
                                          <p:val>
                                            <p:strVal val="#ppt_x"/>
                                          </p:val>
                                        </p:tav>
                                      </p:tavLst>
                                    </p:anim>
                                    <p:anim calcmode="lin" valueType="num">
                                      <p:cBhvr additive="base">
                                        <p:cTn id="14" dur="500" fill="hold"/>
                                        <p:tgtEl>
                                          <p:spTgt spid="18841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88418"/>
                                        </p:tgtEl>
                                        <p:attrNameLst>
                                          <p:attrName>style.visibility</p:attrName>
                                        </p:attrNameLst>
                                      </p:cBhvr>
                                      <p:to>
                                        <p:strVal val="visible"/>
                                      </p:to>
                                    </p:set>
                                    <p:anim calcmode="lin" valueType="num">
                                      <p:cBhvr additive="base">
                                        <p:cTn id="19" dur="500" fill="hold"/>
                                        <p:tgtEl>
                                          <p:spTgt spid="188418"/>
                                        </p:tgtEl>
                                        <p:attrNameLst>
                                          <p:attrName>ppt_x</p:attrName>
                                        </p:attrNameLst>
                                      </p:cBhvr>
                                      <p:tavLst>
                                        <p:tav tm="0">
                                          <p:val>
                                            <p:strVal val="#ppt_x"/>
                                          </p:val>
                                        </p:tav>
                                        <p:tav tm="100000">
                                          <p:val>
                                            <p:strVal val="#ppt_x"/>
                                          </p:val>
                                        </p:tav>
                                      </p:tavLst>
                                    </p:anim>
                                    <p:anim calcmode="lin" valueType="num">
                                      <p:cBhvr additive="base">
                                        <p:cTn id="20" dur="500" fill="hold"/>
                                        <p:tgtEl>
                                          <p:spTgt spid="188418"/>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88425"/>
                                        </p:tgtEl>
                                        <p:attrNameLst>
                                          <p:attrName>style.visibility</p:attrName>
                                        </p:attrNameLst>
                                      </p:cBhvr>
                                      <p:to>
                                        <p:strVal val="visible"/>
                                      </p:to>
                                    </p:set>
                                    <p:anim calcmode="lin" valueType="num">
                                      <p:cBhvr additive="base">
                                        <p:cTn id="25" dur="500" fill="hold"/>
                                        <p:tgtEl>
                                          <p:spTgt spid="188425"/>
                                        </p:tgtEl>
                                        <p:attrNameLst>
                                          <p:attrName>ppt_x</p:attrName>
                                        </p:attrNameLst>
                                      </p:cBhvr>
                                      <p:tavLst>
                                        <p:tav tm="0">
                                          <p:val>
                                            <p:strVal val="#ppt_x"/>
                                          </p:val>
                                        </p:tav>
                                        <p:tav tm="100000">
                                          <p:val>
                                            <p:strVal val="#ppt_x"/>
                                          </p:val>
                                        </p:tav>
                                      </p:tavLst>
                                    </p:anim>
                                    <p:anim calcmode="lin" valueType="num">
                                      <p:cBhvr additive="base">
                                        <p:cTn id="26" dur="500" fill="hold"/>
                                        <p:tgtEl>
                                          <p:spTgt spid="188425"/>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88426"/>
                                        </p:tgtEl>
                                        <p:attrNameLst>
                                          <p:attrName>style.visibility</p:attrName>
                                        </p:attrNameLst>
                                      </p:cBhvr>
                                      <p:to>
                                        <p:strVal val="visible"/>
                                      </p:to>
                                    </p:set>
                                    <p:anim calcmode="lin" valueType="num">
                                      <p:cBhvr additive="base">
                                        <p:cTn id="31" dur="500" fill="hold"/>
                                        <p:tgtEl>
                                          <p:spTgt spid="188426"/>
                                        </p:tgtEl>
                                        <p:attrNameLst>
                                          <p:attrName>ppt_x</p:attrName>
                                        </p:attrNameLst>
                                      </p:cBhvr>
                                      <p:tavLst>
                                        <p:tav tm="0">
                                          <p:val>
                                            <p:strVal val="#ppt_x"/>
                                          </p:val>
                                        </p:tav>
                                        <p:tav tm="100000">
                                          <p:val>
                                            <p:strVal val="#ppt_x"/>
                                          </p:val>
                                        </p:tav>
                                      </p:tavLst>
                                    </p:anim>
                                    <p:anim calcmode="lin" valueType="num">
                                      <p:cBhvr additive="base">
                                        <p:cTn id="32" dur="500" fill="hold"/>
                                        <p:tgtEl>
                                          <p:spTgt spid="188426"/>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88427"/>
                                        </p:tgtEl>
                                        <p:attrNameLst>
                                          <p:attrName>style.visibility</p:attrName>
                                        </p:attrNameLst>
                                      </p:cBhvr>
                                      <p:to>
                                        <p:strVal val="visible"/>
                                      </p:to>
                                    </p:set>
                                    <p:anim calcmode="lin" valueType="num">
                                      <p:cBhvr additive="base">
                                        <p:cTn id="37" dur="500" fill="hold"/>
                                        <p:tgtEl>
                                          <p:spTgt spid="188427"/>
                                        </p:tgtEl>
                                        <p:attrNameLst>
                                          <p:attrName>ppt_x</p:attrName>
                                        </p:attrNameLst>
                                      </p:cBhvr>
                                      <p:tavLst>
                                        <p:tav tm="0">
                                          <p:val>
                                            <p:strVal val="#ppt_x"/>
                                          </p:val>
                                        </p:tav>
                                        <p:tav tm="100000">
                                          <p:val>
                                            <p:strVal val="#ppt_x"/>
                                          </p:val>
                                        </p:tav>
                                      </p:tavLst>
                                    </p:anim>
                                    <p:anim calcmode="lin" valueType="num">
                                      <p:cBhvr additive="base">
                                        <p:cTn id="38" dur="500" fill="hold"/>
                                        <p:tgtEl>
                                          <p:spTgt spid="1884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25" grpId="0" autoUpdateAnimBg="0"/>
      <p:bldP spid="188427"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9442" name="Group 2"/>
          <p:cNvGrpSpPr>
            <a:grpSpLocks/>
          </p:cNvGrpSpPr>
          <p:nvPr/>
        </p:nvGrpSpPr>
        <p:grpSpPr bwMode="auto">
          <a:xfrm>
            <a:off x="2438400" y="1203326"/>
            <a:ext cx="7315200" cy="1616075"/>
            <a:chOff x="576" y="336"/>
            <a:chExt cx="4608" cy="1018"/>
          </a:xfrm>
        </p:grpSpPr>
        <p:sp>
          <p:nvSpPr>
            <p:cNvPr id="189443" name="Text Box 3"/>
            <p:cNvSpPr txBox="1">
              <a:spLocks noChangeArrowheads="1"/>
            </p:cNvSpPr>
            <p:nvPr/>
          </p:nvSpPr>
          <p:spPr bwMode="auto">
            <a:xfrm>
              <a:off x="576" y="336"/>
              <a:ext cx="4608" cy="10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lnSpc>
                  <a:spcPct val="125000"/>
                </a:lnSpc>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If the closed surface encloses </a:t>
              </a:r>
              <a:r>
                <a:rPr kumimoji="1" lang="en-US" altLang="zh-CN" sz="2000">
                  <a:solidFill>
                    <a:srgbClr val="FF0000"/>
                  </a:solidFill>
                  <a:latin typeface="Times New Roman" panose="02020603050405020304" pitchFamily="18" charset="0"/>
                </a:rPr>
                <a:t>all</a:t>
              </a:r>
              <a:r>
                <a:rPr kumimoji="1" lang="en-US" altLang="zh-CN" sz="2000">
                  <a:solidFill>
                    <a:srgbClr val="3333FF"/>
                  </a:solidFill>
                  <a:latin typeface="Times New Roman" panose="02020603050405020304" pitchFamily="18" charset="0"/>
                </a:rPr>
                <a:t> the sources </a:t>
              </a:r>
              <a:r>
                <a:rPr kumimoji="1" lang="en-US" altLang="zh-CN" sz="2000" i="1">
                  <a:latin typeface="Times New Roman" panose="02020603050405020304" pitchFamily="18" charset="0"/>
                </a:rPr>
                <a:t>a</a:t>
              </a:r>
              <a:r>
                <a:rPr kumimoji="1" lang="en-US" altLang="zh-CN" sz="2000">
                  <a:solidFill>
                    <a:srgbClr val="3333FF"/>
                  </a:solidFill>
                  <a:latin typeface="Times New Roman" panose="02020603050405020304" pitchFamily="18" charset="0"/>
                </a:rPr>
                <a:t> and </a:t>
              </a:r>
              <a:r>
                <a:rPr kumimoji="1" lang="en-US" altLang="zh-CN" sz="2000" i="1">
                  <a:latin typeface="Times New Roman" panose="02020603050405020304" pitchFamily="18" charset="0"/>
                </a:rPr>
                <a:t>b</a:t>
              </a:r>
              <a:r>
                <a:rPr kumimoji="1" lang="en-US" altLang="zh-CN" sz="2000">
                  <a:solidFill>
                    <a:srgbClr val="3333FF"/>
                  </a:solidFill>
                  <a:latin typeface="Times New Roman" panose="02020603050405020304" pitchFamily="18" charset="0"/>
                </a:rPr>
                <a:t>,  then  no matter what range of the closed surface </a:t>
              </a:r>
              <a:r>
                <a:rPr kumimoji="1" lang="en-US" altLang="zh-CN" sz="2000" i="1">
                  <a:latin typeface="Times New Roman" panose="02020603050405020304" pitchFamily="18" charset="0"/>
                </a:rPr>
                <a:t>S</a:t>
              </a:r>
              <a:r>
                <a:rPr kumimoji="1" lang="en-US" altLang="zh-CN" sz="2000">
                  <a:solidFill>
                    <a:srgbClr val="3333FF"/>
                  </a:solidFill>
                  <a:latin typeface="Times New Roman" panose="02020603050405020304" pitchFamily="18" charset="0"/>
                </a:rPr>
                <a:t>, as long as it encloses all of the sources, the surface integral is equal to the volume integral over               .</a:t>
              </a:r>
              <a:r>
                <a:rPr kumimoji="1" lang="en-US" altLang="zh-CN" sz="2000">
                  <a:solidFill>
                    <a:srgbClr val="000000"/>
                  </a:solidFill>
                  <a:latin typeface="Times New Roman" panose="02020603050405020304" pitchFamily="18" charset="0"/>
                </a:rPr>
                <a:t> </a:t>
              </a:r>
              <a:r>
                <a:rPr kumimoji="1" lang="en-US" altLang="zh-CN" sz="2000">
                  <a:solidFill>
                    <a:srgbClr val="0000FF"/>
                  </a:solidFill>
                  <a:latin typeface="Times New Roman" panose="02020603050405020304" pitchFamily="18" charset="0"/>
                  <a:ea typeface="楷体_GB2312" pitchFamily="49" charset="-122"/>
                </a:rPr>
                <a:t>       </a:t>
              </a:r>
            </a:p>
          </p:txBody>
        </p:sp>
        <p:graphicFrame>
          <p:nvGraphicFramePr>
            <p:cNvPr id="189444" name="Object 4"/>
            <p:cNvGraphicFramePr>
              <a:graphicFrameLocks noChangeAspect="1"/>
            </p:cNvGraphicFramePr>
            <p:nvPr/>
          </p:nvGraphicFramePr>
          <p:xfrm>
            <a:off x="974" y="1132"/>
            <a:ext cx="542" cy="207"/>
          </p:xfrm>
          <a:graphic>
            <a:graphicData uri="http://schemas.openxmlformats.org/presentationml/2006/ole">
              <mc:AlternateContent xmlns:mc="http://schemas.openxmlformats.org/markup-compatibility/2006">
                <mc:Choice xmlns:v="urn:schemas-microsoft-com:vml" Requires="v">
                  <p:oleObj spid="_x0000_s417939" r:id="rId3" imgW="596900" imgH="228600" progId="Equation.3">
                    <p:embed/>
                  </p:oleObj>
                </mc:Choice>
                <mc:Fallback>
                  <p:oleObj r:id="rId3" imgW="5969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 y="1132"/>
                          <a:ext cx="542" cy="20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89445" name="Text Box 5"/>
          <p:cNvSpPr txBox="1">
            <a:spLocks noChangeArrowheads="1"/>
          </p:cNvSpPr>
          <p:nvPr/>
        </p:nvSpPr>
        <p:spPr bwMode="auto">
          <a:xfrm>
            <a:off x="2971800" y="2803526"/>
            <a:ext cx="571500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zh-CN" altLang="en-US" sz="2000">
                <a:solidFill>
                  <a:srgbClr val="0000FF"/>
                </a:solidFill>
                <a:latin typeface="Times New Roman" panose="02020603050405020304" pitchFamily="18" charset="0"/>
                <a:ea typeface="楷体_GB2312" pitchFamily="49" charset="-122"/>
              </a:rPr>
              <a:t> </a:t>
            </a:r>
            <a:r>
              <a:rPr kumimoji="1" lang="en-US" altLang="zh-CN" sz="2000">
                <a:solidFill>
                  <a:srgbClr val="3333FF"/>
                </a:solidFill>
                <a:latin typeface="Times New Roman" panose="02020603050405020304" pitchFamily="18" charset="0"/>
              </a:rPr>
              <a:t>Hence, the surface integral should be </a:t>
            </a:r>
            <a:r>
              <a:rPr kumimoji="1" lang="en-US" altLang="zh-CN" sz="2000">
                <a:solidFill>
                  <a:srgbClr val="FF0000"/>
                </a:solidFill>
                <a:latin typeface="Times New Roman" panose="02020603050405020304" pitchFamily="18" charset="0"/>
              </a:rPr>
              <a:t>a constant</a:t>
            </a:r>
            <a:r>
              <a:rPr kumimoji="1" lang="en-US" altLang="zh-CN" sz="2000">
                <a:solidFill>
                  <a:srgbClr val="3333FF"/>
                </a:solidFill>
                <a:latin typeface="Times New Roman" panose="02020603050405020304" pitchFamily="18" charset="0"/>
              </a:rPr>
              <a:t>.</a:t>
            </a:r>
            <a:r>
              <a:rPr kumimoji="1" lang="en-US" altLang="zh-CN" sz="2000">
                <a:solidFill>
                  <a:srgbClr val="3333FF"/>
                </a:solidFill>
                <a:latin typeface="Times New Roman" panose="02020603050405020304" pitchFamily="18" charset="0"/>
                <a:ea typeface="楷体_GB2312" pitchFamily="49" charset="-122"/>
              </a:rPr>
              <a:t> </a:t>
            </a:r>
          </a:p>
        </p:txBody>
      </p:sp>
      <p:sp>
        <p:nvSpPr>
          <p:cNvPr id="189446" name="Text Box 6"/>
          <p:cNvSpPr txBox="1">
            <a:spLocks noChangeArrowheads="1"/>
          </p:cNvSpPr>
          <p:nvPr/>
        </p:nvSpPr>
        <p:spPr bwMode="auto">
          <a:xfrm>
            <a:off x="2590800" y="5089526"/>
            <a:ext cx="7239000" cy="123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pPr>
            <a:r>
              <a:rPr kumimoji="1" lang="zh-CN" altLang="en-US" sz="2000" dirty="0">
                <a:solidFill>
                  <a:srgbClr val="3333FF"/>
                </a:solidFill>
                <a:latin typeface="Times New Roman" panose="02020603050405020304" pitchFamily="18" charset="0"/>
              </a:rPr>
              <a:t>       </a:t>
            </a:r>
            <a:r>
              <a:rPr kumimoji="1" lang="en-US" altLang="zh-CN" sz="2000" dirty="0">
                <a:solidFill>
                  <a:srgbClr val="3333FF"/>
                </a:solidFill>
                <a:latin typeface="Times New Roman" panose="02020603050405020304" pitchFamily="18" charset="0"/>
              </a:rPr>
              <a:t>Substituting this result into the equation, two terms in the integrand of the surface integral will </a:t>
            </a:r>
            <a:r>
              <a:rPr kumimoji="1" lang="en-US" altLang="zh-CN" sz="2000" dirty="0">
                <a:solidFill>
                  <a:srgbClr val="FF0000"/>
                </a:solidFill>
                <a:latin typeface="Times New Roman" panose="02020603050405020304" pitchFamily="18" charset="0"/>
              </a:rPr>
              <a:t>cancel</a:t>
            </a:r>
            <a:r>
              <a:rPr kumimoji="1" lang="en-US" altLang="zh-CN" sz="2000" dirty="0">
                <a:solidFill>
                  <a:srgbClr val="3333FF"/>
                </a:solidFill>
                <a:latin typeface="Times New Roman" panose="02020603050405020304" pitchFamily="18" charset="0"/>
              </a:rPr>
              <a:t> each other. The surface integral is therefore zero, namely, the equation holds.</a:t>
            </a:r>
            <a:r>
              <a:rPr kumimoji="1" lang="en-US" altLang="zh-CN" sz="2000" dirty="0">
                <a:solidFill>
                  <a:srgbClr val="0000FF"/>
                </a:solidFill>
                <a:latin typeface="Times New Roman" panose="02020603050405020304" pitchFamily="18" charset="0"/>
                <a:ea typeface="楷体_GB2312" pitchFamily="49" charset="-122"/>
              </a:rPr>
              <a:t>        </a:t>
            </a:r>
            <a:endParaRPr kumimoji="1" lang="en-US" altLang="zh-CN" sz="2000" dirty="0">
              <a:solidFill>
                <a:srgbClr val="3333FF"/>
              </a:solidFill>
              <a:latin typeface="Times New Roman" panose="02020603050405020304" pitchFamily="18" charset="0"/>
            </a:endParaRPr>
          </a:p>
        </p:txBody>
      </p:sp>
      <p:grpSp>
        <p:nvGrpSpPr>
          <p:cNvPr id="189447" name="Group 7"/>
          <p:cNvGrpSpPr>
            <a:grpSpLocks/>
          </p:cNvGrpSpPr>
          <p:nvPr/>
        </p:nvGrpSpPr>
        <p:grpSpPr bwMode="auto">
          <a:xfrm>
            <a:off x="2514600" y="3413126"/>
            <a:ext cx="7315200" cy="1616075"/>
            <a:chOff x="624" y="2150"/>
            <a:chExt cx="4608" cy="1018"/>
          </a:xfrm>
        </p:grpSpPr>
        <p:sp>
          <p:nvSpPr>
            <p:cNvPr id="189448" name="Text Box 8"/>
            <p:cNvSpPr txBox="1">
              <a:spLocks noChangeArrowheads="1"/>
            </p:cNvSpPr>
            <p:nvPr/>
          </p:nvSpPr>
          <p:spPr bwMode="auto">
            <a:xfrm>
              <a:off x="624" y="2150"/>
              <a:ext cx="4608" cy="10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dirty="0">
                  <a:solidFill>
                    <a:srgbClr val="0000FF"/>
                  </a:solidFill>
                  <a:latin typeface="Times New Roman" panose="02020603050405020304" pitchFamily="18" charset="0"/>
                  <a:ea typeface="楷体_GB2312" pitchFamily="49" charset="-122"/>
                </a:rPr>
                <a:t>        </a:t>
              </a:r>
              <a:r>
                <a:rPr kumimoji="1" lang="en-US" altLang="zh-CN" sz="2000" dirty="0">
                  <a:solidFill>
                    <a:srgbClr val="3333FF"/>
                  </a:solidFill>
                  <a:latin typeface="Times New Roman" panose="02020603050405020304" pitchFamily="18" charset="0"/>
                </a:rPr>
                <a:t>In order to find this constant, we expand the surface </a:t>
              </a:r>
              <a:r>
                <a:rPr kumimoji="1" lang="en-US" altLang="zh-CN" sz="2000" i="1" dirty="0">
                  <a:latin typeface="Times New Roman" panose="02020603050405020304" pitchFamily="18" charset="0"/>
                </a:rPr>
                <a:t>S</a:t>
              </a:r>
              <a:r>
                <a:rPr kumimoji="1" lang="en-US" altLang="zh-CN" sz="2000" dirty="0">
                  <a:solidFill>
                    <a:srgbClr val="3333FF"/>
                  </a:solidFill>
                  <a:latin typeface="Times New Roman" panose="02020603050405020304" pitchFamily="18" charset="0"/>
                </a:rPr>
                <a:t> to the far-zone field region. Since the far-zone field is </a:t>
              </a:r>
              <a:r>
                <a:rPr kumimoji="1" lang="en-US" altLang="zh-CN" sz="2000" dirty="0">
                  <a:solidFill>
                    <a:srgbClr val="FF0000"/>
                  </a:solidFill>
                  <a:latin typeface="Times New Roman" panose="02020603050405020304" pitchFamily="18" charset="0"/>
                </a:rPr>
                <a:t>TEM wave</a:t>
              </a:r>
              <a:r>
                <a:rPr kumimoji="1" lang="en-US" altLang="zh-CN" sz="2000" dirty="0">
                  <a:solidFill>
                    <a:srgbClr val="3333FF"/>
                  </a:solidFill>
                  <a:latin typeface="Times New Roman" panose="02020603050405020304" pitchFamily="18" charset="0"/>
                </a:rPr>
                <a:t>,    with   </a:t>
              </a:r>
            </a:p>
            <a:p>
              <a:pPr algn="just">
                <a:lnSpc>
                  <a:spcPct val="125000"/>
                </a:lnSpc>
              </a:pPr>
              <a:r>
                <a:rPr kumimoji="1" lang="en-US" altLang="zh-CN" sz="2000" dirty="0">
                  <a:solidFill>
                    <a:srgbClr val="3333FF"/>
                  </a:solidFill>
                  <a:latin typeface="Times New Roman" panose="02020603050405020304" pitchFamily="18" charset="0"/>
                </a:rPr>
                <a:t>                 , where </a:t>
              </a:r>
              <a:r>
                <a:rPr kumimoji="1" lang="en-US" altLang="zh-CN" sz="2000" i="1" dirty="0">
                  <a:latin typeface="Times New Roman" panose="02020603050405020304" pitchFamily="18" charset="0"/>
                </a:rPr>
                <a:t>Z</a:t>
              </a:r>
              <a:r>
                <a:rPr kumimoji="1" lang="en-US" altLang="zh-CN" sz="2000" i="1" dirty="0">
                  <a:solidFill>
                    <a:srgbClr val="3333FF"/>
                  </a:solidFill>
                  <a:latin typeface="Times New Roman" panose="02020603050405020304" pitchFamily="18" charset="0"/>
                </a:rPr>
                <a:t> </a:t>
              </a:r>
              <a:r>
                <a:rPr kumimoji="1" lang="en-US" altLang="zh-CN" sz="2000" dirty="0">
                  <a:solidFill>
                    <a:srgbClr val="3333FF"/>
                  </a:solidFill>
                  <a:latin typeface="Times New Roman" panose="02020603050405020304" pitchFamily="18" charset="0"/>
                </a:rPr>
                <a:t>is the intrinsic impedance and   is the unit vector in the direction of propagation,              .</a:t>
              </a:r>
              <a:endParaRPr kumimoji="1" lang="en-US" altLang="zh-CN" sz="2000" dirty="0">
                <a:solidFill>
                  <a:srgbClr val="0000FF"/>
                </a:solidFill>
                <a:latin typeface="Times New Roman" panose="02020603050405020304" pitchFamily="18" charset="0"/>
                <a:ea typeface="楷体_GB2312" pitchFamily="49" charset="-122"/>
              </a:endParaRPr>
            </a:p>
          </p:txBody>
        </p:sp>
        <p:graphicFrame>
          <p:nvGraphicFramePr>
            <p:cNvPr id="189449" name="Object 9"/>
            <p:cNvGraphicFramePr>
              <a:graphicFrameLocks noChangeAspect="1"/>
            </p:cNvGraphicFramePr>
            <p:nvPr/>
          </p:nvGraphicFramePr>
          <p:xfrm>
            <a:off x="664" y="2712"/>
            <a:ext cx="685" cy="198"/>
          </p:xfrm>
          <a:graphic>
            <a:graphicData uri="http://schemas.openxmlformats.org/presentationml/2006/ole">
              <mc:AlternateContent xmlns:mc="http://schemas.openxmlformats.org/markup-compatibility/2006">
                <mc:Choice xmlns:v="urn:schemas-microsoft-com:vml" Requires="v">
                  <p:oleObj spid="_x0000_s417940" name="Equation" r:id="rId5" imgW="774360" imgH="215640" progId="Equation.3">
                    <p:embed/>
                  </p:oleObj>
                </mc:Choice>
                <mc:Fallback>
                  <p:oleObj name="Equation" r:id="rId5" imgW="77436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 y="2712"/>
                          <a:ext cx="685" cy="1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9450" name="Object 10"/>
            <p:cNvGraphicFramePr>
              <a:graphicFrameLocks noChangeAspect="1"/>
            </p:cNvGraphicFramePr>
            <p:nvPr>
              <p:extLst>
                <p:ext uri="{D42A27DB-BD31-4B8C-83A1-F6EECF244321}">
                  <p14:modId xmlns:p14="http://schemas.microsoft.com/office/powerpoint/2010/main" val="1740005090"/>
                </p:ext>
              </p:extLst>
            </p:nvPr>
          </p:nvGraphicFramePr>
          <p:xfrm>
            <a:off x="3962" y="2670"/>
            <a:ext cx="161" cy="240"/>
          </p:xfrm>
          <a:graphic>
            <a:graphicData uri="http://schemas.openxmlformats.org/presentationml/2006/ole">
              <mc:AlternateContent xmlns:mc="http://schemas.openxmlformats.org/markup-compatibility/2006">
                <mc:Choice xmlns:v="urn:schemas-microsoft-com:vml" Requires="v">
                  <p:oleObj spid="_x0000_s417941" name="公式" r:id="rId7" imgW="152268" imgH="215713" progId="Equation.3">
                    <p:embed/>
                  </p:oleObj>
                </mc:Choice>
                <mc:Fallback>
                  <p:oleObj name="公式" r:id="rId7" imgW="152268" imgH="215713"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62" y="2670"/>
                          <a:ext cx="161" cy="240"/>
                        </a:xfrm>
                        <a:prstGeom prst="rect">
                          <a:avLst/>
                        </a:prstGeom>
                        <a:noFill/>
                        <a:extLst/>
                      </p:spPr>
                    </p:pic>
                  </p:oleObj>
                </mc:Fallback>
              </mc:AlternateContent>
            </a:graphicData>
          </a:graphic>
        </p:graphicFrame>
        <p:graphicFrame>
          <p:nvGraphicFramePr>
            <p:cNvPr id="189451" name="Object 11"/>
            <p:cNvGraphicFramePr>
              <a:graphicFrameLocks noChangeAspect="1"/>
            </p:cNvGraphicFramePr>
            <p:nvPr>
              <p:extLst>
                <p:ext uri="{D42A27DB-BD31-4B8C-83A1-F6EECF244321}">
                  <p14:modId xmlns:p14="http://schemas.microsoft.com/office/powerpoint/2010/main" val="3338903322"/>
                </p:ext>
              </p:extLst>
            </p:nvPr>
          </p:nvGraphicFramePr>
          <p:xfrm>
            <a:off x="2698" y="2931"/>
            <a:ext cx="539" cy="225"/>
          </p:xfrm>
          <a:graphic>
            <a:graphicData uri="http://schemas.openxmlformats.org/presentationml/2006/ole">
              <mc:AlternateContent xmlns:mc="http://schemas.openxmlformats.org/markup-compatibility/2006">
                <mc:Choice xmlns:v="urn:schemas-microsoft-com:vml" Requires="v">
                  <p:oleObj spid="_x0000_s417942" name="Equation" r:id="rId9" imgW="520560" imgH="215640" progId="Equation.3">
                    <p:embed/>
                  </p:oleObj>
                </mc:Choice>
                <mc:Fallback>
                  <p:oleObj name="Equation" r:id="rId9" imgW="520560" imgH="215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98" y="2931"/>
                          <a:ext cx="539" cy="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89452" name="Object 12"/>
          <p:cNvGraphicFramePr>
            <a:graphicFrameLocks noChangeAspect="1"/>
          </p:cNvGraphicFramePr>
          <p:nvPr/>
        </p:nvGraphicFramePr>
        <p:xfrm>
          <a:off x="2330450" y="609600"/>
          <a:ext cx="7605713" cy="485775"/>
        </p:xfrm>
        <a:graphic>
          <a:graphicData uri="http://schemas.openxmlformats.org/presentationml/2006/ole">
            <mc:AlternateContent xmlns:mc="http://schemas.openxmlformats.org/markup-compatibility/2006">
              <mc:Choice xmlns:v="urn:schemas-microsoft-com:vml" Requires="v">
                <p:oleObj spid="_x0000_s417943" name="公式" r:id="rId11" imgW="4572000" imgH="291960" progId="Equation.3">
                  <p:embed/>
                </p:oleObj>
              </mc:Choice>
              <mc:Fallback>
                <p:oleObj name="公式" r:id="rId11" imgW="4572000" imgH="29196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30450" y="609600"/>
                        <a:ext cx="7605713"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9453" name="AutoShape 13">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89454" name="AutoShape 14">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Tree>
    <p:extLst>
      <p:ext uri="{BB962C8B-B14F-4D97-AF65-F5344CB8AC3E}">
        <p14:creationId xmlns:p14="http://schemas.microsoft.com/office/powerpoint/2010/main" val="35062399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89442"/>
                                        </p:tgtEl>
                                        <p:attrNameLst>
                                          <p:attrName>style.visibility</p:attrName>
                                        </p:attrNameLst>
                                      </p:cBhvr>
                                      <p:to>
                                        <p:strVal val="visible"/>
                                      </p:to>
                                    </p:set>
                                    <p:anim calcmode="lin" valueType="num">
                                      <p:cBhvr additive="base">
                                        <p:cTn id="7" dur="500" fill="hold"/>
                                        <p:tgtEl>
                                          <p:spTgt spid="189442"/>
                                        </p:tgtEl>
                                        <p:attrNameLst>
                                          <p:attrName>ppt_x</p:attrName>
                                        </p:attrNameLst>
                                      </p:cBhvr>
                                      <p:tavLst>
                                        <p:tav tm="0">
                                          <p:val>
                                            <p:strVal val="#ppt_x"/>
                                          </p:val>
                                        </p:tav>
                                        <p:tav tm="100000">
                                          <p:val>
                                            <p:strVal val="#ppt_x"/>
                                          </p:val>
                                        </p:tav>
                                      </p:tavLst>
                                    </p:anim>
                                    <p:anim calcmode="lin" valueType="num">
                                      <p:cBhvr additive="base">
                                        <p:cTn id="8" dur="500" fill="hold"/>
                                        <p:tgtEl>
                                          <p:spTgt spid="18944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9445"/>
                                        </p:tgtEl>
                                        <p:attrNameLst>
                                          <p:attrName>style.visibility</p:attrName>
                                        </p:attrNameLst>
                                      </p:cBhvr>
                                      <p:to>
                                        <p:strVal val="visible"/>
                                      </p:to>
                                    </p:set>
                                    <p:anim calcmode="lin" valueType="num">
                                      <p:cBhvr additive="base">
                                        <p:cTn id="13" dur="500" fill="hold"/>
                                        <p:tgtEl>
                                          <p:spTgt spid="189445"/>
                                        </p:tgtEl>
                                        <p:attrNameLst>
                                          <p:attrName>ppt_x</p:attrName>
                                        </p:attrNameLst>
                                      </p:cBhvr>
                                      <p:tavLst>
                                        <p:tav tm="0">
                                          <p:val>
                                            <p:strVal val="#ppt_x"/>
                                          </p:val>
                                        </p:tav>
                                        <p:tav tm="100000">
                                          <p:val>
                                            <p:strVal val="#ppt_x"/>
                                          </p:val>
                                        </p:tav>
                                      </p:tavLst>
                                    </p:anim>
                                    <p:anim calcmode="lin" valueType="num">
                                      <p:cBhvr additive="base">
                                        <p:cTn id="14" dur="500" fill="hold"/>
                                        <p:tgtEl>
                                          <p:spTgt spid="18944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89447"/>
                                        </p:tgtEl>
                                        <p:attrNameLst>
                                          <p:attrName>style.visibility</p:attrName>
                                        </p:attrNameLst>
                                      </p:cBhvr>
                                      <p:to>
                                        <p:strVal val="visible"/>
                                      </p:to>
                                    </p:set>
                                    <p:anim calcmode="lin" valueType="num">
                                      <p:cBhvr additive="base">
                                        <p:cTn id="19" dur="500" fill="hold"/>
                                        <p:tgtEl>
                                          <p:spTgt spid="189447"/>
                                        </p:tgtEl>
                                        <p:attrNameLst>
                                          <p:attrName>ppt_x</p:attrName>
                                        </p:attrNameLst>
                                      </p:cBhvr>
                                      <p:tavLst>
                                        <p:tav tm="0">
                                          <p:val>
                                            <p:strVal val="#ppt_x"/>
                                          </p:val>
                                        </p:tav>
                                        <p:tav tm="100000">
                                          <p:val>
                                            <p:strVal val="#ppt_x"/>
                                          </p:val>
                                        </p:tav>
                                      </p:tavLst>
                                    </p:anim>
                                    <p:anim calcmode="lin" valueType="num">
                                      <p:cBhvr additive="base">
                                        <p:cTn id="20" dur="500" fill="hold"/>
                                        <p:tgtEl>
                                          <p:spTgt spid="189447"/>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89446"/>
                                        </p:tgtEl>
                                        <p:attrNameLst>
                                          <p:attrName>style.visibility</p:attrName>
                                        </p:attrNameLst>
                                      </p:cBhvr>
                                      <p:to>
                                        <p:strVal val="visible"/>
                                      </p:to>
                                    </p:set>
                                    <p:anim calcmode="lin" valueType="num">
                                      <p:cBhvr additive="base">
                                        <p:cTn id="25" dur="500" fill="hold"/>
                                        <p:tgtEl>
                                          <p:spTgt spid="189446"/>
                                        </p:tgtEl>
                                        <p:attrNameLst>
                                          <p:attrName>ppt_x</p:attrName>
                                        </p:attrNameLst>
                                      </p:cBhvr>
                                      <p:tavLst>
                                        <p:tav tm="0">
                                          <p:val>
                                            <p:strVal val="#ppt_x"/>
                                          </p:val>
                                        </p:tav>
                                        <p:tav tm="100000">
                                          <p:val>
                                            <p:strVal val="#ppt_x"/>
                                          </p:val>
                                        </p:tav>
                                      </p:tavLst>
                                    </p:anim>
                                    <p:anim calcmode="lin" valueType="num">
                                      <p:cBhvr additive="base">
                                        <p:cTn id="26" dur="500" fill="hold"/>
                                        <p:tgtEl>
                                          <p:spTgt spid="1894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5" grpId="0" autoUpdateAnimBg="0"/>
      <p:bldP spid="189446"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ext Box 2"/>
          <p:cNvSpPr txBox="1">
            <a:spLocks noChangeArrowheads="1"/>
          </p:cNvSpPr>
          <p:nvPr/>
        </p:nvSpPr>
        <p:spPr bwMode="auto">
          <a:xfrm>
            <a:off x="1741714" y="110988"/>
            <a:ext cx="10134599"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5000"/>
              </a:lnSpc>
            </a:pPr>
            <a:r>
              <a:rPr kumimoji="1" lang="zh-CN" altLang="en-US" sz="2000" dirty="0">
                <a:solidFill>
                  <a:srgbClr val="3333FF"/>
                </a:solidFill>
                <a:latin typeface="Times New Roman" panose="02020603050405020304" pitchFamily="18" charset="0"/>
                <a:ea typeface="楷体_GB2312" pitchFamily="49" charset="-122"/>
              </a:rPr>
              <a:t>     </a:t>
            </a:r>
            <a:r>
              <a:rPr kumimoji="1" lang="en-US" altLang="zh-CN" sz="2400" dirty="0">
                <a:solidFill>
                  <a:srgbClr val="3333FF"/>
                </a:solidFill>
                <a:latin typeface="Times New Roman" panose="02020603050405020304" pitchFamily="18" charset="0"/>
              </a:rPr>
              <a:t>Assume that the electric current element is placed in an </a:t>
            </a:r>
            <a:r>
              <a:rPr kumimoji="1" lang="en-US" altLang="zh-CN" sz="2400" dirty="0">
                <a:solidFill>
                  <a:srgbClr val="FF0000"/>
                </a:solidFill>
                <a:latin typeface="Times New Roman" panose="02020603050405020304" pitchFamily="18" charset="0"/>
              </a:rPr>
              <a:t>unbound</a:t>
            </a:r>
            <a:r>
              <a:rPr kumimoji="1" lang="en-US" altLang="zh-CN" sz="2400" dirty="0">
                <a:solidFill>
                  <a:srgbClr val="3333FF"/>
                </a:solidFill>
                <a:latin typeface="Times New Roman" panose="02020603050405020304" pitchFamily="18" charset="0"/>
              </a:rPr>
              <a:t> dielectric which is </a:t>
            </a:r>
            <a:r>
              <a:rPr kumimoji="1" lang="en-US" altLang="zh-CN" sz="2400" dirty="0">
                <a:solidFill>
                  <a:srgbClr val="FF0000"/>
                </a:solidFill>
                <a:latin typeface="Times New Roman" panose="02020603050405020304" pitchFamily="18" charset="0"/>
              </a:rPr>
              <a:t>homogeneous</a:t>
            </a:r>
            <a:r>
              <a:rPr kumimoji="1" lang="en-US" altLang="zh-CN" sz="2400" dirty="0">
                <a:solidFill>
                  <a:srgbClr val="3333FF"/>
                </a:solidFill>
                <a:latin typeface="Times New Roman" panose="02020603050405020304" pitchFamily="18" charset="0"/>
              </a:rPr>
              <a:t>, </a:t>
            </a:r>
            <a:r>
              <a:rPr kumimoji="1" lang="en-US" altLang="zh-CN" sz="2400" dirty="0">
                <a:solidFill>
                  <a:srgbClr val="FF0000"/>
                </a:solidFill>
                <a:latin typeface="Times New Roman" panose="02020603050405020304" pitchFamily="18" charset="0"/>
              </a:rPr>
              <a:t>linear</a:t>
            </a:r>
            <a:r>
              <a:rPr kumimoji="1" lang="en-US" altLang="zh-CN" sz="2400" dirty="0">
                <a:solidFill>
                  <a:srgbClr val="3333FF"/>
                </a:solidFill>
                <a:latin typeface="Times New Roman" panose="02020603050405020304" pitchFamily="18" charset="0"/>
              </a:rPr>
              <a:t>, </a:t>
            </a:r>
            <a:r>
              <a:rPr kumimoji="1" lang="en-US" altLang="zh-CN" sz="2400" dirty="0">
                <a:solidFill>
                  <a:srgbClr val="FF0000"/>
                </a:solidFill>
                <a:latin typeface="Times New Roman" panose="02020603050405020304" pitchFamily="18" charset="0"/>
              </a:rPr>
              <a:t>isotropic</a:t>
            </a:r>
            <a:r>
              <a:rPr kumimoji="1" lang="en-US" altLang="zh-CN" sz="2400" dirty="0">
                <a:solidFill>
                  <a:srgbClr val="3333FF"/>
                </a:solidFill>
                <a:latin typeface="Times New Roman" panose="02020603050405020304" pitchFamily="18" charset="0"/>
              </a:rPr>
              <a:t> and </a:t>
            </a:r>
            <a:r>
              <a:rPr kumimoji="1" lang="en-US" altLang="zh-CN" sz="2400" dirty="0">
                <a:solidFill>
                  <a:srgbClr val="FF0000"/>
                </a:solidFill>
                <a:latin typeface="Times New Roman" panose="02020603050405020304" pitchFamily="18" charset="0"/>
              </a:rPr>
              <a:t>lossless</a:t>
            </a:r>
            <a:r>
              <a:rPr kumimoji="1" lang="en-US" altLang="zh-CN" sz="2400" dirty="0">
                <a:solidFill>
                  <a:srgbClr val="3333FF"/>
                </a:solidFill>
                <a:latin typeface="Times New Roman" panose="02020603050405020304" pitchFamily="18" charset="0"/>
              </a:rPr>
              <a:t>. </a:t>
            </a:r>
            <a:endParaRPr kumimoji="1" lang="en-US" altLang="zh-CN" sz="2800" dirty="0">
              <a:solidFill>
                <a:srgbClr val="3333FF"/>
              </a:solidFill>
              <a:latin typeface="Times New Roman" panose="02020603050405020304" pitchFamily="18" charset="0"/>
            </a:endParaRPr>
          </a:p>
        </p:txBody>
      </p:sp>
      <p:sp>
        <p:nvSpPr>
          <p:cNvPr id="124931" name="Text Box 3"/>
          <p:cNvSpPr txBox="1">
            <a:spLocks noChangeArrowheads="1"/>
          </p:cNvSpPr>
          <p:nvPr/>
        </p:nvSpPr>
        <p:spPr bwMode="auto">
          <a:xfrm>
            <a:off x="2362200" y="4114801"/>
            <a:ext cx="859971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spcBef>
                <a:spcPct val="50000"/>
              </a:spcBef>
            </a:pPr>
            <a:r>
              <a:rPr kumimoji="1" lang="zh-CN" altLang="en-US" sz="2400" dirty="0">
                <a:solidFill>
                  <a:srgbClr val="3333FF"/>
                </a:solidFill>
                <a:latin typeface="Times New Roman" panose="02020603050405020304" pitchFamily="18" charset="0"/>
                <a:ea typeface="楷体_GB2312" pitchFamily="49" charset="-122"/>
              </a:rPr>
              <a:t>       </a:t>
            </a:r>
            <a:r>
              <a:rPr kumimoji="1" lang="en-US" altLang="zh-CN" sz="2400" dirty="0">
                <a:solidFill>
                  <a:srgbClr val="3333FF"/>
                </a:solidFill>
                <a:latin typeface="Times New Roman" panose="02020603050405020304" pitchFamily="18" charset="0"/>
                <a:ea typeface="楷体_GB2312" pitchFamily="49" charset="-122"/>
              </a:rPr>
              <a:t>It is very hard to solve them </a:t>
            </a:r>
            <a:r>
              <a:rPr kumimoji="1" lang="en-US" altLang="zh-CN" sz="2400" dirty="0">
                <a:solidFill>
                  <a:srgbClr val="FF0000"/>
                </a:solidFill>
                <a:latin typeface="Times New Roman" panose="02020603050405020304" pitchFamily="18" charset="0"/>
                <a:ea typeface="楷体_GB2312" pitchFamily="49" charset="-122"/>
              </a:rPr>
              <a:t>directly</a:t>
            </a:r>
            <a:r>
              <a:rPr kumimoji="1" lang="en-US" altLang="zh-CN" sz="2400" dirty="0">
                <a:solidFill>
                  <a:srgbClr val="3333FF"/>
                </a:solidFill>
                <a:latin typeface="Times New Roman" panose="02020603050405020304" pitchFamily="18" charset="0"/>
                <a:ea typeface="楷体_GB2312" pitchFamily="49" charset="-122"/>
              </a:rPr>
              <a:t>, and using vector magnetic potential </a:t>
            </a:r>
            <a:r>
              <a:rPr kumimoji="1" lang="en-US" altLang="zh-CN" sz="2000" i="1" dirty="0">
                <a:latin typeface="Times New Roman" panose="02020603050405020304" pitchFamily="18" charset="0"/>
                <a:ea typeface="楷体_GB2312" pitchFamily="49" charset="-122"/>
              </a:rPr>
              <a:t>A</a:t>
            </a:r>
          </a:p>
        </p:txBody>
      </p:sp>
      <p:grpSp>
        <p:nvGrpSpPr>
          <p:cNvPr id="124932" name="Group 4"/>
          <p:cNvGrpSpPr>
            <a:grpSpLocks/>
          </p:cNvGrpSpPr>
          <p:nvPr/>
        </p:nvGrpSpPr>
        <p:grpSpPr bwMode="auto">
          <a:xfrm>
            <a:off x="6022976" y="2627314"/>
            <a:ext cx="3556000" cy="1489075"/>
            <a:chOff x="2834" y="1655"/>
            <a:chExt cx="2240" cy="938"/>
          </a:xfrm>
        </p:grpSpPr>
        <p:graphicFrame>
          <p:nvGraphicFramePr>
            <p:cNvPr id="124933" name="Object 5"/>
            <p:cNvGraphicFramePr>
              <a:graphicFrameLocks noChangeAspect="1"/>
            </p:cNvGraphicFramePr>
            <p:nvPr>
              <p:extLst>
                <p:ext uri="{D42A27DB-BD31-4B8C-83A1-F6EECF244321}">
                  <p14:modId xmlns:p14="http://schemas.microsoft.com/office/powerpoint/2010/main" val="1090470222"/>
                </p:ext>
              </p:extLst>
            </p:nvPr>
          </p:nvGraphicFramePr>
          <p:xfrm>
            <a:off x="2976" y="2345"/>
            <a:ext cx="1920" cy="248"/>
          </p:xfrm>
          <a:graphic>
            <a:graphicData uri="http://schemas.openxmlformats.org/presentationml/2006/ole">
              <mc:AlternateContent xmlns:mc="http://schemas.openxmlformats.org/markup-compatibility/2006">
                <mc:Choice xmlns:v="urn:schemas-microsoft-com:vml" Requires="v">
                  <p:oleObj spid="_x0000_s360590" name="Equation" r:id="rId3" imgW="1752480" imgH="228600" progId="Equation.3">
                    <p:embed/>
                  </p:oleObj>
                </mc:Choice>
                <mc:Fallback>
                  <p:oleObj name="Equation" r:id="rId3" imgW="175248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6" y="2345"/>
                          <a:ext cx="1920" cy="248"/>
                        </a:xfrm>
                        <a:prstGeom prst="rect">
                          <a:avLst/>
                        </a:prstGeom>
                        <a:noFill/>
                        <a:extLst/>
                      </p:spPr>
                    </p:pic>
                  </p:oleObj>
                </mc:Fallback>
              </mc:AlternateContent>
            </a:graphicData>
          </a:graphic>
        </p:graphicFrame>
        <p:graphicFrame>
          <p:nvGraphicFramePr>
            <p:cNvPr id="124934" name="Object 6"/>
            <p:cNvGraphicFramePr>
              <a:graphicFrameLocks noChangeAspect="1"/>
            </p:cNvGraphicFramePr>
            <p:nvPr>
              <p:extLst>
                <p:ext uri="{D42A27DB-BD31-4B8C-83A1-F6EECF244321}">
                  <p14:modId xmlns:p14="http://schemas.microsoft.com/office/powerpoint/2010/main" val="106712603"/>
                </p:ext>
              </p:extLst>
            </p:nvPr>
          </p:nvGraphicFramePr>
          <p:xfrm>
            <a:off x="2976" y="2112"/>
            <a:ext cx="2098" cy="270"/>
          </p:xfrm>
          <a:graphic>
            <a:graphicData uri="http://schemas.openxmlformats.org/presentationml/2006/ole">
              <mc:AlternateContent xmlns:mc="http://schemas.openxmlformats.org/markup-compatibility/2006">
                <mc:Choice xmlns:v="urn:schemas-microsoft-com:vml" Requires="v">
                  <p:oleObj spid="_x0000_s360591" name="Equation" r:id="rId5" imgW="1765080" imgH="228600" progId="Equation.3">
                    <p:embed/>
                  </p:oleObj>
                </mc:Choice>
                <mc:Fallback>
                  <p:oleObj name="Equation" r:id="rId5" imgW="176508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6" y="2112"/>
                          <a:ext cx="2098" cy="270"/>
                        </a:xfrm>
                        <a:prstGeom prst="rect">
                          <a:avLst/>
                        </a:prstGeom>
                        <a:noFill/>
                        <a:extLst/>
                      </p:spPr>
                    </p:pic>
                  </p:oleObj>
                </mc:Fallback>
              </mc:AlternateContent>
            </a:graphicData>
          </a:graphic>
        </p:graphicFrame>
        <p:sp>
          <p:nvSpPr>
            <p:cNvPr id="124935" name="Text Box 7"/>
            <p:cNvSpPr txBox="1">
              <a:spLocks noChangeArrowheads="1"/>
            </p:cNvSpPr>
            <p:nvPr/>
          </p:nvSpPr>
          <p:spPr bwMode="auto">
            <a:xfrm>
              <a:off x="2834" y="1655"/>
              <a:ext cx="1611"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nSpc>
                  <a:spcPct val="150000"/>
                </a:lnSpc>
                <a:spcBef>
                  <a:spcPct val="50000"/>
                </a:spcBef>
              </a:pPr>
              <a:r>
                <a:rPr kumimoji="1" lang="en-US" altLang="zh-CN" sz="2400" dirty="0">
                  <a:solidFill>
                    <a:srgbClr val="3333FF"/>
                  </a:solidFill>
                  <a:latin typeface="Times New Roman" panose="02020603050405020304" pitchFamily="18" charset="0"/>
                  <a:ea typeface="楷体_GB2312" pitchFamily="49" charset="-122"/>
                </a:rPr>
                <a:t>We know that</a:t>
              </a:r>
            </a:p>
          </p:txBody>
        </p:sp>
      </p:grpSp>
      <p:graphicFrame>
        <p:nvGraphicFramePr>
          <p:cNvPr id="124936" name="Object 8"/>
          <p:cNvGraphicFramePr>
            <a:graphicFrameLocks noChangeAspect="1"/>
          </p:cNvGraphicFramePr>
          <p:nvPr/>
        </p:nvGraphicFramePr>
        <p:xfrm>
          <a:off x="4530726" y="4876800"/>
          <a:ext cx="1412875" cy="704850"/>
        </p:xfrm>
        <a:graphic>
          <a:graphicData uri="http://schemas.openxmlformats.org/presentationml/2006/ole">
            <mc:AlternateContent xmlns:mc="http://schemas.openxmlformats.org/markup-compatibility/2006">
              <mc:Choice xmlns:v="urn:schemas-microsoft-com:vml" Requires="v">
                <p:oleObj spid="_x0000_s360592" name="Equation" r:id="rId7" imgW="825480" imgH="419040" progId="Equation.3">
                  <p:embed/>
                </p:oleObj>
              </mc:Choice>
              <mc:Fallback>
                <p:oleObj name="Equation" r:id="rId7" imgW="825480" imgH="419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30726" y="4876800"/>
                        <a:ext cx="1412875" cy="704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24937" name="Group 9"/>
          <p:cNvGrpSpPr>
            <a:grpSpLocks/>
          </p:cNvGrpSpPr>
          <p:nvPr/>
        </p:nvGrpSpPr>
        <p:grpSpPr bwMode="auto">
          <a:xfrm>
            <a:off x="2057400" y="1627189"/>
            <a:ext cx="2946400" cy="2563813"/>
            <a:chOff x="336" y="1025"/>
            <a:chExt cx="1856" cy="1615"/>
          </a:xfrm>
        </p:grpSpPr>
        <p:sp>
          <p:nvSpPr>
            <p:cNvPr id="124938" name="Rectangle 10"/>
            <p:cNvSpPr>
              <a:spLocks noChangeArrowheads="1"/>
            </p:cNvSpPr>
            <p:nvPr/>
          </p:nvSpPr>
          <p:spPr bwMode="auto">
            <a:xfrm>
              <a:off x="336" y="1684"/>
              <a:ext cx="116" cy="23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124939" name="Group 11"/>
            <p:cNvGrpSpPr>
              <a:grpSpLocks/>
            </p:cNvGrpSpPr>
            <p:nvPr/>
          </p:nvGrpSpPr>
          <p:grpSpPr bwMode="auto">
            <a:xfrm>
              <a:off x="384" y="1025"/>
              <a:ext cx="1808" cy="1615"/>
              <a:chOff x="384" y="1832"/>
              <a:chExt cx="1808" cy="1615"/>
            </a:xfrm>
          </p:grpSpPr>
          <p:sp>
            <p:nvSpPr>
              <p:cNvPr id="124940" name="Line 12"/>
              <p:cNvSpPr>
                <a:spLocks noChangeShapeType="1"/>
              </p:cNvSpPr>
              <p:nvPr/>
            </p:nvSpPr>
            <p:spPr bwMode="auto">
              <a:xfrm>
                <a:off x="1139" y="2952"/>
                <a:ext cx="847"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4941" name="Line 13"/>
              <p:cNvSpPr>
                <a:spLocks noChangeShapeType="1"/>
              </p:cNvSpPr>
              <p:nvPr/>
            </p:nvSpPr>
            <p:spPr bwMode="auto">
              <a:xfrm flipH="1">
                <a:off x="568" y="2952"/>
                <a:ext cx="571" cy="366"/>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4942" name="Rectangle 14"/>
              <p:cNvSpPr>
                <a:spLocks noChangeArrowheads="1"/>
              </p:cNvSpPr>
              <p:nvPr/>
            </p:nvSpPr>
            <p:spPr bwMode="auto">
              <a:xfrm>
                <a:off x="476" y="2080"/>
                <a:ext cx="1327" cy="269"/>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4943" name="Line 15"/>
              <p:cNvSpPr>
                <a:spLocks noChangeShapeType="1"/>
              </p:cNvSpPr>
              <p:nvPr/>
            </p:nvSpPr>
            <p:spPr bwMode="auto">
              <a:xfrm flipV="1">
                <a:off x="1139" y="1950"/>
                <a:ext cx="0" cy="1002"/>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4944" name="Line 16"/>
              <p:cNvSpPr>
                <a:spLocks noChangeShapeType="1"/>
              </p:cNvSpPr>
              <p:nvPr/>
            </p:nvSpPr>
            <p:spPr bwMode="auto">
              <a:xfrm flipV="1">
                <a:off x="1139" y="2456"/>
                <a:ext cx="301" cy="496"/>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4945" name="Text Box 17"/>
              <p:cNvSpPr txBox="1">
                <a:spLocks noChangeArrowheads="1"/>
              </p:cNvSpPr>
              <p:nvPr/>
            </p:nvSpPr>
            <p:spPr bwMode="auto">
              <a:xfrm>
                <a:off x="1235" y="2650"/>
                <a:ext cx="245"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r</a:t>
                </a:r>
              </a:p>
            </p:txBody>
          </p:sp>
          <p:sp>
            <p:nvSpPr>
              <p:cNvPr id="124946" name="Text Box 18"/>
              <p:cNvSpPr txBox="1">
                <a:spLocks noChangeArrowheads="1"/>
              </p:cNvSpPr>
              <p:nvPr/>
            </p:nvSpPr>
            <p:spPr bwMode="auto">
              <a:xfrm>
                <a:off x="939" y="2821"/>
                <a:ext cx="245"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solidFill>
                      <a:srgbClr val="FF0000"/>
                    </a:solidFill>
                    <a:latin typeface="Times New Roman" panose="02020603050405020304" pitchFamily="18" charset="0"/>
                  </a:rPr>
                  <a:t>Il</a:t>
                </a:r>
              </a:p>
            </p:txBody>
          </p:sp>
          <p:sp>
            <p:nvSpPr>
              <p:cNvPr id="124947" name="Text Box 19"/>
              <p:cNvSpPr txBox="1">
                <a:spLocks noChangeArrowheads="1"/>
              </p:cNvSpPr>
              <p:nvPr/>
            </p:nvSpPr>
            <p:spPr bwMode="auto">
              <a:xfrm>
                <a:off x="935" y="1832"/>
                <a:ext cx="245"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z</a:t>
                </a:r>
              </a:p>
            </p:txBody>
          </p:sp>
          <p:sp>
            <p:nvSpPr>
              <p:cNvPr id="124948" name="Text Box 20"/>
              <p:cNvSpPr txBox="1">
                <a:spLocks noChangeArrowheads="1"/>
              </p:cNvSpPr>
              <p:nvPr/>
            </p:nvSpPr>
            <p:spPr bwMode="auto">
              <a:xfrm>
                <a:off x="1947" y="2850"/>
                <a:ext cx="245"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y</a:t>
                </a:r>
              </a:p>
            </p:txBody>
          </p:sp>
          <p:sp>
            <p:nvSpPr>
              <p:cNvPr id="124949" name="Text Box 21"/>
              <p:cNvSpPr txBox="1">
                <a:spLocks noChangeArrowheads="1"/>
              </p:cNvSpPr>
              <p:nvPr/>
            </p:nvSpPr>
            <p:spPr bwMode="auto">
              <a:xfrm>
                <a:off x="384" y="3189"/>
                <a:ext cx="245"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x</a:t>
                </a:r>
              </a:p>
            </p:txBody>
          </p:sp>
          <p:sp>
            <p:nvSpPr>
              <p:cNvPr id="124950" name="Text Box 22"/>
              <p:cNvSpPr txBox="1">
                <a:spLocks noChangeArrowheads="1"/>
              </p:cNvSpPr>
              <p:nvPr/>
            </p:nvSpPr>
            <p:spPr bwMode="auto">
              <a:xfrm>
                <a:off x="528" y="2256"/>
                <a:ext cx="398"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i="1">
                    <a:latin typeface="Times New Roman" panose="02020603050405020304" pitchFamily="18" charset="0"/>
                    <a:sym typeface="Symbol" panose="05050102010706020507" pitchFamily="18" charset="2"/>
                  </a:rPr>
                  <a:t></a:t>
                </a:r>
                <a:r>
                  <a:rPr lang="zh-CN" altLang="en-US" sz="1600" i="1">
                    <a:latin typeface="Times New Roman" panose="02020603050405020304" pitchFamily="18" charset="0"/>
                  </a:rPr>
                  <a:t> </a:t>
                </a:r>
                <a:r>
                  <a:rPr lang="en-US" altLang="zh-CN" sz="1600">
                    <a:latin typeface="Times New Roman" panose="02020603050405020304" pitchFamily="18" charset="0"/>
                  </a:rPr>
                  <a:t>, </a:t>
                </a:r>
                <a:r>
                  <a:rPr lang="en-US" altLang="zh-CN" sz="1600" i="1">
                    <a:latin typeface="Times New Roman" panose="02020603050405020304" pitchFamily="18" charset="0"/>
                    <a:sym typeface="Symbol" panose="05050102010706020507" pitchFamily="18" charset="2"/>
                  </a:rPr>
                  <a:t></a:t>
                </a:r>
                <a:r>
                  <a:rPr lang="en-US" altLang="zh-CN" sz="1600" i="1">
                    <a:latin typeface="Times New Roman" panose="02020603050405020304" pitchFamily="18" charset="0"/>
                  </a:rPr>
                  <a:t> </a:t>
                </a:r>
              </a:p>
            </p:txBody>
          </p:sp>
          <p:sp>
            <p:nvSpPr>
              <p:cNvPr id="124951" name="Line 23"/>
              <p:cNvSpPr>
                <a:spLocks noChangeShapeType="1"/>
              </p:cNvSpPr>
              <p:nvPr/>
            </p:nvSpPr>
            <p:spPr bwMode="auto">
              <a:xfrm flipH="1" flipV="1">
                <a:off x="1139" y="2823"/>
                <a:ext cx="0" cy="237"/>
              </a:xfrm>
              <a:prstGeom prst="line">
                <a:avLst/>
              </a:prstGeom>
              <a:noFill/>
              <a:ln w="28575">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4952" name="Oval 24"/>
              <p:cNvSpPr>
                <a:spLocks noChangeArrowheads="1"/>
              </p:cNvSpPr>
              <p:nvPr/>
            </p:nvSpPr>
            <p:spPr bwMode="auto">
              <a:xfrm>
                <a:off x="1400" y="2276"/>
                <a:ext cx="164" cy="327"/>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24953" name="Oval 25"/>
              <p:cNvSpPr>
                <a:spLocks noChangeArrowheads="1"/>
              </p:cNvSpPr>
              <p:nvPr/>
            </p:nvSpPr>
            <p:spPr bwMode="auto">
              <a:xfrm>
                <a:off x="1416" y="2308"/>
                <a:ext cx="164" cy="3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24954" name="Text Box 26"/>
              <p:cNvSpPr txBox="1">
                <a:spLocks noChangeArrowheads="1"/>
              </p:cNvSpPr>
              <p:nvPr/>
            </p:nvSpPr>
            <p:spPr bwMode="auto">
              <a:xfrm>
                <a:off x="1424" y="2232"/>
                <a:ext cx="672"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spcBef>
                    <a:spcPct val="50000"/>
                  </a:spcBef>
                </a:pPr>
                <a:r>
                  <a:rPr kumimoji="1" lang="en-US" altLang="zh-CN" sz="2000" i="1">
                    <a:solidFill>
                      <a:schemeClr val="tx2"/>
                    </a:solidFill>
                    <a:latin typeface="Times New Roman" panose="02020603050405020304" pitchFamily="18" charset="0"/>
                    <a:ea typeface="楷体_GB2312" pitchFamily="49" charset="-122"/>
                  </a:rPr>
                  <a:t>P</a:t>
                </a:r>
                <a:r>
                  <a:rPr kumimoji="1" lang="en-US" altLang="zh-CN" sz="2000">
                    <a:solidFill>
                      <a:schemeClr val="tx2"/>
                    </a:solidFill>
                    <a:latin typeface="Times New Roman" panose="02020603050405020304" pitchFamily="18" charset="0"/>
                    <a:ea typeface="楷体_GB2312" pitchFamily="49" charset="-122"/>
                  </a:rPr>
                  <a:t>(</a:t>
                </a:r>
                <a:r>
                  <a:rPr kumimoji="1" lang="en-US" altLang="zh-CN" sz="2000" i="1">
                    <a:solidFill>
                      <a:schemeClr val="tx2"/>
                    </a:solidFill>
                    <a:latin typeface="Times New Roman" panose="02020603050405020304" pitchFamily="18" charset="0"/>
                    <a:ea typeface="楷体_GB2312" pitchFamily="49" charset="-122"/>
                  </a:rPr>
                  <a:t>x</a:t>
                </a:r>
                <a:r>
                  <a:rPr kumimoji="1" lang="en-US" altLang="zh-CN" sz="2000">
                    <a:solidFill>
                      <a:schemeClr val="tx2"/>
                    </a:solidFill>
                    <a:latin typeface="Times New Roman" panose="02020603050405020304" pitchFamily="18" charset="0"/>
                    <a:ea typeface="楷体_GB2312" pitchFamily="49" charset="-122"/>
                  </a:rPr>
                  <a:t>, </a:t>
                </a:r>
                <a:r>
                  <a:rPr kumimoji="1" lang="en-US" altLang="zh-CN" sz="2000" i="1">
                    <a:solidFill>
                      <a:schemeClr val="tx2"/>
                    </a:solidFill>
                    <a:latin typeface="Times New Roman" panose="02020603050405020304" pitchFamily="18" charset="0"/>
                    <a:ea typeface="楷体_GB2312" pitchFamily="49" charset="-122"/>
                  </a:rPr>
                  <a:t>y</a:t>
                </a:r>
                <a:r>
                  <a:rPr kumimoji="1" lang="en-US" altLang="zh-CN" sz="2000">
                    <a:solidFill>
                      <a:schemeClr val="tx2"/>
                    </a:solidFill>
                    <a:latin typeface="Times New Roman" panose="02020603050405020304" pitchFamily="18" charset="0"/>
                    <a:ea typeface="楷体_GB2312" pitchFamily="49" charset="-122"/>
                  </a:rPr>
                  <a:t>, </a:t>
                </a:r>
                <a:r>
                  <a:rPr kumimoji="1" lang="en-US" altLang="zh-CN" sz="2000" i="1">
                    <a:solidFill>
                      <a:schemeClr val="tx2"/>
                    </a:solidFill>
                    <a:latin typeface="Times New Roman" panose="02020603050405020304" pitchFamily="18" charset="0"/>
                    <a:ea typeface="楷体_GB2312" pitchFamily="49" charset="-122"/>
                  </a:rPr>
                  <a:t>z</a:t>
                </a:r>
                <a:r>
                  <a:rPr kumimoji="1" lang="en-US" altLang="zh-CN" sz="2000">
                    <a:solidFill>
                      <a:schemeClr val="tx2"/>
                    </a:solidFill>
                    <a:latin typeface="Times New Roman" panose="02020603050405020304" pitchFamily="18" charset="0"/>
                    <a:ea typeface="楷体_GB2312" pitchFamily="49" charset="-122"/>
                  </a:rPr>
                  <a:t>)</a:t>
                </a:r>
              </a:p>
            </p:txBody>
          </p:sp>
          <p:sp>
            <p:nvSpPr>
              <p:cNvPr id="124955" name="Text Box 27"/>
              <p:cNvSpPr txBox="1">
                <a:spLocks noChangeArrowheads="1"/>
              </p:cNvSpPr>
              <p:nvPr/>
            </p:nvSpPr>
            <p:spPr bwMode="auto">
              <a:xfrm>
                <a:off x="1096" y="2784"/>
                <a:ext cx="240"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spcBef>
                    <a:spcPct val="50000"/>
                  </a:spcBef>
                </a:pPr>
                <a:r>
                  <a:rPr kumimoji="1" lang="en-US" altLang="zh-CN" sz="2000" i="1">
                    <a:solidFill>
                      <a:schemeClr val="tx2"/>
                    </a:solidFill>
                    <a:latin typeface="楷体_GB2312" pitchFamily="49" charset="-122"/>
                    <a:ea typeface="楷体_GB2312" pitchFamily="49" charset="-122"/>
                  </a:rPr>
                  <a:t>o</a:t>
                </a:r>
              </a:p>
            </p:txBody>
          </p:sp>
        </p:grpSp>
      </p:grpSp>
      <p:graphicFrame>
        <p:nvGraphicFramePr>
          <p:cNvPr id="124956" name="Object 28"/>
          <p:cNvGraphicFramePr>
            <a:graphicFrameLocks noChangeAspect="1"/>
          </p:cNvGraphicFramePr>
          <p:nvPr/>
        </p:nvGraphicFramePr>
        <p:xfrm>
          <a:off x="6400801" y="4876800"/>
          <a:ext cx="2214563" cy="719138"/>
        </p:xfrm>
        <a:graphic>
          <a:graphicData uri="http://schemas.openxmlformats.org/presentationml/2006/ole">
            <mc:AlternateContent xmlns:mc="http://schemas.openxmlformats.org/markup-compatibility/2006">
              <mc:Choice xmlns:v="urn:schemas-microsoft-com:vml" Requires="v">
                <p:oleObj spid="_x0000_s360593" name="Equation" r:id="rId9" imgW="1295280" imgH="419040" progId="Equation.3">
                  <p:embed/>
                </p:oleObj>
              </mc:Choice>
              <mc:Fallback>
                <p:oleObj name="Equation" r:id="rId9" imgW="1295280" imgH="4190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00801" y="4876800"/>
                        <a:ext cx="2214563" cy="719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24957" name="Group 29"/>
          <p:cNvGrpSpPr>
            <a:grpSpLocks/>
          </p:cNvGrpSpPr>
          <p:nvPr/>
        </p:nvGrpSpPr>
        <p:grpSpPr bwMode="auto">
          <a:xfrm>
            <a:off x="2405064" y="5715000"/>
            <a:ext cx="3538537" cy="849790"/>
            <a:chOff x="555" y="3600"/>
            <a:chExt cx="2086" cy="464"/>
          </a:xfrm>
        </p:grpSpPr>
        <p:graphicFrame>
          <p:nvGraphicFramePr>
            <p:cNvPr id="124958" name="Object 30"/>
            <p:cNvGraphicFramePr>
              <a:graphicFrameLocks noChangeAspect="1"/>
            </p:cNvGraphicFramePr>
            <p:nvPr>
              <p:extLst>
                <p:ext uri="{D42A27DB-BD31-4B8C-83A1-F6EECF244321}">
                  <p14:modId xmlns:p14="http://schemas.microsoft.com/office/powerpoint/2010/main" val="3843427503"/>
                </p:ext>
              </p:extLst>
            </p:nvPr>
          </p:nvGraphicFramePr>
          <p:xfrm>
            <a:off x="1091" y="3600"/>
            <a:ext cx="1550" cy="464"/>
          </p:xfrm>
          <a:graphic>
            <a:graphicData uri="http://schemas.openxmlformats.org/presentationml/2006/ole">
              <mc:AlternateContent xmlns:mc="http://schemas.openxmlformats.org/markup-compatibility/2006">
                <mc:Choice xmlns:v="urn:schemas-microsoft-com:vml" Requires="v">
                  <p:oleObj spid="_x0000_s360594" name="公式" r:id="rId11" imgW="1498320" imgH="444240" progId="Equation.3">
                    <p:embed/>
                  </p:oleObj>
                </mc:Choice>
                <mc:Fallback>
                  <p:oleObj name="公式" r:id="rId11" imgW="1498320" imgH="444240" progId="Equation.3">
                    <p:embed/>
                    <p:pic>
                      <p:nvPicPr>
                        <p:cNvPr id="0" name=""/>
                        <p:cNvPicPr>
                          <a:picLocks noChangeAspect="1" noChangeArrowheads="1"/>
                        </p:cNvPicPr>
                        <p:nvPr/>
                      </p:nvPicPr>
                      <p:blipFill>
                        <a:blip r:embed="rId12"/>
                        <a:srcRect/>
                        <a:stretch>
                          <a:fillRect/>
                        </a:stretch>
                      </p:blipFill>
                      <p:spPr bwMode="auto">
                        <a:xfrm>
                          <a:off x="1091" y="3600"/>
                          <a:ext cx="1550" cy="4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4959" name="Text Box 31"/>
            <p:cNvSpPr txBox="1">
              <a:spLocks noChangeArrowheads="1"/>
            </p:cNvSpPr>
            <p:nvPr/>
          </p:nvSpPr>
          <p:spPr bwMode="auto">
            <a:xfrm>
              <a:off x="555" y="3602"/>
              <a:ext cx="624"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50000"/>
                </a:lnSpc>
                <a:spcBef>
                  <a:spcPct val="50000"/>
                </a:spcBef>
              </a:pPr>
              <a:r>
                <a:rPr kumimoji="1" lang="en-US" altLang="zh-CN" sz="2000" dirty="0">
                  <a:solidFill>
                    <a:srgbClr val="3333FF"/>
                  </a:solidFill>
                  <a:latin typeface="Times New Roman" panose="02020603050405020304" pitchFamily="18" charset="0"/>
                  <a:ea typeface="楷体_GB2312" pitchFamily="49" charset="-122"/>
                </a:rPr>
                <a:t>where</a:t>
              </a:r>
            </a:p>
          </p:txBody>
        </p:sp>
      </p:grpSp>
      <p:sp>
        <p:nvSpPr>
          <p:cNvPr id="124960" name="Text Box 32"/>
          <p:cNvSpPr txBox="1">
            <a:spLocks noChangeArrowheads="1"/>
          </p:cNvSpPr>
          <p:nvPr/>
        </p:nvSpPr>
        <p:spPr bwMode="auto">
          <a:xfrm>
            <a:off x="5695951" y="1220946"/>
            <a:ext cx="5659211"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5000"/>
              </a:lnSpc>
              <a:spcBef>
                <a:spcPct val="50000"/>
              </a:spcBef>
            </a:pPr>
            <a:r>
              <a:rPr kumimoji="1" lang="zh-CN" altLang="en-US" sz="2400" dirty="0">
                <a:solidFill>
                  <a:srgbClr val="3333FF"/>
                </a:solidFill>
                <a:latin typeface="Times New Roman" panose="02020603050405020304" pitchFamily="18" charset="0"/>
              </a:rPr>
              <a:t>      </a:t>
            </a:r>
            <a:r>
              <a:rPr kumimoji="1" lang="en-US" altLang="zh-CN" sz="2400" dirty="0">
                <a:solidFill>
                  <a:srgbClr val="3333FF"/>
                </a:solidFill>
                <a:latin typeface="Times New Roman" panose="02020603050405020304" pitchFamily="18" charset="0"/>
              </a:rPr>
              <a:t>Select the </a:t>
            </a:r>
            <a:r>
              <a:rPr kumimoji="1" lang="en-US" altLang="zh-CN" sz="2400" dirty="0">
                <a:solidFill>
                  <a:srgbClr val="FF0000"/>
                </a:solidFill>
                <a:latin typeface="Times New Roman" panose="02020603050405020304" pitchFamily="18" charset="0"/>
              </a:rPr>
              <a:t>rectangular</a:t>
            </a:r>
            <a:r>
              <a:rPr kumimoji="1" lang="en-US" altLang="zh-CN" sz="2400" dirty="0">
                <a:solidFill>
                  <a:srgbClr val="3333FF"/>
                </a:solidFill>
                <a:latin typeface="Times New Roman" panose="02020603050405020304" pitchFamily="18" charset="0"/>
              </a:rPr>
              <a:t> coordinate system, and let the electric current element be placed at the</a:t>
            </a:r>
            <a:r>
              <a:rPr kumimoji="1" lang="en-US" altLang="zh-CN" sz="2400" dirty="0">
                <a:solidFill>
                  <a:srgbClr val="FF0000"/>
                </a:solidFill>
                <a:latin typeface="Times New Roman" panose="02020603050405020304" pitchFamily="18" charset="0"/>
              </a:rPr>
              <a:t> origin</a:t>
            </a:r>
            <a:r>
              <a:rPr kumimoji="1" lang="en-US" altLang="zh-CN" sz="2400" dirty="0">
                <a:solidFill>
                  <a:srgbClr val="3333FF"/>
                </a:solidFill>
                <a:latin typeface="Times New Roman" panose="02020603050405020304" pitchFamily="18" charset="0"/>
              </a:rPr>
              <a:t> and aligned with the </a:t>
            </a:r>
            <a:r>
              <a:rPr kumimoji="1" lang="en-US" altLang="zh-CN" sz="2400" i="1" dirty="0">
                <a:latin typeface="Times New Roman" panose="02020603050405020304" pitchFamily="18" charset="0"/>
              </a:rPr>
              <a:t>z</a:t>
            </a:r>
            <a:r>
              <a:rPr kumimoji="1" lang="en-US" altLang="zh-CN" sz="2400" dirty="0">
                <a:solidFill>
                  <a:srgbClr val="FF0000"/>
                </a:solidFill>
                <a:latin typeface="Times New Roman" panose="02020603050405020304" pitchFamily="18" charset="0"/>
              </a:rPr>
              <a:t>-axis</a:t>
            </a:r>
            <a:r>
              <a:rPr kumimoji="1" lang="en-US" altLang="zh-CN" sz="2400" dirty="0">
                <a:solidFill>
                  <a:srgbClr val="3333FF"/>
                </a:solidFill>
                <a:latin typeface="Times New Roman" panose="02020603050405020304" pitchFamily="18" charset="0"/>
              </a:rPr>
              <a:t>.</a:t>
            </a:r>
          </a:p>
        </p:txBody>
      </p:sp>
      <p:sp>
        <p:nvSpPr>
          <p:cNvPr id="124961" name="AutoShape 33">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24962" name="AutoShape 34">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 name="文本框 1"/>
          <p:cNvSpPr txBox="1"/>
          <p:nvPr/>
        </p:nvSpPr>
        <p:spPr>
          <a:xfrm>
            <a:off x="228600" y="772886"/>
            <a:ext cx="1349828" cy="400110"/>
          </a:xfrm>
          <a:prstGeom prst="rect">
            <a:avLst/>
          </a:prstGeom>
          <a:noFill/>
        </p:spPr>
        <p:txBody>
          <a:bodyPr wrap="square" rtlCol="0">
            <a:spAutoFit/>
          </a:bodyPr>
          <a:lstStyle/>
          <a:p>
            <a:r>
              <a:rPr lang="en-US" altLang="zh-CN" sz="2000" b="1" dirty="0" smtClean="0">
                <a:solidFill>
                  <a:schemeClr val="bg1"/>
                </a:solidFill>
              </a:rPr>
              <a:t>Radiation</a:t>
            </a:r>
            <a:endParaRPr lang="zh-CN" altLang="en-US" sz="2000" b="1" dirty="0">
              <a:solidFill>
                <a:schemeClr val="bg1"/>
              </a:solidFill>
            </a:endParaRPr>
          </a:p>
        </p:txBody>
      </p:sp>
    </p:spTree>
    <p:extLst>
      <p:ext uri="{BB962C8B-B14F-4D97-AF65-F5344CB8AC3E}">
        <p14:creationId xmlns:p14="http://schemas.microsoft.com/office/powerpoint/2010/main" val="12068517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24930"/>
                                        </p:tgtEl>
                                        <p:attrNameLst>
                                          <p:attrName>style.visibility</p:attrName>
                                        </p:attrNameLst>
                                      </p:cBhvr>
                                      <p:to>
                                        <p:strVal val="visible"/>
                                      </p:to>
                                    </p:set>
                                    <p:anim calcmode="lin" valueType="num">
                                      <p:cBhvr additive="base">
                                        <p:cTn id="7" dur="500" fill="hold"/>
                                        <p:tgtEl>
                                          <p:spTgt spid="124930"/>
                                        </p:tgtEl>
                                        <p:attrNameLst>
                                          <p:attrName>ppt_x</p:attrName>
                                        </p:attrNameLst>
                                      </p:cBhvr>
                                      <p:tavLst>
                                        <p:tav tm="0">
                                          <p:val>
                                            <p:strVal val="#ppt_x"/>
                                          </p:val>
                                        </p:tav>
                                        <p:tav tm="100000">
                                          <p:val>
                                            <p:strVal val="#ppt_x"/>
                                          </p:val>
                                        </p:tav>
                                      </p:tavLst>
                                    </p:anim>
                                    <p:anim calcmode="lin" valueType="num">
                                      <p:cBhvr additive="base">
                                        <p:cTn id="8" dur="500" fill="hold"/>
                                        <p:tgtEl>
                                          <p:spTgt spid="124930"/>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4960"/>
                                        </p:tgtEl>
                                        <p:attrNameLst>
                                          <p:attrName>style.visibility</p:attrName>
                                        </p:attrNameLst>
                                      </p:cBhvr>
                                      <p:to>
                                        <p:strVal val="visible"/>
                                      </p:to>
                                    </p:set>
                                    <p:anim calcmode="lin" valueType="num">
                                      <p:cBhvr additive="base">
                                        <p:cTn id="13" dur="500" fill="hold"/>
                                        <p:tgtEl>
                                          <p:spTgt spid="124960"/>
                                        </p:tgtEl>
                                        <p:attrNameLst>
                                          <p:attrName>ppt_x</p:attrName>
                                        </p:attrNameLst>
                                      </p:cBhvr>
                                      <p:tavLst>
                                        <p:tav tm="0">
                                          <p:val>
                                            <p:strVal val="#ppt_x"/>
                                          </p:val>
                                        </p:tav>
                                        <p:tav tm="100000">
                                          <p:val>
                                            <p:strVal val="#ppt_x"/>
                                          </p:val>
                                        </p:tav>
                                      </p:tavLst>
                                    </p:anim>
                                    <p:anim calcmode="lin" valueType="num">
                                      <p:cBhvr additive="base">
                                        <p:cTn id="14" dur="500" fill="hold"/>
                                        <p:tgtEl>
                                          <p:spTgt spid="124960"/>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2493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124932"/>
                                        </p:tgtEl>
                                        <p:attrNameLst>
                                          <p:attrName>style.visibility</p:attrName>
                                        </p:attrNameLst>
                                      </p:cBhvr>
                                      <p:to>
                                        <p:strVal val="visible"/>
                                      </p:to>
                                    </p:set>
                                    <p:anim calcmode="lin" valueType="num">
                                      <p:cBhvr additive="base">
                                        <p:cTn id="23" dur="500" fill="hold"/>
                                        <p:tgtEl>
                                          <p:spTgt spid="124932"/>
                                        </p:tgtEl>
                                        <p:attrNameLst>
                                          <p:attrName>ppt_x</p:attrName>
                                        </p:attrNameLst>
                                      </p:cBhvr>
                                      <p:tavLst>
                                        <p:tav tm="0">
                                          <p:val>
                                            <p:strVal val="#ppt_x"/>
                                          </p:val>
                                        </p:tav>
                                        <p:tav tm="100000">
                                          <p:val>
                                            <p:strVal val="#ppt_x"/>
                                          </p:val>
                                        </p:tav>
                                      </p:tavLst>
                                    </p:anim>
                                    <p:anim calcmode="lin" valueType="num">
                                      <p:cBhvr additive="base">
                                        <p:cTn id="24" dur="500" fill="hold"/>
                                        <p:tgtEl>
                                          <p:spTgt spid="124932"/>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4931"/>
                                        </p:tgtEl>
                                        <p:attrNameLst>
                                          <p:attrName>style.visibility</p:attrName>
                                        </p:attrNameLst>
                                      </p:cBhvr>
                                      <p:to>
                                        <p:strVal val="visible"/>
                                      </p:to>
                                    </p:set>
                                    <p:anim calcmode="lin" valueType="num">
                                      <p:cBhvr additive="base">
                                        <p:cTn id="29" dur="500" fill="hold"/>
                                        <p:tgtEl>
                                          <p:spTgt spid="124931"/>
                                        </p:tgtEl>
                                        <p:attrNameLst>
                                          <p:attrName>ppt_x</p:attrName>
                                        </p:attrNameLst>
                                      </p:cBhvr>
                                      <p:tavLst>
                                        <p:tav tm="0">
                                          <p:val>
                                            <p:strVal val="#ppt_x"/>
                                          </p:val>
                                        </p:tav>
                                        <p:tav tm="100000">
                                          <p:val>
                                            <p:strVal val="#ppt_x"/>
                                          </p:val>
                                        </p:tav>
                                      </p:tavLst>
                                    </p:anim>
                                    <p:anim calcmode="lin" valueType="num">
                                      <p:cBhvr additive="base">
                                        <p:cTn id="30" dur="500" fill="hold"/>
                                        <p:tgtEl>
                                          <p:spTgt spid="124931"/>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124936"/>
                                        </p:tgtEl>
                                        <p:attrNameLst>
                                          <p:attrName>style.visibility</p:attrName>
                                        </p:attrNameLst>
                                      </p:cBhvr>
                                      <p:to>
                                        <p:strVal val="visible"/>
                                      </p:to>
                                    </p:set>
                                    <p:anim calcmode="lin" valueType="num">
                                      <p:cBhvr additive="base">
                                        <p:cTn id="35" dur="500" fill="hold"/>
                                        <p:tgtEl>
                                          <p:spTgt spid="124936"/>
                                        </p:tgtEl>
                                        <p:attrNameLst>
                                          <p:attrName>ppt_x</p:attrName>
                                        </p:attrNameLst>
                                      </p:cBhvr>
                                      <p:tavLst>
                                        <p:tav tm="0">
                                          <p:val>
                                            <p:strVal val="#ppt_x"/>
                                          </p:val>
                                        </p:tav>
                                        <p:tav tm="100000">
                                          <p:val>
                                            <p:strVal val="#ppt_x"/>
                                          </p:val>
                                        </p:tav>
                                      </p:tavLst>
                                    </p:anim>
                                    <p:anim calcmode="lin" valueType="num">
                                      <p:cBhvr additive="base">
                                        <p:cTn id="36" dur="500" fill="hold"/>
                                        <p:tgtEl>
                                          <p:spTgt spid="124936"/>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nodeType="clickEffect">
                                  <p:stCondLst>
                                    <p:cond delay="0"/>
                                  </p:stCondLst>
                                  <p:childTnLst>
                                    <p:set>
                                      <p:cBhvr>
                                        <p:cTn id="40" dur="1" fill="hold">
                                          <p:stCondLst>
                                            <p:cond delay="0"/>
                                          </p:stCondLst>
                                        </p:cTn>
                                        <p:tgtEl>
                                          <p:spTgt spid="124956"/>
                                        </p:tgtEl>
                                        <p:attrNameLst>
                                          <p:attrName>style.visibility</p:attrName>
                                        </p:attrNameLst>
                                      </p:cBhvr>
                                      <p:to>
                                        <p:strVal val="visible"/>
                                      </p:to>
                                    </p:set>
                                    <p:anim calcmode="lin" valueType="num">
                                      <p:cBhvr additive="base">
                                        <p:cTn id="41" dur="500" fill="hold"/>
                                        <p:tgtEl>
                                          <p:spTgt spid="124956"/>
                                        </p:tgtEl>
                                        <p:attrNameLst>
                                          <p:attrName>ppt_x</p:attrName>
                                        </p:attrNameLst>
                                      </p:cBhvr>
                                      <p:tavLst>
                                        <p:tav tm="0">
                                          <p:val>
                                            <p:strVal val="#ppt_x"/>
                                          </p:val>
                                        </p:tav>
                                        <p:tav tm="100000">
                                          <p:val>
                                            <p:strVal val="#ppt_x"/>
                                          </p:val>
                                        </p:tav>
                                      </p:tavLst>
                                    </p:anim>
                                    <p:anim calcmode="lin" valueType="num">
                                      <p:cBhvr additive="base">
                                        <p:cTn id="42" dur="500" fill="hold"/>
                                        <p:tgtEl>
                                          <p:spTgt spid="124956"/>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nodeType="clickEffect">
                                  <p:stCondLst>
                                    <p:cond delay="0"/>
                                  </p:stCondLst>
                                  <p:childTnLst>
                                    <p:set>
                                      <p:cBhvr>
                                        <p:cTn id="46" dur="1" fill="hold">
                                          <p:stCondLst>
                                            <p:cond delay="0"/>
                                          </p:stCondLst>
                                        </p:cTn>
                                        <p:tgtEl>
                                          <p:spTgt spid="124957"/>
                                        </p:tgtEl>
                                        <p:attrNameLst>
                                          <p:attrName>style.visibility</p:attrName>
                                        </p:attrNameLst>
                                      </p:cBhvr>
                                      <p:to>
                                        <p:strVal val="visible"/>
                                      </p:to>
                                    </p:set>
                                    <p:anim calcmode="lin" valueType="num">
                                      <p:cBhvr additive="base">
                                        <p:cTn id="47" dur="500" fill="hold"/>
                                        <p:tgtEl>
                                          <p:spTgt spid="124957"/>
                                        </p:tgtEl>
                                        <p:attrNameLst>
                                          <p:attrName>ppt_x</p:attrName>
                                        </p:attrNameLst>
                                      </p:cBhvr>
                                      <p:tavLst>
                                        <p:tav tm="0">
                                          <p:val>
                                            <p:strVal val="#ppt_x"/>
                                          </p:val>
                                        </p:tav>
                                        <p:tav tm="100000">
                                          <p:val>
                                            <p:strVal val="#ppt_x"/>
                                          </p:val>
                                        </p:tav>
                                      </p:tavLst>
                                    </p:anim>
                                    <p:anim calcmode="lin" valueType="num">
                                      <p:cBhvr additive="base">
                                        <p:cTn id="48" dur="500" fill="hold"/>
                                        <p:tgtEl>
                                          <p:spTgt spid="1249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0" grpId="0" autoUpdateAnimBg="0"/>
      <p:bldP spid="124931" grpId="0" autoUpdateAnimBg="0"/>
      <p:bldP spid="124960" grpId="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ext Box 2"/>
          <p:cNvSpPr txBox="1">
            <a:spLocks noChangeArrowheads="1"/>
          </p:cNvSpPr>
          <p:nvPr/>
        </p:nvSpPr>
        <p:spPr bwMode="auto">
          <a:xfrm>
            <a:off x="2362200" y="593726"/>
            <a:ext cx="7696200" cy="1235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Hence, as long as the closed surface </a:t>
            </a:r>
            <a:r>
              <a:rPr kumimoji="1" lang="en-US" altLang="zh-CN" sz="2000" i="1">
                <a:latin typeface="Times New Roman" panose="02020603050405020304" pitchFamily="18" charset="0"/>
              </a:rPr>
              <a:t>S</a:t>
            </a:r>
            <a:r>
              <a:rPr kumimoji="1" lang="en-US" altLang="zh-CN" sz="2000" i="1">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encloses all sources, or all sources are outside the closed surface </a:t>
            </a:r>
            <a:r>
              <a:rPr kumimoji="1" lang="en-US" altLang="zh-CN" sz="2000" i="1">
                <a:latin typeface="Times New Roman" panose="02020603050405020304" pitchFamily="18" charset="0"/>
              </a:rPr>
              <a:t>S</a:t>
            </a:r>
            <a:r>
              <a:rPr kumimoji="1" lang="en-US" altLang="zh-CN" sz="2000">
                <a:solidFill>
                  <a:srgbClr val="3333FF"/>
                </a:solidFill>
                <a:latin typeface="Times New Roman" panose="02020603050405020304" pitchFamily="18" charset="0"/>
              </a:rPr>
              <a:t>, then the following equation will hold</a:t>
            </a:r>
            <a:endParaRPr kumimoji="1" lang="en-US" altLang="zh-CN" sz="2000">
              <a:solidFill>
                <a:srgbClr val="3333FF"/>
              </a:solidFill>
              <a:latin typeface="Times New Roman" panose="02020603050405020304" pitchFamily="18" charset="0"/>
              <a:ea typeface="楷体_GB2312" pitchFamily="49" charset="-122"/>
            </a:endParaRPr>
          </a:p>
        </p:txBody>
      </p:sp>
      <p:sp>
        <p:nvSpPr>
          <p:cNvPr id="190467" name="Text Box 3"/>
          <p:cNvSpPr txBox="1">
            <a:spLocks noChangeArrowheads="1"/>
          </p:cNvSpPr>
          <p:nvPr/>
        </p:nvSpPr>
        <p:spPr bwMode="auto">
          <a:xfrm>
            <a:off x="2362200" y="2133601"/>
            <a:ext cx="533400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solidFill>
                  <a:srgbClr val="3333FF"/>
                </a:solidFill>
                <a:latin typeface="Times New Roman" panose="02020603050405020304" pitchFamily="18" charset="0"/>
              </a:rPr>
              <a:t>which is called the </a:t>
            </a:r>
            <a:r>
              <a:rPr kumimoji="1" lang="en-US" altLang="zh-CN" sz="2000">
                <a:solidFill>
                  <a:srgbClr val="FF0000"/>
                </a:solidFill>
                <a:latin typeface="Times New Roman" panose="02020603050405020304" pitchFamily="18" charset="0"/>
              </a:rPr>
              <a:t>Lorentz reciprocity relation</a:t>
            </a:r>
            <a:r>
              <a:rPr kumimoji="1" lang="en-US" altLang="zh-CN" sz="2000">
                <a:solidFill>
                  <a:srgbClr val="3333FF"/>
                </a:solidFill>
                <a:latin typeface="Times New Roman" panose="02020603050405020304" pitchFamily="18" charset="0"/>
              </a:rPr>
              <a:t>.</a:t>
            </a:r>
            <a:endParaRPr kumimoji="1" lang="en-US" altLang="zh-CN" sz="2000">
              <a:solidFill>
                <a:srgbClr val="3333FF"/>
              </a:solidFill>
              <a:latin typeface="Times New Roman" panose="02020603050405020304" pitchFamily="18" charset="0"/>
              <a:ea typeface="楷体_GB2312" pitchFamily="49" charset="-122"/>
            </a:endParaRPr>
          </a:p>
        </p:txBody>
      </p:sp>
      <p:graphicFrame>
        <p:nvGraphicFramePr>
          <p:cNvPr id="190468" name="Object 4"/>
          <p:cNvGraphicFramePr>
            <a:graphicFrameLocks noChangeAspect="1"/>
          </p:cNvGraphicFramePr>
          <p:nvPr/>
        </p:nvGraphicFramePr>
        <p:xfrm>
          <a:off x="4419601" y="1676401"/>
          <a:ext cx="3408363" cy="479425"/>
        </p:xfrm>
        <a:graphic>
          <a:graphicData uri="http://schemas.openxmlformats.org/presentationml/2006/ole">
            <mc:AlternateContent xmlns:mc="http://schemas.openxmlformats.org/markup-compatibility/2006">
              <mc:Choice xmlns:v="urn:schemas-microsoft-com:vml" Requires="v">
                <p:oleObj spid="_x0000_s418899" name="Equation" r:id="rId3" imgW="2070000" imgH="291960" progId="Equation.3">
                  <p:embed/>
                </p:oleObj>
              </mc:Choice>
              <mc:Fallback>
                <p:oleObj name="Equation" r:id="rId3" imgW="2070000" imgH="2919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1" y="1676401"/>
                        <a:ext cx="3408363"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0469" name="Text Box 5"/>
          <p:cNvSpPr txBox="1">
            <a:spLocks noChangeArrowheads="1"/>
          </p:cNvSpPr>
          <p:nvPr/>
        </p:nvSpPr>
        <p:spPr bwMode="auto">
          <a:xfrm>
            <a:off x="2895600" y="2667001"/>
            <a:ext cx="480060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solidFill>
                  <a:srgbClr val="3333FF"/>
                </a:solidFill>
                <a:latin typeface="Times New Roman" panose="02020603050405020304" pitchFamily="18" charset="0"/>
                <a:ea typeface="楷体_GB2312" pitchFamily="49" charset="-122"/>
              </a:rPr>
              <a:t>Since the above equation holds, we have</a:t>
            </a:r>
            <a:endParaRPr kumimoji="1" lang="en-US" altLang="zh-CN" sz="2000">
              <a:solidFill>
                <a:srgbClr val="3333FF"/>
              </a:solidFill>
              <a:latin typeface="楷体_GB2312" pitchFamily="49" charset="-122"/>
              <a:ea typeface="楷体_GB2312" pitchFamily="49" charset="-122"/>
            </a:endParaRPr>
          </a:p>
        </p:txBody>
      </p:sp>
      <p:graphicFrame>
        <p:nvGraphicFramePr>
          <p:cNvPr id="190470" name="Object 6"/>
          <p:cNvGraphicFramePr>
            <a:graphicFrameLocks noChangeAspect="1"/>
          </p:cNvGraphicFramePr>
          <p:nvPr/>
        </p:nvGraphicFramePr>
        <p:xfrm>
          <a:off x="3581400" y="3400426"/>
          <a:ext cx="4876800" cy="485775"/>
        </p:xfrm>
        <a:graphic>
          <a:graphicData uri="http://schemas.openxmlformats.org/presentationml/2006/ole">
            <mc:AlternateContent xmlns:mc="http://schemas.openxmlformats.org/markup-compatibility/2006">
              <mc:Choice xmlns:v="urn:schemas-microsoft-com:vml" Requires="v">
                <p:oleObj spid="_x0000_s418900" name="Equation" r:id="rId5" imgW="2908080" imgH="291960" progId="Equation.3">
                  <p:embed/>
                </p:oleObj>
              </mc:Choice>
              <mc:Fallback>
                <p:oleObj name="Equation" r:id="rId5" imgW="2908080" imgH="2919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1400" y="3400426"/>
                        <a:ext cx="4876800"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90471" name="Group 7"/>
          <p:cNvGrpSpPr>
            <a:grpSpLocks/>
          </p:cNvGrpSpPr>
          <p:nvPr/>
        </p:nvGrpSpPr>
        <p:grpSpPr bwMode="auto">
          <a:xfrm>
            <a:off x="2438400" y="4098926"/>
            <a:ext cx="6400800" cy="1158875"/>
            <a:chOff x="576" y="2582"/>
            <a:chExt cx="4032" cy="730"/>
          </a:xfrm>
        </p:grpSpPr>
        <p:graphicFrame>
          <p:nvGraphicFramePr>
            <p:cNvPr id="190472" name="Object 8"/>
            <p:cNvGraphicFramePr>
              <a:graphicFrameLocks noChangeAspect="1"/>
            </p:cNvGraphicFramePr>
            <p:nvPr/>
          </p:nvGraphicFramePr>
          <p:xfrm>
            <a:off x="1104" y="2988"/>
            <a:ext cx="3504" cy="324"/>
          </p:xfrm>
          <a:graphic>
            <a:graphicData uri="http://schemas.openxmlformats.org/presentationml/2006/ole">
              <mc:AlternateContent xmlns:mc="http://schemas.openxmlformats.org/markup-compatibility/2006">
                <mc:Choice xmlns:v="urn:schemas-microsoft-com:vml" Requires="v">
                  <p:oleObj spid="_x0000_s418901" name="Equation" r:id="rId7" imgW="3149280" imgH="317160" progId="Equation.3">
                    <p:embed/>
                  </p:oleObj>
                </mc:Choice>
                <mc:Fallback>
                  <p:oleObj name="Equation" r:id="rId7" imgW="3149280" imgH="31716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4" y="2988"/>
                          <a:ext cx="3504" cy="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0473" name="Text Box 9"/>
            <p:cNvSpPr txBox="1">
              <a:spLocks noChangeArrowheads="1"/>
            </p:cNvSpPr>
            <p:nvPr/>
          </p:nvSpPr>
          <p:spPr bwMode="auto">
            <a:xfrm>
              <a:off x="576" y="2582"/>
              <a:ext cx="1536"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kumimoji="1" lang="en-US" altLang="zh-CN" sz="2000">
                  <a:solidFill>
                    <a:srgbClr val="0000FF"/>
                  </a:solidFill>
                  <a:latin typeface="Times New Roman" panose="02020603050405020304" pitchFamily="18" charset="0"/>
                  <a:ea typeface="楷体_GB2312" pitchFamily="49" charset="-122"/>
                </a:rPr>
                <a:t>Or it is rewritten as</a:t>
              </a:r>
              <a:endParaRPr kumimoji="1" lang="en-US" altLang="zh-CN" sz="2000">
                <a:latin typeface="Times New Roman" panose="02020603050405020304" pitchFamily="18" charset="0"/>
                <a:ea typeface="楷体_GB2312" pitchFamily="49" charset="-122"/>
              </a:endParaRPr>
            </a:p>
          </p:txBody>
        </p:sp>
      </p:grpSp>
      <p:sp>
        <p:nvSpPr>
          <p:cNvPr id="190474" name="Text Box 10"/>
          <p:cNvSpPr txBox="1">
            <a:spLocks noChangeArrowheads="1"/>
          </p:cNvSpPr>
          <p:nvPr/>
        </p:nvSpPr>
        <p:spPr bwMode="auto">
          <a:xfrm>
            <a:off x="2438400" y="5399089"/>
            <a:ext cx="548640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solidFill>
                  <a:srgbClr val="3333FF"/>
                </a:solidFill>
                <a:latin typeface="Times New Roman" panose="02020603050405020304" pitchFamily="18" charset="0"/>
              </a:rPr>
              <a:t>which is called the </a:t>
            </a:r>
            <a:r>
              <a:rPr kumimoji="1" lang="en-US" altLang="zh-CN" sz="2000">
                <a:solidFill>
                  <a:srgbClr val="FF0000"/>
                </a:solidFill>
                <a:latin typeface="Times New Roman" panose="02020603050405020304" pitchFamily="18" charset="0"/>
              </a:rPr>
              <a:t>Carson reciprocity relation</a:t>
            </a:r>
            <a:r>
              <a:rPr kumimoji="1" lang="en-US" altLang="zh-CN" sz="2000">
                <a:solidFill>
                  <a:srgbClr val="3333FF"/>
                </a:solidFill>
                <a:latin typeface="Times New Roman" panose="02020603050405020304" pitchFamily="18" charset="0"/>
              </a:rPr>
              <a:t>.</a:t>
            </a:r>
            <a:r>
              <a:rPr kumimoji="1" lang="en-US" altLang="zh-CN" sz="2000">
                <a:solidFill>
                  <a:srgbClr val="3333FF"/>
                </a:solidFill>
                <a:latin typeface="楷体_GB2312" pitchFamily="49" charset="-122"/>
                <a:ea typeface="楷体_GB2312" pitchFamily="49" charset="-122"/>
              </a:rPr>
              <a:t> </a:t>
            </a:r>
          </a:p>
        </p:txBody>
      </p:sp>
      <p:sp>
        <p:nvSpPr>
          <p:cNvPr id="190475" name="AutoShape 11">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90476" name="AutoShape 12">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Tree>
    <p:extLst>
      <p:ext uri="{BB962C8B-B14F-4D97-AF65-F5344CB8AC3E}">
        <p14:creationId xmlns:p14="http://schemas.microsoft.com/office/powerpoint/2010/main" val="18291927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90466"/>
                                        </p:tgtEl>
                                        <p:attrNameLst>
                                          <p:attrName>style.visibility</p:attrName>
                                        </p:attrNameLst>
                                      </p:cBhvr>
                                      <p:to>
                                        <p:strVal val="visible"/>
                                      </p:to>
                                    </p:set>
                                    <p:anim calcmode="lin" valueType="num">
                                      <p:cBhvr additive="base">
                                        <p:cTn id="7" dur="500" fill="hold"/>
                                        <p:tgtEl>
                                          <p:spTgt spid="190466"/>
                                        </p:tgtEl>
                                        <p:attrNameLst>
                                          <p:attrName>ppt_x</p:attrName>
                                        </p:attrNameLst>
                                      </p:cBhvr>
                                      <p:tavLst>
                                        <p:tav tm="0">
                                          <p:val>
                                            <p:strVal val="#ppt_x"/>
                                          </p:val>
                                        </p:tav>
                                        <p:tav tm="100000">
                                          <p:val>
                                            <p:strVal val="#ppt_x"/>
                                          </p:val>
                                        </p:tav>
                                      </p:tavLst>
                                    </p:anim>
                                    <p:anim calcmode="lin" valueType="num">
                                      <p:cBhvr additive="base">
                                        <p:cTn id="8" dur="500" fill="hold"/>
                                        <p:tgtEl>
                                          <p:spTgt spid="190466"/>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90468"/>
                                        </p:tgtEl>
                                        <p:attrNameLst>
                                          <p:attrName>style.visibility</p:attrName>
                                        </p:attrNameLst>
                                      </p:cBhvr>
                                      <p:to>
                                        <p:strVal val="visible"/>
                                      </p:to>
                                    </p:set>
                                    <p:anim calcmode="lin" valueType="num">
                                      <p:cBhvr additive="base">
                                        <p:cTn id="13" dur="500" fill="hold"/>
                                        <p:tgtEl>
                                          <p:spTgt spid="190468"/>
                                        </p:tgtEl>
                                        <p:attrNameLst>
                                          <p:attrName>ppt_x</p:attrName>
                                        </p:attrNameLst>
                                      </p:cBhvr>
                                      <p:tavLst>
                                        <p:tav tm="0">
                                          <p:val>
                                            <p:strVal val="#ppt_x"/>
                                          </p:val>
                                        </p:tav>
                                        <p:tav tm="100000">
                                          <p:val>
                                            <p:strVal val="#ppt_x"/>
                                          </p:val>
                                        </p:tav>
                                      </p:tavLst>
                                    </p:anim>
                                    <p:anim calcmode="lin" valueType="num">
                                      <p:cBhvr additive="base">
                                        <p:cTn id="14" dur="500" fill="hold"/>
                                        <p:tgtEl>
                                          <p:spTgt spid="19046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0467"/>
                                        </p:tgtEl>
                                        <p:attrNameLst>
                                          <p:attrName>style.visibility</p:attrName>
                                        </p:attrNameLst>
                                      </p:cBhvr>
                                      <p:to>
                                        <p:strVal val="visible"/>
                                      </p:to>
                                    </p:set>
                                    <p:anim calcmode="lin" valueType="num">
                                      <p:cBhvr additive="base">
                                        <p:cTn id="19" dur="500" fill="hold"/>
                                        <p:tgtEl>
                                          <p:spTgt spid="190467"/>
                                        </p:tgtEl>
                                        <p:attrNameLst>
                                          <p:attrName>ppt_x</p:attrName>
                                        </p:attrNameLst>
                                      </p:cBhvr>
                                      <p:tavLst>
                                        <p:tav tm="0">
                                          <p:val>
                                            <p:strVal val="#ppt_x"/>
                                          </p:val>
                                        </p:tav>
                                        <p:tav tm="100000">
                                          <p:val>
                                            <p:strVal val="#ppt_x"/>
                                          </p:val>
                                        </p:tav>
                                      </p:tavLst>
                                    </p:anim>
                                    <p:anim calcmode="lin" valueType="num">
                                      <p:cBhvr additive="base">
                                        <p:cTn id="20" dur="500" fill="hold"/>
                                        <p:tgtEl>
                                          <p:spTgt spid="190467"/>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90469"/>
                                        </p:tgtEl>
                                        <p:attrNameLst>
                                          <p:attrName>style.visibility</p:attrName>
                                        </p:attrNameLst>
                                      </p:cBhvr>
                                      <p:to>
                                        <p:strVal val="visible"/>
                                      </p:to>
                                    </p:set>
                                    <p:anim calcmode="lin" valueType="num">
                                      <p:cBhvr additive="base">
                                        <p:cTn id="25" dur="500" fill="hold"/>
                                        <p:tgtEl>
                                          <p:spTgt spid="190469"/>
                                        </p:tgtEl>
                                        <p:attrNameLst>
                                          <p:attrName>ppt_x</p:attrName>
                                        </p:attrNameLst>
                                      </p:cBhvr>
                                      <p:tavLst>
                                        <p:tav tm="0">
                                          <p:val>
                                            <p:strVal val="#ppt_x"/>
                                          </p:val>
                                        </p:tav>
                                        <p:tav tm="100000">
                                          <p:val>
                                            <p:strVal val="#ppt_x"/>
                                          </p:val>
                                        </p:tav>
                                      </p:tavLst>
                                    </p:anim>
                                    <p:anim calcmode="lin" valueType="num">
                                      <p:cBhvr additive="base">
                                        <p:cTn id="26" dur="500" fill="hold"/>
                                        <p:tgtEl>
                                          <p:spTgt spid="190469"/>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90470"/>
                                        </p:tgtEl>
                                        <p:attrNameLst>
                                          <p:attrName>style.visibility</p:attrName>
                                        </p:attrNameLst>
                                      </p:cBhvr>
                                      <p:to>
                                        <p:strVal val="visible"/>
                                      </p:to>
                                    </p:set>
                                    <p:anim calcmode="lin" valueType="num">
                                      <p:cBhvr additive="base">
                                        <p:cTn id="31" dur="500" fill="hold"/>
                                        <p:tgtEl>
                                          <p:spTgt spid="190470"/>
                                        </p:tgtEl>
                                        <p:attrNameLst>
                                          <p:attrName>ppt_x</p:attrName>
                                        </p:attrNameLst>
                                      </p:cBhvr>
                                      <p:tavLst>
                                        <p:tav tm="0">
                                          <p:val>
                                            <p:strVal val="#ppt_x"/>
                                          </p:val>
                                        </p:tav>
                                        <p:tav tm="100000">
                                          <p:val>
                                            <p:strVal val="#ppt_x"/>
                                          </p:val>
                                        </p:tav>
                                      </p:tavLst>
                                    </p:anim>
                                    <p:anim calcmode="lin" valueType="num">
                                      <p:cBhvr additive="base">
                                        <p:cTn id="32" dur="500" fill="hold"/>
                                        <p:tgtEl>
                                          <p:spTgt spid="190470"/>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190471"/>
                                        </p:tgtEl>
                                        <p:attrNameLst>
                                          <p:attrName>style.visibility</p:attrName>
                                        </p:attrNameLst>
                                      </p:cBhvr>
                                      <p:to>
                                        <p:strVal val="visible"/>
                                      </p:to>
                                    </p:set>
                                    <p:anim calcmode="lin" valueType="num">
                                      <p:cBhvr additive="base">
                                        <p:cTn id="37" dur="500" fill="hold"/>
                                        <p:tgtEl>
                                          <p:spTgt spid="190471"/>
                                        </p:tgtEl>
                                        <p:attrNameLst>
                                          <p:attrName>ppt_x</p:attrName>
                                        </p:attrNameLst>
                                      </p:cBhvr>
                                      <p:tavLst>
                                        <p:tav tm="0">
                                          <p:val>
                                            <p:strVal val="#ppt_x"/>
                                          </p:val>
                                        </p:tav>
                                        <p:tav tm="100000">
                                          <p:val>
                                            <p:strVal val="#ppt_x"/>
                                          </p:val>
                                        </p:tav>
                                      </p:tavLst>
                                    </p:anim>
                                    <p:anim calcmode="lin" valueType="num">
                                      <p:cBhvr additive="base">
                                        <p:cTn id="38" dur="500" fill="hold"/>
                                        <p:tgtEl>
                                          <p:spTgt spid="190471"/>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90474"/>
                                        </p:tgtEl>
                                        <p:attrNameLst>
                                          <p:attrName>style.visibility</p:attrName>
                                        </p:attrNameLst>
                                      </p:cBhvr>
                                      <p:to>
                                        <p:strVal val="visible"/>
                                      </p:to>
                                    </p:set>
                                    <p:anim calcmode="lin" valueType="num">
                                      <p:cBhvr additive="base">
                                        <p:cTn id="43" dur="500" fill="hold"/>
                                        <p:tgtEl>
                                          <p:spTgt spid="190474"/>
                                        </p:tgtEl>
                                        <p:attrNameLst>
                                          <p:attrName>ppt_x</p:attrName>
                                        </p:attrNameLst>
                                      </p:cBhvr>
                                      <p:tavLst>
                                        <p:tav tm="0">
                                          <p:val>
                                            <p:strVal val="#ppt_x"/>
                                          </p:val>
                                        </p:tav>
                                        <p:tav tm="100000">
                                          <p:val>
                                            <p:strVal val="#ppt_x"/>
                                          </p:val>
                                        </p:tav>
                                      </p:tavLst>
                                    </p:anim>
                                    <p:anim calcmode="lin" valueType="num">
                                      <p:cBhvr additive="base">
                                        <p:cTn id="44" dur="500" fill="hold"/>
                                        <p:tgtEl>
                                          <p:spTgt spid="1904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6" grpId="0" autoUpdateAnimBg="0"/>
      <p:bldP spid="190467" grpId="0" autoUpdateAnimBg="0"/>
      <p:bldP spid="190469" grpId="0" autoUpdateAnimBg="0"/>
      <p:bldP spid="190474" grpId="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Text Box 2"/>
          <p:cNvSpPr txBox="1">
            <a:spLocks noChangeArrowheads="1"/>
          </p:cNvSpPr>
          <p:nvPr/>
        </p:nvSpPr>
        <p:spPr bwMode="auto">
          <a:xfrm>
            <a:off x="2286000" y="304801"/>
            <a:ext cx="7543800" cy="161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The above reciprocity relations hold regardless of whether the space medium is </a:t>
            </a:r>
            <a:r>
              <a:rPr kumimoji="1" lang="en-US" altLang="zh-CN" sz="2000">
                <a:solidFill>
                  <a:srgbClr val="FF0000"/>
                </a:solidFill>
                <a:latin typeface="Times New Roman" panose="02020603050405020304" pitchFamily="18" charset="0"/>
              </a:rPr>
              <a:t>homogeneous or not</a:t>
            </a:r>
            <a:r>
              <a:rPr kumimoji="1" lang="en-US" altLang="zh-CN" sz="2000">
                <a:solidFill>
                  <a:srgbClr val="3333FF"/>
                </a:solidFill>
                <a:latin typeface="Times New Roman" panose="02020603050405020304" pitchFamily="18" charset="0"/>
              </a:rPr>
              <a:t>. We can prove that the Carson reciprocity relation still holds if there is a </a:t>
            </a:r>
            <a:r>
              <a:rPr kumimoji="1" lang="en-US" altLang="zh-CN" sz="2000">
                <a:solidFill>
                  <a:srgbClr val="FF0000"/>
                </a:solidFill>
                <a:latin typeface="Times New Roman" panose="02020603050405020304" pitchFamily="18" charset="0"/>
              </a:rPr>
              <a:t>perfect electric or magnetic</a:t>
            </a:r>
            <a:r>
              <a:rPr kumimoji="1" lang="en-US" altLang="zh-CN" sz="2000">
                <a:solidFill>
                  <a:srgbClr val="3333FF"/>
                </a:solidFill>
                <a:latin typeface="Times New Roman" panose="02020603050405020304" pitchFamily="18" charset="0"/>
              </a:rPr>
              <a:t> conductor in the region </a:t>
            </a:r>
            <a:r>
              <a:rPr kumimoji="1" lang="en-US" altLang="zh-CN" sz="2000" i="1">
                <a:solidFill>
                  <a:schemeClr val="tx2"/>
                </a:solidFill>
                <a:latin typeface="Times New Roman" panose="02020603050405020304" pitchFamily="18" charset="0"/>
                <a:ea typeface="楷体_GB2312" pitchFamily="49" charset="-122"/>
              </a:rPr>
              <a:t>V</a:t>
            </a:r>
            <a:r>
              <a:rPr kumimoji="1" lang="en-US" altLang="zh-CN" sz="2000">
                <a:solidFill>
                  <a:srgbClr val="3333FF"/>
                </a:solidFill>
                <a:latin typeface="Times New Roman" panose="02020603050405020304" pitchFamily="18" charset="0"/>
              </a:rPr>
              <a:t>.</a:t>
            </a:r>
            <a:r>
              <a:rPr kumimoji="1" lang="en-US" altLang="zh-CN" sz="2000">
                <a:solidFill>
                  <a:srgbClr val="3333FF"/>
                </a:solidFill>
                <a:latin typeface="Times New Roman" panose="02020603050405020304" pitchFamily="18" charset="0"/>
                <a:ea typeface="楷体_GB2312" pitchFamily="49" charset="-122"/>
              </a:rPr>
              <a:t> </a:t>
            </a:r>
          </a:p>
        </p:txBody>
      </p:sp>
      <p:graphicFrame>
        <p:nvGraphicFramePr>
          <p:cNvPr id="191491" name="Object 3"/>
          <p:cNvGraphicFramePr>
            <a:graphicFrameLocks noChangeAspect="1"/>
          </p:cNvGraphicFramePr>
          <p:nvPr/>
        </p:nvGraphicFramePr>
        <p:xfrm>
          <a:off x="3759200" y="5195888"/>
          <a:ext cx="4876800" cy="366712"/>
        </p:xfrm>
        <a:graphic>
          <a:graphicData uri="http://schemas.openxmlformats.org/presentationml/2006/ole">
            <mc:AlternateContent xmlns:mc="http://schemas.openxmlformats.org/markup-compatibility/2006">
              <mc:Choice xmlns:v="urn:schemas-microsoft-com:vml" Requires="v">
                <p:oleObj spid="_x0000_s419950" r:id="rId3" imgW="3048000" imgH="228600" progId="Equation.3">
                  <p:embed/>
                </p:oleObj>
              </mc:Choice>
              <mc:Fallback>
                <p:oleObj r:id="rId3" imgW="30480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9200" y="5195888"/>
                        <a:ext cx="4876800" cy="366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1492" name="Object 4"/>
          <p:cNvGraphicFramePr>
            <a:graphicFrameLocks noChangeAspect="1"/>
          </p:cNvGraphicFramePr>
          <p:nvPr/>
        </p:nvGraphicFramePr>
        <p:xfrm>
          <a:off x="3733801" y="4662488"/>
          <a:ext cx="4892675" cy="366712"/>
        </p:xfrm>
        <a:graphic>
          <a:graphicData uri="http://schemas.openxmlformats.org/presentationml/2006/ole">
            <mc:AlternateContent xmlns:mc="http://schemas.openxmlformats.org/markup-compatibility/2006">
              <mc:Choice xmlns:v="urn:schemas-microsoft-com:vml" Requires="v">
                <p:oleObj spid="_x0000_s419951" r:id="rId5" imgW="3048000" imgH="228600" progId="Equation.3">
                  <p:embed/>
                </p:oleObj>
              </mc:Choice>
              <mc:Fallback>
                <p:oleObj r:id="rId5" imgW="30480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3801" y="4662488"/>
                        <a:ext cx="4892675" cy="366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1493" name="Text Box 5"/>
          <p:cNvSpPr txBox="1">
            <a:spLocks noChangeArrowheads="1"/>
          </p:cNvSpPr>
          <p:nvPr/>
        </p:nvSpPr>
        <p:spPr bwMode="auto">
          <a:xfrm>
            <a:off x="2781300" y="4022726"/>
            <a:ext cx="483870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solidFill>
                  <a:srgbClr val="3333FF"/>
                </a:solidFill>
                <a:latin typeface="Times New Roman" panose="02020603050405020304" pitchFamily="18" charset="0"/>
              </a:rPr>
              <a:t>Using the scalar triple product, we have</a:t>
            </a:r>
            <a:r>
              <a:rPr kumimoji="1" lang="en-US" altLang="zh-CN" sz="2000">
                <a:solidFill>
                  <a:srgbClr val="3333FF"/>
                </a:solidFill>
                <a:latin typeface="Times New Roman" panose="02020603050405020304" pitchFamily="18" charset="0"/>
                <a:ea typeface="楷体_GB2312" pitchFamily="49" charset="-122"/>
              </a:rPr>
              <a:t> </a:t>
            </a:r>
          </a:p>
        </p:txBody>
      </p:sp>
      <p:grpSp>
        <p:nvGrpSpPr>
          <p:cNvPr id="191494" name="Group 6"/>
          <p:cNvGrpSpPr>
            <a:grpSpLocks/>
          </p:cNvGrpSpPr>
          <p:nvPr/>
        </p:nvGrpSpPr>
        <p:grpSpPr bwMode="auto">
          <a:xfrm>
            <a:off x="2209800" y="5638801"/>
            <a:ext cx="7772400" cy="854075"/>
            <a:chOff x="336" y="2112"/>
            <a:chExt cx="4896" cy="538"/>
          </a:xfrm>
        </p:grpSpPr>
        <p:sp>
          <p:nvSpPr>
            <p:cNvPr id="191495" name="Text Box 7"/>
            <p:cNvSpPr txBox="1">
              <a:spLocks noChangeArrowheads="1"/>
            </p:cNvSpPr>
            <p:nvPr/>
          </p:nvSpPr>
          <p:spPr bwMode="auto">
            <a:xfrm>
              <a:off x="336" y="2112"/>
              <a:ext cx="4896" cy="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pPr>
              <a:r>
                <a:rPr kumimoji="1" lang="en-US" altLang="zh-CN" sz="2000">
                  <a:solidFill>
                    <a:srgbClr val="3333FF"/>
                  </a:solidFill>
                  <a:latin typeface="Times New Roman" panose="02020603050405020304" pitchFamily="18" charset="0"/>
                </a:rPr>
                <a:t>where                and              both represent the </a:t>
              </a:r>
              <a:r>
                <a:rPr kumimoji="1" lang="en-US" altLang="zh-CN" sz="2000">
                  <a:solidFill>
                    <a:srgbClr val="FF0000"/>
                  </a:solidFill>
                  <a:latin typeface="Times New Roman" panose="02020603050405020304" pitchFamily="18" charset="0"/>
                </a:rPr>
                <a:t>tangential</a:t>
              </a:r>
              <a:r>
                <a:rPr kumimoji="1" lang="en-US" altLang="zh-CN" sz="2000">
                  <a:solidFill>
                    <a:srgbClr val="3333FF"/>
                  </a:solidFill>
                  <a:latin typeface="Times New Roman" panose="02020603050405020304" pitchFamily="18" charset="0"/>
                </a:rPr>
                <a:t> components of the fields.</a:t>
              </a:r>
              <a:r>
                <a:rPr kumimoji="1" lang="en-US" altLang="zh-CN" sz="2000">
                  <a:solidFill>
                    <a:srgbClr val="3333FF"/>
                  </a:solidFill>
                  <a:latin typeface="Times New Roman" panose="02020603050405020304" pitchFamily="18" charset="0"/>
                  <a:ea typeface="楷体_GB2312" pitchFamily="49" charset="-122"/>
                </a:rPr>
                <a:t> </a:t>
              </a:r>
            </a:p>
          </p:txBody>
        </p:sp>
        <p:graphicFrame>
          <p:nvGraphicFramePr>
            <p:cNvPr id="191496" name="Object 8"/>
            <p:cNvGraphicFramePr>
              <a:graphicFrameLocks noChangeAspect="1"/>
            </p:cNvGraphicFramePr>
            <p:nvPr/>
          </p:nvGraphicFramePr>
          <p:xfrm>
            <a:off x="830" y="2191"/>
            <a:ext cx="611" cy="208"/>
          </p:xfrm>
          <a:graphic>
            <a:graphicData uri="http://schemas.openxmlformats.org/presentationml/2006/ole">
              <mc:AlternateContent xmlns:mc="http://schemas.openxmlformats.org/markup-compatibility/2006">
                <mc:Choice xmlns:v="urn:schemas-microsoft-com:vml" Requires="v">
                  <p:oleObj spid="_x0000_s419952" name="Equation" r:id="rId7" imgW="583920" imgH="203040" progId="Equation.3">
                    <p:embed/>
                  </p:oleObj>
                </mc:Choice>
                <mc:Fallback>
                  <p:oleObj name="Equation" r:id="rId7" imgW="58392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0" y="2191"/>
                          <a:ext cx="611" cy="2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1497" name="Object 9"/>
            <p:cNvGraphicFramePr>
              <a:graphicFrameLocks noChangeAspect="1"/>
            </p:cNvGraphicFramePr>
            <p:nvPr/>
          </p:nvGraphicFramePr>
          <p:xfrm>
            <a:off x="1751" y="2191"/>
            <a:ext cx="594" cy="208"/>
          </p:xfrm>
          <a:graphic>
            <a:graphicData uri="http://schemas.openxmlformats.org/presentationml/2006/ole">
              <mc:AlternateContent xmlns:mc="http://schemas.openxmlformats.org/markup-compatibility/2006">
                <mc:Choice xmlns:v="urn:schemas-microsoft-com:vml" Requires="v">
                  <p:oleObj spid="_x0000_s419953" r:id="rId9" imgW="571252" imgH="203112" progId="Equation.3">
                    <p:embed/>
                  </p:oleObj>
                </mc:Choice>
                <mc:Fallback>
                  <p:oleObj r:id="rId9" imgW="571252" imgH="203112"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51" y="2191"/>
                          <a:ext cx="594" cy="2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91498" name="Group 10"/>
          <p:cNvGrpSpPr>
            <a:grpSpLocks/>
          </p:cNvGrpSpPr>
          <p:nvPr/>
        </p:nvGrpSpPr>
        <p:grpSpPr bwMode="auto">
          <a:xfrm>
            <a:off x="3657600" y="2673354"/>
            <a:ext cx="1485900" cy="617538"/>
            <a:chOff x="384" y="3014"/>
            <a:chExt cx="936" cy="389"/>
          </a:xfrm>
        </p:grpSpPr>
        <p:sp>
          <p:nvSpPr>
            <p:cNvPr id="191499" name="Oval 11"/>
            <p:cNvSpPr>
              <a:spLocks noChangeArrowheads="1"/>
            </p:cNvSpPr>
            <p:nvPr/>
          </p:nvSpPr>
          <p:spPr bwMode="auto">
            <a:xfrm>
              <a:off x="696" y="3076"/>
              <a:ext cx="164" cy="327"/>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191500" name="Oval 12"/>
            <p:cNvSpPr>
              <a:spLocks noChangeArrowheads="1"/>
            </p:cNvSpPr>
            <p:nvPr/>
          </p:nvSpPr>
          <p:spPr bwMode="auto">
            <a:xfrm>
              <a:off x="384" y="3052"/>
              <a:ext cx="164" cy="327"/>
            </a:xfrm>
            <a:prstGeom prst="ellipse">
              <a:avLst/>
            </a:prstGeom>
            <a:noFill/>
            <a:ln w="9525">
              <a:solidFill>
                <a:schemeClr val="tx1"/>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191501" name="Text Box 13"/>
            <p:cNvSpPr txBox="1">
              <a:spLocks noChangeArrowheads="1"/>
            </p:cNvSpPr>
            <p:nvPr/>
          </p:nvSpPr>
          <p:spPr bwMode="auto">
            <a:xfrm>
              <a:off x="744" y="3014"/>
              <a:ext cx="576"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zh-CN" altLang="en-US" sz="2000" i="1">
                  <a:solidFill>
                    <a:srgbClr val="FF0000"/>
                  </a:solidFill>
                  <a:latin typeface="Times New Roman" panose="02020603050405020304" pitchFamily="18" charset="0"/>
                  <a:ea typeface="楷体_GB2312" pitchFamily="49" charset="-122"/>
                  <a:sym typeface="Symbol" panose="05050102010706020507" pitchFamily="18" charset="2"/>
                </a:rPr>
                <a:t></a:t>
              </a:r>
              <a:r>
                <a:rPr kumimoji="1" lang="zh-CN" altLang="en-US" sz="2000">
                  <a:solidFill>
                    <a:srgbClr val="FF0000"/>
                  </a:solidFill>
                  <a:latin typeface="Times New Roman" panose="02020603050405020304" pitchFamily="18" charset="0"/>
                  <a:ea typeface="楷体_GB2312" pitchFamily="49" charset="-122"/>
                  <a:sym typeface="Symbol" panose="05050102010706020507" pitchFamily="18" charset="2"/>
                </a:rPr>
                <a:t></a:t>
              </a:r>
              <a:endParaRPr kumimoji="1" lang="zh-CN" altLang="en-US" sz="2000">
                <a:solidFill>
                  <a:srgbClr val="FF0000"/>
                </a:solidFill>
                <a:latin typeface="Times New Roman" panose="02020603050405020304" pitchFamily="18" charset="0"/>
                <a:ea typeface="楷体_GB2312" pitchFamily="49" charset="-122"/>
              </a:endParaRPr>
            </a:p>
          </p:txBody>
        </p:sp>
      </p:grpSp>
      <p:grpSp>
        <p:nvGrpSpPr>
          <p:cNvPr id="191502" name="Group 14"/>
          <p:cNvGrpSpPr>
            <a:grpSpLocks/>
          </p:cNvGrpSpPr>
          <p:nvPr/>
        </p:nvGrpSpPr>
        <p:grpSpPr bwMode="auto">
          <a:xfrm>
            <a:off x="6324600" y="2673354"/>
            <a:ext cx="1485900" cy="617538"/>
            <a:chOff x="2064" y="3014"/>
            <a:chExt cx="936" cy="389"/>
          </a:xfrm>
        </p:grpSpPr>
        <p:sp>
          <p:nvSpPr>
            <p:cNvPr id="191503" name="Oval 15"/>
            <p:cNvSpPr>
              <a:spLocks noChangeArrowheads="1"/>
            </p:cNvSpPr>
            <p:nvPr/>
          </p:nvSpPr>
          <p:spPr bwMode="auto">
            <a:xfrm>
              <a:off x="2376" y="3076"/>
              <a:ext cx="164" cy="327"/>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191504" name="Oval 16"/>
            <p:cNvSpPr>
              <a:spLocks noChangeArrowheads="1"/>
            </p:cNvSpPr>
            <p:nvPr/>
          </p:nvSpPr>
          <p:spPr bwMode="auto">
            <a:xfrm>
              <a:off x="2064" y="3052"/>
              <a:ext cx="164" cy="327"/>
            </a:xfrm>
            <a:prstGeom prst="ellipse">
              <a:avLst/>
            </a:prstGeom>
            <a:noFill/>
            <a:ln w="9525">
              <a:solidFill>
                <a:schemeClr val="tx1"/>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191505" name="Text Box 17"/>
            <p:cNvSpPr txBox="1">
              <a:spLocks noChangeArrowheads="1"/>
            </p:cNvSpPr>
            <p:nvPr/>
          </p:nvSpPr>
          <p:spPr bwMode="auto">
            <a:xfrm>
              <a:off x="2424" y="3014"/>
              <a:ext cx="576"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zh-CN" altLang="en-US" sz="2000" i="1">
                  <a:solidFill>
                    <a:srgbClr val="FF0000"/>
                  </a:solidFill>
                  <a:latin typeface="Times New Roman" panose="02020603050405020304" pitchFamily="18" charset="0"/>
                  <a:ea typeface="楷体_GB2312" pitchFamily="49" charset="-122"/>
                  <a:sym typeface="Symbol" panose="05050102010706020507" pitchFamily="18" charset="2"/>
                </a:rPr>
                <a:t></a:t>
              </a:r>
              <a:r>
                <a:rPr kumimoji="1" lang="zh-CN" altLang="en-US" sz="2000">
                  <a:solidFill>
                    <a:srgbClr val="FF0000"/>
                  </a:solidFill>
                  <a:latin typeface="Times New Roman" panose="02020603050405020304" pitchFamily="18" charset="0"/>
                  <a:ea typeface="楷体_GB2312" pitchFamily="49" charset="-122"/>
                  <a:sym typeface="Symbol" panose="05050102010706020507" pitchFamily="18" charset="2"/>
                </a:rPr>
                <a:t></a:t>
              </a:r>
              <a:endParaRPr kumimoji="1" lang="zh-CN" altLang="en-US" sz="2000">
                <a:solidFill>
                  <a:srgbClr val="FF0000"/>
                </a:solidFill>
                <a:latin typeface="Times New Roman" panose="02020603050405020304" pitchFamily="18" charset="0"/>
                <a:ea typeface="楷体_GB2312" pitchFamily="49" charset="-122"/>
              </a:endParaRPr>
            </a:p>
          </p:txBody>
        </p:sp>
      </p:grpSp>
      <p:grpSp>
        <p:nvGrpSpPr>
          <p:cNvPr id="191506" name="Group 18"/>
          <p:cNvGrpSpPr>
            <a:grpSpLocks/>
          </p:cNvGrpSpPr>
          <p:nvPr/>
        </p:nvGrpSpPr>
        <p:grpSpPr bwMode="auto">
          <a:xfrm>
            <a:off x="5384800" y="3489326"/>
            <a:ext cx="1143000" cy="549275"/>
            <a:chOff x="1440" y="3552"/>
            <a:chExt cx="720" cy="346"/>
          </a:xfrm>
        </p:grpSpPr>
        <p:sp>
          <p:nvSpPr>
            <p:cNvPr id="191507" name="Text Box 19"/>
            <p:cNvSpPr txBox="1">
              <a:spLocks noChangeArrowheads="1"/>
            </p:cNvSpPr>
            <p:nvPr/>
          </p:nvSpPr>
          <p:spPr bwMode="auto">
            <a:xfrm>
              <a:off x="1680" y="3552"/>
              <a:ext cx="336"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i="1">
                  <a:solidFill>
                    <a:schemeClr val="tx2"/>
                  </a:solidFill>
                  <a:latin typeface="Times New Roman" panose="02020603050405020304" pitchFamily="18" charset="0"/>
                  <a:ea typeface="楷体_GB2312" pitchFamily="49" charset="-122"/>
                </a:rPr>
                <a:t>S</a:t>
              </a:r>
              <a:r>
                <a:rPr kumimoji="1" lang="en-US" altLang="zh-CN" sz="2000" baseline="-25000">
                  <a:solidFill>
                    <a:schemeClr val="tx2"/>
                  </a:solidFill>
                  <a:latin typeface="Times New Roman" panose="02020603050405020304" pitchFamily="18" charset="0"/>
                  <a:ea typeface="楷体_GB2312" pitchFamily="49" charset="-122"/>
                  <a:sym typeface="Symbol" panose="05050102010706020507" pitchFamily="18" charset="2"/>
                </a:rPr>
                <a:t></a:t>
              </a:r>
            </a:p>
          </p:txBody>
        </p:sp>
        <p:sp>
          <p:nvSpPr>
            <p:cNvPr id="191508" name="Line 20"/>
            <p:cNvSpPr>
              <a:spLocks noChangeShapeType="1"/>
            </p:cNvSpPr>
            <p:nvPr/>
          </p:nvSpPr>
          <p:spPr bwMode="auto">
            <a:xfrm>
              <a:off x="1440" y="3552"/>
              <a:ext cx="24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191509" name="Line 21"/>
            <p:cNvSpPr>
              <a:spLocks noChangeShapeType="1"/>
            </p:cNvSpPr>
            <p:nvPr/>
          </p:nvSpPr>
          <p:spPr bwMode="auto">
            <a:xfrm flipV="1">
              <a:off x="1920" y="3600"/>
              <a:ext cx="24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grpSp>
      <p:sp>
        <p:nvSpPr>
          <p:cNvPr id="191510" name="AutoShape 22">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91511" name="AutoShape 23">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Tree>
    <p:extLst>
      <p:ext uri="{BB962C8B-B14F-4D97-AF65-F5344CB8AC3E}">
        <p14:creationId xmlns:p14="http://schemas.microsoft.com/office/powerpoint/2010/main" val="7514125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91490"/>
                                        </p:tgtEl>
                                        <p:attrNameLst>
                                          <p:attrName>style.visibility</p:attrName>
                                        </p:attrNameLst>
                                      </p:cBhvr>
                                      <p:to>
                                        <p:strVal val="visible"/>
                                      </p:to>
                                    </p:set>
                                    <p:anim calcmode="lin" valueType="num">
                                      <p:cBhvr additive="base">
                                        <p:cTn id="7" dur="500" fill="hold"/>
                                        <p:tgtEl>
                                          <p:spTgt spid="191490"/>
                                        </p:tgtEl>
                                        <p:attrNameLst>
                                          <p:attrName>ppt_x</p:attrName>
                                        </p:attrNameLst>
                                      </p:cBhvr>
                                      <p:tavLst>
                                        <p:tav tm="0">
                                          <p:val>
                                            <p:strVal val="#ppt_x"/>
                                          </p:val>
                                        </p:tav>
                                        <p:tav tm="100000">
                                          <p:val>
                                            <p:strVal val="#ppt_x"/>
                                          </p:val>
                                        </p:tav>
                                      </p:tavLst>
                                    </p:anim>
                                    <p:anim calcmode="lin" valueType="num">
                                      <p:cBhvr additive="base">
                                        <p:cTn id="8" dur="500" fill="hold"/>
                                        <p:tgtEl>
                                          <p:spTgt spid="191490"/>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499"/>
                                          </p:stCondLst>
                                        </p:cTn>
                                        <p:tgtEl>
                                          <p:spTgt spid="191498"/>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19150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499"/>
                                          </p:stCondLst>
                                        </p:cTn>
                                        <p:tgtEl>
                                          <p:spTgt spid="19150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91493"/>
                                        </p:tgtEl>
                                        <p:attrNameLst>
                                          <p:attrName>style.visibility</p:attrName>
                                        </p:attrNameLst>
                                      </p:cBhvr>
                                      <p:to>
                                        <p:strVal val="visible"/>
                                      </p:to>
                                    </p:set>
                                    <p:anim calcmode="lin" valueType="num">
                                      <p:cBhvr additive="base">
                                        <p:cTn id="25" dur="500" fill="hold"/>
                                        <p:tgtEl>
                                          <p:spTgt spid="191493"/>
                                        </p:tgtEl>
                                        <p:attrNameLst>
                                          <p:attrName>ppt_x</p:attrName>
                                        </p:attrNameLst>
                                      </p:cBhvr>
                                      <p:tavLst>
                                        <p:tav tm="0">
                                          <p:val>
                                            <p:strVal val="#ppt_x"/>
                                          </p:val>
                                        </p:tav>
                                        <p:tav tm="100000">
                                          <p:val>
                                            <p:strVal val="#ppt_x"/>
                                          </p:val>
                                        </p:tav>
                                      </p:tavLst>
                                    </p:anim>
                                    <p:anim calcmode="lin" valueType="num">
                                      <p:cBhvr additive="base">
                                        <p:cTn id="26" dur="500" fill="hold"/>
                                        <p:tgtEl>
                                          <p:spTgt spid="191493"/>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91492"/>
                                        </p:tgtEl>
                                        <p:attrNameLst>
                                          <p:attrName>style.visibility</p:attrName>
                                        </p:attrNameLst>
                                      </p:cBhvr>
                                      <p:to>
                                        <p:strVal val="visible"/>
                                      </p:to>
                                    </p:set>
                                    <p:anim calcmode="lin" valueType="num">
                                      <p:cBhvr additive="base">
                                        <p:cTn id="31" dur="500" fill="hold"/>
                                        <p:tgtEl>
                                          <p:spTgt spid="191492"/>
                                        </p:tgtEl>
                                        <p:attrNameLst>
                                          <p:attrName>ppt_x</p:attrName>
                                        </p:attrNameLst>
                                      </p:cBhvr>
                                      <p:tavLst>
                                        <p:tav tm="0">
                                          <p:val>
                                            <p:strVal val="#ppt_x"/>
                                          </p:val>
                                        </p:tav>
                                        <p:tav tm="100000">
                                          <p:val>
                                            <p:strVal val="#ppt_x"/>
                                          </p:val>
                                        </p:tav>
                                      </p:tavLst>
                                    </p:anim>
                                    <p:anim calcmode="lin" valueType="num">
                                      <p:cBhvr additive="base">
                                        <p:cTn id="32" dur="500" fill="hold"/>
                                        <p:tgtEl>
                                          <p:spTgt spid="191492"/>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191491"/>
                                        </p:tgtEl>
                                        <p:attrNameLst>
                                          <p:attrName>style.visibility</p:attrName>
                                        </p:attrNameLst>
                                      </p:cBhvr>
                                      <p:to>
                                        <p:strVal val="visible"/>
                                      </p:to>
                                    </p:set>
                                    <p:anim calcmode="lin" valueType="num">
                                      <p:cBhvr additive="base">
                                        <p:cTn id="37" dur="500" fill="hold"/>
                                        <p:tgtEl>
                                          <p:spTgt spid="191491"/>
                                        </p:tgtEl>
                                        <p:attrNameLst>
                                          <p:attrName>ppt_x</p:attrName>
                                        </p:attrNameLst>
                                      </p:cBhvr>
                                      <p:tavLst>
                                        <p:tav tm="0">
                                          <p:val>
                                            <p:strVal val="#ppt_x"/>
                                          </p:val>
                                        </p:tav>
                                        <p:tav tm="100000">
                                          <p:val>
                                            <p:strVal val="#ppt_x"/>
                                          </p:val>
                                        </p:tav>
                                      </p:tavLst>
                                    </p:anim>
                                    <p:anim calcmode="lin" valueType="num">
                                      <p:cBhvr additive="base">
                                        <p:cTn id="38" dur="500" fill="hold"/>
                                        <p:tgtEl>
                                          <p:spTgt spid="191491"/>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191494"/>
                                        </p:tgtEl>
                                        <p:attrNameLst>
                                          <p:attrName>style.visibility</p:attrName>
                                        </p:attrNameLst>
                                      </p:cBhvr>
                                      <p:to>
                                        <p:strVal val="visible"/>
                                      </p:to>
                                    </p:set>
                                    <p:anim calcmode="lin" valueType="num">
                                      <p:cBhvr additive="base">
                                        <p:cTn id="43" dur="500" fill="hold"/>
                                        <p:tgtEl>
                                          <p:spTgt spid="191494"/>
                                        </p:tgtEl>
                                        <p:attrNameLst>
                                          <p:attrName>ppt_x</p:attrName>
                                        </p:attrNameLst>
                                      </p:cBhvr>
                                      <p:tavLst>
                                        <p:tav tm="0">
                                          <p:val>
                                            <p:strVal val="#ppt_x"/>
                                          </p:val>
                                        </p:tav>
                                        <p:tav tm="100000">
                                          <p:val>
                                            <p:strVal val="#ppt_x"/>
                                          </p:val>
                                        </p:tav>
                                      </p:tavLst>
                                    </p:anim>
                                    <p:anim calcmode="lin" valueType="num">
                                      <p:cBhvr additive="base">
                                        <p:cTn id="44" dur="500" fill="hold"/>
                                        <p:tgtEl>
                                          <p:spTgt spid="1914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0" grpId="0" autoUpdateAnimBg="0"/>
      <p:bldP spid="191493"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Text Box 2"/>
          <p:cNvSpPr txBox="1">
            <a:spLocks noChangeArrowheads="1"/>
          </p:cNvSpPr>
          <p:nvPr/>
        </p:nvSpPr>
        <p:spPr bwMode="auto">
          <a:xfrm>
            <a:off x="2611438" y="4297364"/>
            <a:ext cx="7086600" cy="123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Then,   in the region is enclosed by the closed surface </a:t>
            </a:r>
            <a:r>
              <a:rPr kumimoji="1" lang="en-US" altLang="zh-CN" sz="2000" i="1">
                <a:solidFill>
                  <a:schemeClr val="tx2"/>
                </a:solidFill>
                <a:latin typeface="Times New Roman" panose="02020603050405020304" pitchFamily="18" charset="0"/>
                <a:ea typeface="楷体_GB2312" pitchFamily="49" charset="-122"/>
              </a:rPr>
              <a:t>S</a:t>
            </a:r>
            <a:r>
              <a:rPr kumimoji="1" lang="en-US" altLang="zh-CN" sz="2000" baseline="-25000">
                <a:solidFill>
                  <a:schemeClr val="tx2"/>
                </a:solidFill>
                <a:latin typeface="Times New Roman" panose="02020603050405020304" pitchFamily="18" charset="0"/>
                <a:ea typeface="楷体_GB2312" pitchFamily="49" charset="-122"/>
                <a:sym typeface="Symbol" panose="05050102010706020507" pitchFamily="18" charset="2"/>
              </a:rPr>
              <a:t></a:t>
            </a:r>
            <a:r>
              <a:rPr kumimoji="1" lang="en-US" altLang="zh-CN" sz="2000">
                <a:solidFill>
                  <a:srgbClr val="3333FF"/>
                </a:solidFill>
                <a:latin typeface="Times New Roman" panose="02020603050405020304" pitchFamily="18" charset="0"/>
              </a:rPr>
              <a:t> in the far-field region and the surface of the p.e.c. or p.m.c. ,    Carson reciprocity relation still </a:t>
            </a:r>
            <a:r>
              <a:rPr kumimoji="1" lang="en-US" altLang="zh-CN" sz="2000">
                <a:solidFill>
                  <a:srgbClr val="FF0000"/>
                </a:solidFill>
                <a:latin typeface="Times New Roman" panose="02020603050405020304" pitchFamily="18" charset="0"/>
              </a:rPr>
              <a:t>holds</a:t>
            </a:r>
            <a:r>
              <a:rPr kumimoji="1" lang="en-US" altLang="zh-CN" sz="2000">
                <a:solidFill>
                  <a:srgbClr val="3333FF"/>
                </a:solidFill>
                <a:latin typeface="Times New Roman" panose="02020603050405020304" pitchFamily="18" charset="0"/>
              </a:rPr>
              <a:t>. </a:t>
            </a:r>
          </a:p>
        </p:txBody>
      </p:sp>
      <p:sp>
        <p:nvSpPr>
          <p:cNvPr id="192515" name="Text Box 3"/>
          <p:cNvSpPr txBox="1">
            <a:spLocks noChangeArrowheads="1"/>
          </p:cNvSpPr>
          <p:nvPr/>
        </p:nvSpPr>
        <p:spPr bwMode="auto">
          <a:xfrm>
            <a:off x="2590800" y="2514601"/>
            <a:ext cx="7010400" cy="1463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zh-CN" altLang="en-US" sz="2000">
                <a:solidFill>
                  <a:srgbClr val="0000FF"/>
                </a:solidFill>
                <a:latin typeface="Times New Roman" panose="02020603050405020304" pitchFamily="18" charset="0"/>
                <a:ea typeface="楷体_GB2312" pitchFamily="49" charset="-122"/>
              </a:rPr>
              <a:t>        </a:t>
            </a:r>
            <a:r>
              <a:rPr kumimoji="1" lang="en-US" altLang="zh-CN" sz="2000">
                <a:solidFill>
                  <a:srgbClr val="3333FF"/>
                </a:solidFill>
                <a:latin typeface="Times New Roman" panose="02020603050405020304" pitchFamily="18" charset="0"/>
              </a:rPr>
              <a:t>Consider the behavior of the </a:t>
            </a:r>
            <a:r>
              <a:rPr kumimoji="1" lang="en-US" altLang="zh-CN" sz="2000">
                <a:solidFill>
                  <a:srgbClr val="FF0000"/>
                </a:solidFill>
                <a:latin typeface="Times New Roman" panose="02020603050405020304" pitchFamily="18" charset="0"/>
              </a:rPr>
              <a:t>far-zone fields</a:t>
            </a:r>
            <a:r>
              <a:rPr kumimoji="1" lang="en-US" altLang="zh-CN" sz="2000">
                <a:solidFill>
                  <a:srgbClr val="3333FF"/>
                </a:solidFill>
                <a:latin typeface="Times New Roman" panose="02020603050405020304" pitchFamily="18" charset="0"/>
              </a:rPr>
              <a:t>, the </a:t>
            </a:r>
            <a:r>
              <a:rPr kumimoji="1" lang="en-US" altLang="zh-CN" sz="2000">
                <a:solidFill>
                  <a:srgbClr val="FF0000"/>
                </a:solidFill>
                <a:latin typeface="Times New Roman" panose="02020603050405020304" pitchFamily="18" charset="0"/>
              </a:rPr>
              <a:t>boundary conditions</a:t>
            </a:r>
            <a:r>
              <a:rPr kumimoji="1" lang="en-US" altLang="zh-CN" sz="2000">
                <a:solidFill>
                  <a:srgbClr val="3333FF"/>
                </a:solidFill>
                <a:latin typeface="Times New Roman" panose="02020603050405020304" pitchFamily="18" charset="0"/>
              </a:rPr>
              <a:t> for the perfect electric and magnetic conductors, the surface integration is still zero. </a:t>
            </a:r>
          </a:p>
        </p:txBody>
      </p:sp>
      <p:graphicFrame>
        <p:nvGraphicFramePr>
          <p:cNvPr id="192516" name="Object 4"/>
          <p:cNvGraphicFramePr>
            <a:graphicFrameLocks noChangeAspect="1"/>
          </p:cNvGraphicFramePr>
          <p:nvPr/>
        </p:nvGraphicFramePr>
        <p:xfrm>
          <a:off x="2254251" y="685801"/>
          <a:ext cx="7605713" cy="485775"/>
        </p:xfrm>
        <a:graphic>
          <a:graphicData uri="http://schemas.openxmlformats.org/presentationml/2006/ole">
            <mc:AlternateContent xmlns:mc="http://schemas.openxmlformats.org/markup-compatibility/2006">
              <mc:Choice xmlns:v="urn:schemas-microsoft-com:vml" Requires="v">
                <p:oleObj spid="_x0000_s420947" name="Equation" r:id="rId3" imgW="4572000" imgH="291960" progId="Equation.3">
                  <p:embed/>
                </p:oleObj>
              </mc:Choice>
              <mc:Fallback>
                <p:oleObj name="Equation" r:id="rId3" imgW="4572000" imgH="2919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4251" y="685801"/>
                        <a:ext cx="7605713"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2517" name="Object 5"/>
          <p:cNvGraphicFramePr>
            <a:graphicFrameLocks noChangeAspect="1"/>
          </p:cNvGraphicFramePr>
          <p:nvPr/>
        </p:nvGraphicFramePr>
        <p:xfrm>
          <a:off x="3810000" y="1371601"/>
          <a:ext cx="4876800" cy="366713"/>
        </p:xfrm>
        <a:graphic>
          <a:graphicData uri="http://schemas.openxmlformats.org/presentationml/2006/ole">
            <mc:AlternateContent xmlns:mc="http://schemas.openxmlformats.org/markup-compatibility/2006">
              <mc:Choice xmlns:v="urn:schemas-microsoft-com:vml" Requires="v">
                <p:oleObj spid="_x0000_s420948" r:id="rId5" imgW="3048000" imgH="228600" progId="Equation.3">
                  <p:embed/>
                </p:oleObj>
              </mc:Choice>
              <mc:Fallback>
                <p:oleObj r:id="rId5" imgW="30480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0" y="1371601"/>
                        <a:ext cx="4876800" cy="366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2518" name="Object 6"/>
          <p:cNvGraphicFramePr>
            <a:graphicFrameLocks noChangeAspect="1"/>
          </p:cNvGraphicFramePr>
          <p:nvPr/>
        </p:nvGraphicFramePr>
        <p:xfrm>
          <a:off x="3816351" y="1905001"/>
          <a:ext cx="4892675" cy="366713"/>
        </p:xfrm>
        <a:graphic>
          <a:graphicData uri="http://schemas.openxmlformats.org/presentationml/2006/ole">
            <mc:AlternateContent xmlns:mc="http://schemas.openxmlformats.org/markup-compatibility/2006">
              <mc:Choice xmlns:v="urn:schemas-microsoft-com:vml" Requires="v">
                <p:oleObj spid="_x0000_s420949" r:id="rId7" imgW="3048000" imgH="228600" progId="Equation.3">
                  <p:embed/>
                </p:oleObj>
              </mc:Choice>
              <mc:Fallback>
                <p:oleObj r:id="rId7" imgW="30480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6351" y="1905001"/>
                        <a:ext cx="4892675" cy="366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2519" name="AutoShape 7">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92520" name="AutoShape 8">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Tree>
    <p:extLst>
      <p:ext uri="{BB962C8B-B14F-4D97-AF65-F5344CB8AC3E}">
        <p14:creationId xmlns:p14="http://schemas.microsoft.com/office/powerpoint/2010/main" val="1118099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92517"/>
                                        </p:tgtEl>
                                        <p:attrNameLst>
                                          <p:attrName>style.visibility</p:attrName>
                                        </p:attrNameLst>
                                      </p:cBhvr>
                                      <p:to>
                                        <p:strVal val="visible"/>
                                      </p:to>
                                    </p:set>
                                    <p:anim calcmode="lin" valueType="num">
                                      <p:cBhvr additive="base">
                                        <p:cTn id="7" dur="500" fill="hold"/>
                                        <p:tgtEl>
                                          <p:spTgt spid="192517"/>
                                        </p:tgtEl>
                                        <p:attrNameLst>
                                          <p:attrName>ppt_x</p:attrName>
                                        </p:attrNameLst>
                                      </p:cBhvr>
                                      <p:tavLst>
                                        <p:tav tm="0">
                                          <p:val>
                                            <p:strVal val="#ppt_x"/>
                                          </p:val>
                                        </p:tav>
                                        <p:tav tm="100000">
                                          <p:val>
                                            <p:strVal val="#ppt_x"/>
                                          </p:val>
                                        </p:tav>
                                      </p:tavLst>
                                    </p:anim>
                                    <p:anim calcmode="lin" valueType="num">
                                      <p:cBhvr additive="base">
                                        <p:cTn id="8" dur="500" fill="hold"/>
                                        <p:tgtEl>
                                          <p:spTgt spid="19251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92518"/>
                                        </p:tgtEl>
                                        <p:attrNameLst>
                                          <p:attrName>style.visibility</p:attrName>
                                        </p:attrNameLst>
                                      </p:cBhvr>
                                      <p:to>
                                        <p:strVal val="visible"/>
                                      </p:to>
                                    </p:set>
                                    <p:anim calcmode="lin" valueType="num">
                                      <p:cBhvr additive="base">
                                        <p:cTn id="13" dur="500" fill="hold"/>
                                        <p:tgtEl>
                                          <p:spTgt spid="192518"/>
                                        </p:tgtEl>
                                        <p:attrNameLst>
                                          <p:attrName>ppt_x</p:attrName>
                                        </p:attrNameLst>
                                      </p:cBhvr>
                                      <p:tavLst>
                                        <p:tav tm="0">
                                          <p:val>
                                            <p:strVal val="#ppt_x"/>
                                          </p:val>
                                        </p:tav>
                                        <p:tav tm="100000">
                                          <p:val>
                                            <p:strVal val="#ppt_x"/>
                                          </p:val>
                                        </p:tav>
                                      </p:tavLst>
                                    </p:anim>
                                    <p:anim calcmode="lin" valueType="num">
                                      <p:cBhvr additive="base">
                                        <p:cTn id="14" dur="500" fill="hold"/>
                                        <p:tgtEl>
                                          <p:spTgt spid="19251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2515"/>
                                        </p:tgtEl>
                                        <p:attrNameLst>
                                          <p:attrName>style.visibility</p:attrName>
                                        </p:attrNameLst>
                                      </p:cBhvr>
                                      <p:to>
                                        <p:strVal val="visible"/>
                                      </p:to>
                                    </p:set>
                                    <p:anim calcmode="lin" valueType="num">
                                      <p:cBhvr additive="base">
                                        <p:cTn id="19" dur="500" fill="hold"/>
                                        <p:tgtEl>
                                          <p:spTgt spid="192515"/>
                                        </p:tgtEl>
                                        <p:attrNameLst>
                                          <p:attrName>ppt_x</p:attrName>
                                        </p:attrNameLst>
                                      </p:cBhvr>
                                      <p:tavLst>
                                        <p:tav tm="0">
                                          <p:val>
                                            <p:strVal val="#ppt_x"/>
                                          </p:val>
                                        </p:tav>
                                        <p:tav tm="100000">
                                          <p:val>
                                            <p:strVal val="#ppt_x"/>
                                          </p:val>
                                        </p:tav>
                                      </p:tavLst>
                                    </p:anim>
                                    <p:anim calcmode="lin" valueType="num">
                                      <p:cBhvr additive="base">
                                        <p:cTn id="20" dur="500" fill="hold"/>
                                        <p:tgtEl>
                                          <p:spTgt spid="192515"/>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92514"/>
                                        </p:tgtEl>
                                        <p:attrNameLst>
                                          <p:attrName>style.visibility</p:attrName>
                                        </p:attrNameLst>
                                      </p:cBhvr>
                                      <p:to>
                                        <p:strVal val="visible"/>
                                      </p:to>
                                    </p:set>
                                    <p:anim calcmode="lin" valueType="num">
                                      <p:cBhvr additive="base">
                                        <p:cTn id="25" dur="500" fill="hold"/>
                                        <p:tgtEl>
                                          <p:spTgt spid="192514"/>
                                        </p:tgtEl>
                                        <p:attrNameLst>
                                          <p:attrName>ppt_x</p:attrName>
                                        </p:attrNameLst>
                                      </p:cBhvr>
                                      <p:tavLst>
                                        <p:tav tm="0">
                                          <p:val>
                                            <p:strVal val="#ppt_x"/>
                                          </p:val>
                                        </p:tav>
                                        <p:tav tm="100000">
                                          <p:val>
                                            <p:strVal val="#ppt_x"/>
                                          </p:val>
                                        </p:tav>
                                      </p:tavLst>
                                    </p:anim>
                                    <p:anim calcmode="lin" valueType="num">
                                      <p:cBhvr additive="base">
                                        <p:cTn id="26" dur="500" fill="hold"/>
                                        <p:tgtEl>
                                          <p:spTgt spid="1925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14" grpId="0" autoUpdateAnimBg="0"/>
      <p:bldP spid="192515"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ChangeArrowheads="1"/>
          </p:cNvSpPr>
          <p:nvPr/>
        </p:nvSpPr>
        <p:spPr bwMode="auto">
          <a:xfrm>
            <a:off x="3429001" y="2596634"/>
            <a:ext cx="184731" cy="3693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93539" name="Text Box 3"/>
          <p:cNvSpPr txBox="1">
            <a:spLocks noChangeArrowheads="1"/>
          </p:cNvSpPr>
          <p:nvPr/>
        </p:nvSpPr>
        <p:spPr bwMode="auto">
          <a:xfrm>
            <a:off x="2362200" y="304801"/>
            <a:ext cx="7391400" cy="1235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000000"/>
                </a:solidFill>
                <a:latin typeface="Times New Roman" panose="02020603050405020304" pitchFamily="18" charset="0"/>
              </a:rPr>
              <a:t>        </a:t>
            </a:r>
            <a:r>
              <a:rPr kumimoji="1" lang="en-US" altLang="zh-CN" sz="2000">
                <a:solidFill>
                  <a:srgbClr val="FF0000"/>
                </a:solidFill>
                <a:latin typeface="Times New Roman" panose="02020603050405020304" pitchFamily="18" charset="0"/>
              </a:rPr>
              <a:t>Example.</a:t>
            </a:r>
            <a:r>
              <a:rPr kumimoji="1" lang="en-US" altLang="zh-CN" sz="2000">
                <a:solidFill>
                  <a:srgbClr val="000000"/>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By using reciprocity relationships, prove that a tangential electric current element near a finite-size perfect electric conductor has no radiation.</a:t>
            </a:r>
            <a:r>
              <a:rPr kumimoji="1" lang="en-US" altLang="zh-CN" sz="2000">
                <a:solidFill>
                  <a:srgbClr val="3333FF"/>
                </a:solidFill>
                <a:latin typeface="楷体_GB2312" pitchFamily="49" charset="-122"/>
                <a:ea typeface="楷体_GB2312" pitchFamily="49" charset="-122"/>
              </a:rPr>
              <a:t> </a:t>
            </a:r>
          </a:p>
        </p:txBody>
      </p:sp>
      <p:grpSp>
        <p:nvGrpSpPr>
          <p:cNvPr id="193540" name="Group 4"/>
          <p:cNvGrpSpPr>
            <a:grpSpLocks/>
          </p:cNvGrpSpPr>
          <p:nvPr/>
        </p:nvGrpSpPr>
        <p:grpSpPr bwMode="auto">
          <a:xfrm>
            <a:off x="3657601" y="1928814"/>
            <a:ext cx="1711325" cy="1881187"/>
            <a:chOff x="1296" y="1887"/>
            <a:chExt cx="1078" cy="1185"/>
          </a:xfrm>
        </p:grpSpPr>
        <p:sp>
          <p:nvSpPr>
            <p:cNvPr id="193541" name="Freeform 5" descr="浅色上对角线"/>
            <p:cNvSpPr>
              <a:spLocks/>
            </p:cNvSpPr>
            <p:nvPr/>
          </p:nvSpPr>
          <p:spPr bwMode="auto">
            <a:xfrm>
              <a:off x="1296" y="1887"/>
              <a:ext cx="1078" cy="1185"/>
            </a:xfrm>
            <a:custGeom>
              <a:avLst/>
              <a:gdLst>
                <a:gd name="T0" fmla="*/ 35 w 1550"/>
                <a:gd name="T1" fmla="*/ 830 h 1970"/>
                <a:gd name="T2" fmla="*/ 20 w 1550"/>
                <a:gd name="T3" fmla="*/ 635 h 1970"/>
                <a:gd name="T4" fmla="*/ 50 w 1550"/>
                <a:gd name="T5" fmla="*/ 455 h 1970"/>
                <a:gd name="T6" fmla="*/ 170 w 1550"/>
                <a:gd name="T7" fmla="*/ 335 h 1970"/>
                <a:gd name="T8" fmla="*/ 245 w 1550"/>
                <a:gd name="T9" fmla="*/ 260 h 1970"/>
                <a:gd name="T10" fmla="*/ 515 w 1550"/>
                <a:gd name="T11" fmla="*/ 80 h 1970"/>
                <a:gd name="T12" fmla="*/ 965 w 1550"/>
                <a:gd name="T13" fmla="*/ 80 h 1970"/>
                <a:gd name="T14" fmla="*/ 1235 w 1550"/>
                <a:gd name="T15" fmla="*/ 200 h 1970"/>
                <a:gd name="T16" fmla="*/ 1445 w 1550"/>
                <a:gd name="T17" fmla="*/ 560 h 1970"/>
                <a:gd name="T18" fmla="*/ 1550 w 1550"/>
                <a:gd name="T19" fmla="*/ 965 h 1970"/>
                <a:gd name="T20" fmla="*/ 1535 w 1550"/>
                <a:gd name="T21" fmla="*/ 1340 h 1970"/>
                <a:gd name="T22" fmla="*/ 1265 w 1550"/>
                <a:gd name="T23" fmla="*/ 1865 h 1970"/>
                <a:gd name="T24" fmla="*/ 1220 w 1550"/>
                <a:gd name="T25" fmla="*/ 1880 h 1970"/>
                <a:gd name="T26" fmla="*/ 1070 w 1550"/>
                <a:gd name="T27" fmla="*/ 1970 h 1970"/>
                <a:gd name="T28" fmla="*/ 860 w 1550"/>
                <a:gd name="T29" fmla="*/ 1955 h 1970"/>
                <a:gd name="T30" fmla="*/ 530 w 1550"/>
                <a:gd name="T31" fmla="*/ 1790 h 1970"/>
                <a:gd name="T32" fmla="*/ 410 w 1550"/>
                <a:gd name="T33" fmla="*/ 1685 h 1970"/>
                <a:gd name="T34" fmla="*/ 305 w 1550"/>
                <a:gd name="T35" fmla="*/ 1535 h 1970"/>
                <a:gd name="T36" fmla="*/ 275 w 1550"/>
                <a:gd name="T37" fmla="*/ 1475 h 1970"/>
                <a:gd name="T38" fmla="*/ 215 w 1550"/>
                <a:gd name="T39" fmla="*/ 1385 h 1970"/>
                <a:gd name="T40" fmla="*/ 140 w 1550"/>
                <a:gd name="T41" fmla="*/ 1220 h 1970"/>
                <a:gd name="T42" fmla="*/ 110 w 1550"/>
                <a:gd name="T43" fmla="*/ 1115 h 1970"/>
                <a:gd name="T44" fmla="*/ 80 w 1550"/>
                <a:gd name="T45" fmla="*/ 1055 h 1970"/>
                <a:gd name="T46" fmla="*/ 65 w 1550"/>
                <a:gd name="T47" fmla="*/ 1010 h 1970"/>
                <a:gd name="T48" fmla="*/ 35 w 1550"/>
                <a:gd name="T49" fmla="*/ 83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50" h="1970">
                  <a:moveTo>
                    <a:pt x="35" y="830"/>
                  </a:moveTo>
                  <a:cubicBezTo>
                    <a:pt x="16" y="752"/>
                    <a:pt x="0" y="715"/>
                    <a:pt x="20" y="635"/>
                  </a:cubicBezTo>
                  <a:cubicBezTo>
                    <a:pt x="27" y="575"/>
                    <a:pt x="11" y="502"/>
                    <a:pt x="50" y="455"/>
                  </a:cubicBezTo>
                  <a:cubicBezTo>
                    <a:pt x="86" y="411"/>
                    <a:pt x="145" y="386"/>
                    <a:pt x="170" y="335"/>
                  </a:cubicBezTo>
                  <a:cubicBezTo>
                    <a:pt x="207" y="261"/>
                    <a:pt x="179" y="282"/>
                    <a:pt x="245" y="260"/>
                  </a:cubicBezTo>
                  <a:cubicBezTo>
                    <a:pt x="307" y="167"/>
                    <a:pt x="405" y="102"/>
                    <a:pt x="515" y="80"/>
                  </a:cubicBezTo>
                  <a:cubicBezTo>
                    <a:pt x="635" y="0"/>
                    <a:pt x="826" y="66"/>
                    <a:pt x="965" y="80"/>
                  </a:cubicBezTo>
                  <a:cubicBezTo>
                    <a:pt x="1095" y="113"/>
                    <a:pt x="1128" y="120"/>
                    <a:pt x="1235" y="200"/>
                  </a:cubicBezTo>
                  <a:cubicBezTo>
                    <a:pt x="1298" y="326"/>
                    <a:pt x="1392" y="428"/>
                    <a:pt x="1445" y="560"/>
                  </a:cubicBezTo>
                  <a:cubicBezTo>
                    <a:pt x="1497" y="690"/>
                    <a:pt x="1506" y="832"/>
                    <a:pt x="1550" y="965"/>
                  </a:cubicBezTo>
                  <a:cubicBezTo>
                    <a:pt x="1545" y="1090"/>
                    <a:pt x="1543" y="1215"/>
                    <a:pt x="1535" y="1340"/>
                  </a:cubicBezTo>
                  <a:cubicBezTo>
                    <a:pt x="1523" y="1540"/>
                    <a:pt x="1436" y="1751"/>
                    <a:pt x="1265" y="1865"/>
                  </a:cubicBezTo>
                  <a:cubicBezTo>
                    <a:pt x="1252" y="1874"/>
                    <a:pt x="1234" y="1873"/>
                    <a:pt x="1220" y="1880"/>
                  </a:cubicBezTo>
                  <a:cubicBezTo>
                    <a:pt x="1169" y="1905"/>
                    <a:pt x="1117" y="1938"/>
                    <a:pt x="1070" y="1970"/>
                  </a:cubicBezTo>
                  <a:cubicBezTo>
                    <a:pt x="1000" y="1965"/>
                    <a:pt x="929" y="1969"/>
                    <a:pt x="860" y="1955"/>
                  </a:cubicBezTo>
                  <a:cubicBezTo>
                    <a:pt x="729" y="1928"/>
                    <a:pt x="651" y="1830"/>
                    <a:pt x="530" y="1790"/>
                  </a:cubicBezTo>
                  <a:cubicBezTo>
                    <a:pt x="492" y="1752"/>
                    <a:pt x="448" y="1723"/>
                    <a:pt x="410" y="1685"/>
                  </a:cubicBezTo>
                  <a:cubicBezTo>
                    <a:pt x="371" y="1646"/>
                    <a:pt x="333" y="1583"/>
                    <a:pt x="305" y="1535"/>
                  </a:cubicBezTo>
                  <a:cubicBezTo>
                    <a:pt x="294" y="1516"/>
                    <a:pt x="287" y="1494"/>
                    <a:pt x="275" y="1475"/>
                  </a:cubicBezTo>
                  <a:cubicBezTo>
                    <a:pt x="256" y="1444"/>
                    <a:pt x="215" y="1385"/>
                    <a:pt x="215" y="1385"/>
                  </a:cubicBezTo>
                  <a:cubicBezTo>
                    <a:pt x="193" y="1275"/>
                    <a:pt x="214" y="1331"/>
                    <a:pt x="140" y="1220"/>
                  </a:cubicBezTo>
                  <a:cubicBezTo>
                    <a:pt x="130" y="1204"/>
                    <a:pt x="114" y="1126"/>
                    <a:pt x="110" y="1115"/>
                  </a:cubicBezTo>
                  <a:cubicBezTo>
                    <a:pt x="102" y="1094"/>
                    <a:pt x="89" y="1076"/>
                    <a:pt x="80" y="1055"/>
                  </a:cubicBezTo>
                  <a:cubicBezTo>
                    <a:pt x="74" y="1040"/>
                    <a:pt x="70" y="1025"/>
                    <a:pt x="65" y="1010"/>
                  </a:cubicBezTo>
                  <a:cubicBezTo>
                    <a:pt x="49" y="849"/>
                    <a:pt x="72" y="905"/>
                    <a:pt x="35" y="830"/>
                  </a:cubicBezTo>
                  <a:close/>
                </a:path>
              </a:pathLst>
            </a:custGeom>
            <a:pattFill prst="ltUpDiag">
              <a:fgClr>
                <a:srgbClr val="000000"/>
              </a:fgClr>
              <a:bgClr>
                <a:srgbClr val="FFFFFF"/>
              </a:bgClr>
            </a:pattFill>
            <a:ln w="38100" cmpd="sng">
              <a:solidFill>
                <a:srgbClr val="000000"/>
              </a:solidFill>
              <a:round/>
              <a:headEnd/>
              <a:tailEnd/>
            </a:ln>
          </p:spPr>
          <p:txBody>
            <a:bodyPr/>
            <a:lstStyle/>
            <a:p>
              <a:endParaRPr lang="zh-CN" altLang="en-US"/>
            </a:p>
          </p:txBody>
        </p:sp>
        <p:sp>
          <p:nvSpPr>
            <p:cNvPr id="193542" name="Text Box 6"/>
            <p:cNvSpPr txBox="1">
              <a:spLocks noChangeArrowheads="1"/>
            </p:cNvSpPr>
            <p:nvPr/>
          </p:nvSpPr>
          <p:spPr bwMode="auto">
            <a:xfrm>
              <a:off x="1663" y="2329"/>
              <a:ext cx="449" cy="2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kumimoji="1" lang="zh-CN" altLang="en-US" sz="2400">
                  <a:latin typeface="Symbol" panose="05050102010706020507" pitchFamily="18" charset="2"/>
                  <a:sym typeface="Symbol" panose="05050102010706020507" pitchFamily="18" charset="2"/>
                </a:rPr>
                <a:t></a:t>
              </a:r>
              <a:endParaRPr kumimoji="1" lang="zh-CN" altLang="en-US" sz="1000">
                <a:latin typeface="Symbol" panose="05050102010706020507" pitchFamily="18" charset="2"/>
              </a:endParaRPr>
            </a:p>
          </p:txBody>
        </p:sp>
      </p:grpSp>
      <p:grpSp>
        <p:nvGrpSpPr>
          <p:cNvPr id="193543" name="Group 7"/>
          <p:cNvGrpSpPr>
            <a:grpSpLocks/>
          </p:cNvGrpSpPr>
          <p:nvPr/>
        </p:nvGrpSpPr>
        <p:grpSpPr bwMode="auto">
          <a:xfrm>
            <a:off x="5145088" y="2097089"/>
            <a:ext cx="798512" cy="725487"/>
            <a:chOff x="2233" y="1993"/>
            <a:chExt cx="503" cy="457"/>
          </a:xfrm>
        </p:grpSpPr>
        <p:sp>
          <p:nvSpPr>
            <p:cNvPr id="193544" name="Line 8"/>
            <p:cNvSpPr>
              <a:spLocks noChangeShapeType="1"/>
            </p:cNvSpPr>
            <p:nvPr/>
          </p:nvSpPr>
          <p:spPr bwMode="auto">
            <a:xfrm flipH="1" flipV="1">
              <a:off x="2233" y="1993"/>
              <a:ext cx="125" cy="20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93545" name="Object 9"/>
            <p:cNvGraphicFramePr>
              <a:graphicFrameLocks noChangeAspect="1"/>
            </p:cNvGraphicFramePr>
            <p:nvPr/>
          </p:nvGraphicFramePr>
          <p:xfrm>
            <a:off x="2400" y="2160"/>
            <a:ext cx="336" cy="290"/>
          </p:xfrm>
          <a:graphic>
            <a:graphicData uri="http://schemas.openxmlformats.org/presentationml/2006/ole">
              <mc:AlternateContent xmlns:mc="http://schemas.openxmlformats.org/markup-compatibility/2006">
                <mc:Choice xmlns:v="urn:schemas-microsoft-com:vml" Requires="v">
                  <p:oleObj spid="_x0000_s422030" name="公式" r:id="rId3" imgW="266400" imgH="228600" progId="Equation.3">
                    <p:embed/>
                  </p:oleObj>
                </mc:Choice>
                <mc:Fallback>
                  <p:oleObj name="公式" r:id="rId3" imgW="2664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0" y="2160"/>
                          <a:ext cx="336"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93546" name="Group 10"/>
          <p:cNvGrpSpPr>
            <a:grpSpLocks/>
          </p:cNvGrpSpPr>
          <p:nvPr/>
        </p:nvGrpSpPr>
        <p:grpSpPr bwMode="auto">
          <a:xfrm>
            <a:off x="5189539" y="1600200"/>
            <a:ext cx="581025" cy="725488"/>
            <a:chOff x="2261" y="1680"/>
            <a:chExt cx="366" cy="457"/>
          </a:xfrm>
        </p:grpSpPr>
        <p:sp>
          <p:nvSpPr>
            <p:cNvPr id="193547" name="Line 11"/>
            <p:cNvSpPr>
              <a:spLocks noChangeShapeType="1"/>
            </p:cNvSpPr>
            <p:nvPr/>
          </p:nvSpPr>
          <p:spPr bwMode="auto">
            <a:xfrm flipV="1">
              <a:off x="2261" y="1993"/>
              <a:ext cx="264" cy="144"/>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93548" name="Object 12"/>
            <p:cNvGraphicFramePr>
              <a:graphicFrameLocks noChangeAspect="1"/>
            </p:cNvGraphicFramePr>
            <p:nvPr/>
          </p:nvGraphicFramePr>
          <p:xfrm>
            <a:off x="2352" y="1680"/>
            <a:ext cx="275" cy="312"/>
          </p:xfrm>
          <a:graphic>
            <a:graphicData uri="http://schemas.openxmlformats.org/presentationml/2006/ole">
              <mc:AlternateContent xmlns:mc="http://schemas.openxmlformats.org/markup-compatibility/2006">
                <mc:Choice xmlns:v="urn:schemas-microsoft-com:vml" Requires="v">
                  <p:oleObj spid="_x0000_s422031" name="公式" r:id="rId5" imgW="203040" imgH="228600" progId="Equation.3">
                    <p:embed/>
                  </p:oleObj>
                </mc:Choice>
                <mc:Fallback>
                  <p:oleObj name="公式" r:id="rId5" imgW="20304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2" y="1680"/>
                          <a:ext cx="275" cy="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93549" name="Group 13"/>
          <p:cNvGrpSpPr>
            <a:grpSpLocks/>
          </p:cNvGrpSpPr>
          <p:nvPr/>
        </p:nvGrpSpPr>
        <p:grpSpPr bwMode="auto">
          <a:xfrm>
            <a:off x="7794626" y="1981200"/>
            <a:ext cx="892175" cy="649288"/>
            <a:chOff x="3902" y="1728"/>
            <a:chExt cx="562" cy="409"/>
          </a:xfrm>
        </p:grpSpPr>
        <p:sp>
          <p:nvSpPr>
            <p:cNvPr id="193550" name="Line 14"/>
            <p:cNvSpPr>
              <a:spLocks noChangeShapeType="1"/>
            </p:cNvSpPr>
            <p:nvPr/>
          </p:nvSpPr>
          <p:spPr bwMode="auto">
            <a:xfrm flipH="1" flipV="1">
              <a:off x="3902" y="1969"/>
              <a:ext cx="181" cy="168"/>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93551" name="Object 15"/>
            <p:cNvGraphicFramePr>
              <a:graphicFrameLocks noChangeAspect="1"/>
            </p:cNvGraphicFramePr>
            <p:nvPr/>
          </p:nvGraphicFramePr>
          <p:xfrm>
            <a:off x="4080" y="1728"/>
            <a:ext cx="384" cy="305"/>
          </p:xfrm>
          <a:graphic>
            <a:graphicData uri="http://schemas.openxmlformats.org/presentationml/2006/ole">
              <mc:AlternateContent xmlns:mc="http://schemas.openxmlformats.org/markup-compatibility/2006">
                <mc:Choice xmlns:v="urn:schemas-microsoft-com:vml" Requires="v">
                  <p:oleObj spid="_x0000_s422032" name="公式" r:id="rId7" imgW="253800" imgH="228600" progId="Equation.3">
                    <p:embed/>
                  </p:oleObj>
                </mc:Choice>
                <mc:Fallback>
                  <p:oleObj name="公式" r:id="rId7" imgW="2538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80" y="1728"/>
                          <a:ext cx="384"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93552" name="Group 16"/>
          <p:cNvGrpSpPr>
            <a:grpSpLocks/>
          </p:cNvGrpSpPr>
          <p:nvPr/>
        </p:nvGrpSpPr>
        <p:grpSpPr bwMode="auto">
          <a:xfrm>
            <a:off x="7543800" y="2382838"/>
            <a:ext cx="465138" cy="703262"/>
            <a:chOff x="3744" y="1981"/>
            <a:chExt cx="293" cy="443"/>
          </a:xfrm>
        </p:grpSpPr>
        <p:sp>
          <p:nvSpPr>
            <p:cNvPr id="193553" name="Line 17"/>
            <p:cNvSpPr>
              <a:spLocks noChangeShapeType="1"/>
            </p:cNvSpPr>
            <p:nvPr/>
          </p:nvSpPr>
          <p:spPr bwMode="auto">
            <a:xfrm flipH="1" flipV="1">
              <a:off x="3791" y="1981"/>
              <a:ext cx="241" cy="2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93554" name="Object 18"/>
            <p:cNvGraphicFramePr>
              <a:graphicFrameLocks noChangeAspect="1"/>
            </p:cNvGraphicFramePr>
            <p:nvPr/>
          </p:nvGraphicFramePr>
          <p:xfrm>
            <a:off x="3744" y="2112"/>
            <a:ext cx="293" cy="312"/>
          </p:xfrm>
          <a:graphic>
            <a:graphicData uri="http://schemas.openxmlformats.org/presentationml/2006/ole">
              <mc:AlternateContent xmlns:mc="http://schemas.openxmlformats.org/markup-compatibility/2006">
                <mc:Choice xmlns:v="urn:schemas-microsoft-com:vml" Requires="v">
                  <p:oleObj spid="_x0000_s422033" name="公式" r:id="rId9" imgW="215640" imgH="228600" progId="Equation.3">
                    <p:embed/>
                  </p:oleObj>
                </mc:Choice>
                <mc:Fallback>
                  <p:oleObj name="公式" r:id="rId9" imgW="21564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44" y="2112"/>
                          <a:ext cx="293" cy="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93555" name="Text Box 19"/>
          <p:cNvSpPr txBox="1">
            <a:spLocks noChangeArrowheads="1"/>
          </p:cNvSpPr>
          <p:nvPr/>
        </p:nvSpPr>
        <p:spPr bwMode="auto">
          <a:xfrm>
            <a:off x="2895600" y="3778251"/>
            <a:ext cx="137160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solidFill>
                  <a:srgbClr val="FF0000"/>
                </a:solidFill>
                <a:latin typeface="Times New Roman" panose="02020603050405020304" pitchFamily="18" charset="0"/>
                <a:ea typeface="楷体_GB2312" pitchFamily="49" charset="-122"/>
              </a:rPr>
              <a:t>Solution:</a:t>
            </a:r>
            <a:endParaRPr kumimoji="1" lang="en-US" altLang="zh-CN" sz="2000">
              <a:solidFill>
                <a:srgbClr val="3333FF"/>
              </a:solidFill>
              <a:latin typeface="Times New Roman" panose="02020603050405020304" pitchFamily="18" charset="0"/>
              <a:ea typeface="楷体_GB2312" pitchFamily="49" charset="-122"/>
            </a:endParaRPr>
          </a:p>
        </p:txBody>
      </p:sp>
      <p:grpSp>
        <p:nvGrpSpPr>
          <p:cNvPr id="193556" name="Group 20"/>
          <p:cNvGrpSpPr>
            <a:grpSpLocks/>
          </p:cNvGrpSpPr>
          <p:nvPr/>
        </p:nvGrpSpPr>
        <p:grpSpPr bwMode="auto">
          <a:xfrm>
            <a:off x="2362200" y="4800604"/>
            <a:ext cx="7391400" cy="862013"/>
            <a:chOff x="528" y="3024"/>
            <a:chExt cx="4656" cy="543"/>
          </a:xfrm>
        </p:grpSpPr>
        <p:sp>
          <p:nvSpPr>
            <p:cNvPr id="193557" name="Text Box 21"/>
            <p:cNvSpPr txBox="1">
              <a:spLocks noChangeArrowheads="1"/>
            </p:cNvSpPr>
            <p:nvPr/>
          </p:nvSpPr>
          <p:spPr bwMode="auto">
            <a:xfrm>
              <a:off x="528" y="3024"/>
              <a:ext cx="4656" cy="5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pPr>
              <a:r>
                <a:rPr kumimoji="1" lang="zh-CN" altLang="en-US" sz="2000">
                  <a:solidFill>
                    <a:srgbClr val="3333FF"/>
                  </a:solidFill>
                  <a:latin typeface="Times New Roman" panose="02020603050405020304" pitchFamily="18" charset="0"/>
                </a:rPr>
                <a:t>        </a:t>
              </a:r>
              <a:r>
                <a:rPr kumimoji="1" lang="en-US" altLang="zh-CN" sz="2000">
                  <a:solidFill>
                    <a:srgbClr val="FF0000"/>
                  </a:solidFill>
                  <a:latin typeface="Times New Roman" panose="02020603050405020304" pitchFamily="18" charset="0"/>
                </a:rPr>
                <a:t>Suppose</a:t>
              </a:r>
              <a:r>
                <a:rPr kumimoji="1" lang="en-US" altLang="zh-CN" sz="2000">
                  <a:solidFill>
                    <a:srgbClr val="3333FF"/>
                  </a:solidFill>
                  <a:latin typeface="Times New Roman" panose="02020603050405020304" pitchFamily="18" charset="0"/>
                </a:rPr>
                <a:t> the electric current element      could produce an electric field </a:t>
              </a:r>
              <a:r>
                <a:rPr kumimoji="1" lang="en-US" altLang="zh-CN" sz="2000" i="1">
                  <a:latin typeface="Times New Roman" panose="02020603050405020304" pitchFamily="18" charset="0"/>
                  <a:ea typeface="楷体_GB2312" pitchFamily="49" charset="-122"/>
                </a:rPr>
                <a:t>E</a:t>
              </a:r>
              <a:r>
                <a:rPr kumimoji="1" lang="en-US" altLang="zh-CN" sz="2000" i="1" baseline="-25000">
                  <a:latin typeface="Times New Roman" panose="02020603050405020304" pitchFamily="18" charset="0"/>
                  <a:ea typeface="楷体_GB2312" pitchFamily="49" charset="-122"/>
                </a:rPr>
                <a:t>a</a:t>
              </a:r>
              <a:r>
                <a:rPr kumimoji="1" lang="en-US" altLang="zh-CN" sz="2000">
                  <a:solidFill>
                    <a:srgbClr val="3333FF"/>
                  </a:solidFill>
                  <a:latin typeface="Times New Roman" panose="02020603050405020304" pitchFamily="18" charset="0"/>
                </a:rPr>
                <a:t> somewhere outside the conductor</a:t>
              </a:r>
              <a:r>
                <a:rPr kumimoji="1" lang="zh-CN" altLang="en-US" sz="2000">
                  <a:solidFill>
                    <a:srgbClr val="3333FF"/>
                  </a:solidFill>
                  <a:latin typeface="Times New Roman" panose="02020603050405020304" pitchFamily="18" charset="0"/>
                  <a:ea typeface="楷体_GB2312" pitchFamily="49" charset="-122"/>
                </a:rPr>
                <a:t>，</a:t>
              </a:r>
              <a:r>
                <a:rPr kumimoji="1" lang="en-US" altLang="zh-CN" sz="2000">
                  <a:solidFill>
                    <a:srgbClr val="3333FF"/>
                  </a:solidFill>
                  <a:latin typeface="Times New Roman" panose="02020603050405020304" pitchFamily="18" charset="0"/>
                  <a:ea typeface="楷体_GB2312" pitchFamily="49" charset="-122"/>
                </a:rPr>
                <a:t>then we can prove </a:t>
              </a:r>
              <a:r>
                <a:rPr kumimoji="1" lang="en-US" altLang="zh-CN" sz="2000" i="1">
                  <a:latin typeface="Times New Roman" panose="02020603050405020304" pitchFamily="18" charset="0"/>
                  <a:ea typeface="楷体_GB2312" pitchFamily="49" charset="-122"/>
                </a:rPr>
                <a:t>E</a:t>
              </a:r>
              <a:r>
                <a:rPr kumimoji="1" lang="en-US" altLang="zh-CN" sz="2000" i="1" baseline="-25000">
                  <a:latin typeface="Times New Roman" panose="02020603050405020304" pitchFamily="18" charset="0"/>
                  <a:ea typeface="楷体_GB2312" pitchFamily="49" charset="-122"/>
                </a:rPr>
                <a:t>a </a:t>
              </a:r>
              <a:r>
                <a:rPr kumimoji="1" lang="en-US" altLang="zh-CN" sz="2000">
                  <a:latin typeface="Times New Roman" panose="02020603050405020304" pitchFamily="18" charset="0"/>
                  <a:ea typeface="楷体_GB2312" pitchFamily="49" charset="-122"/>
                </a:rPr>
                <a:t>= 0 </a:t>
              </a:r>
              <a:r>
                <a:rPr kumimoji="1" lang="zh-CN" altLang="en-US" sz="2000">
                  <a:solidFill>
                    <a:srgbClr val="3333FF"/>
                  </a:solidFill>
                  <a:latin typeface="Times New Roman" panose="02020603050405020304" pitchFamily="18" charset="0"/>
                  <a:ea typeface="楷体_GB2312" pitchFamily="49" charset="-122"/>
                </a:rPr>
                <a:t>。</a:t>
              </a:r>
            </a:p>
          </p:txBody>
        </p:sp>
        <p:graphicFrame>
          <p:nvGraphicFramePr>
            <p:cNvPr id="193558" name="Object 22"/>
            <p:cNvGraphicFramePr>
              <a:graphicFrameLocks noChangeAspect="1"/>
            </p:cNvGraphicFramePr>
            <p:nvPr>
              <p:extLst>
                <p:ext uri="{D42A27DB-BD31-4B8C-83A1-F6EECF244321}">
                  <p14:modId xmlns:p14="http://schemas.microsoft.com/office/powerpoint/2010/main" val="2079325804"/>
                </p:ext>
              </p:extLst>
            </p:nvPr>
          </p:nvGraphicFramePr>
          <p:xfrm>
            <a:off x="3235" y="3072"/>
            <a:ext cx="288" cy="247"/>
          </p:xfrm>
          <a:graphic>
            <a:graphicData uri="http://schemas.openxmlformats.org/presentationml/2006/ole">
              <mc:AlternateContent xmlns:mc="http://schemas.openxmlformats.org/markup-compatibility/2006">
                <mc:Choice xmlns:v="urn:schemas-microsoft-com:vml" Requires="v">
                  <p:oleObj spid="_x0000_s422034" r:id="rId11" imgW="266584" imgH="228501" progId="Equation.3">
                    <p:embed/>
                  </p:oleObj>
                </mc:Choice>
                <mc:Fallback>
                  <p:oleObj r:id="rId11" imgW="266584" imgH="228501"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35" y="3072"/>
                          <a:ext cx="288" cy="2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93559" name="Text Box 23"/>
          <p:cNvSpPr txBox="1">
            <a:spLocks noChangeArrowheads="1"/>
          </p:cNvSpPr>
          <p:nvPr/>
        </p:nvSpPr>
        <p:spPr bwMode="auto">
          <a:xfrm>
            <a:off x="4419600" y="3794126"/>
            <a:ext cx="419100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solidFill>
                  <a:srgbClr val="3333FF"/>
                </a:solidFill>
                <a:latin typeface="Times New Roman" panose="02020603050405020304" pitchFamily="18" charset="0"/>
                <a:ea typeface="楷体_GB2312" pitchFamily="49" charset="-122"/>
              </a:rPr>
              <a:t>Is </a:t>
            </a:r>
            <a:r>
              <a:rPr kumimoji="1" lang="en-US" altLang="zh-CN" sz="2000">
                <a:solidFill>
                  <a:srgbClr val="3333FF"/>
                </a:solidFill>
                <a:latin typeface="Times New Roman" panose="02020603050405020304" pitchFamily="18" charset="0"/>
              </a:rPr>
              <a:t>the principle of image</a:t>
            </a:r>
            <a:r>
              <a:rPr kumimoji="1" lang="en-US" altLang="zh-CN" sz="2000">
                <a:solidFill>
                  <a:srgbClr val="3333FF"/>
                </a:solidFill>
                <a:latin typeface="Times New Roman" panose="02020603050405020304" pitchFamily="18" charset="0"/>
                <a:ea typeface="楷体_GB2312" pitchFamily="49" charset="-122"/>
              </a:rPr>
              <a:t> available</a:t>
            </a:r>
            <a:r>
              <a:rPr kumimoji="1" lang="en-US" altLang="zh-CN" sz="2000">
                <a:solidFill>
                  <a:srgbClr val="FF0000"/>
                </a:solidFill>
                <a:latin typeface="Times New Roman" panose="02020603050405020304" pitchFamily="18" charset="0"/>
                <a:ea typeface="楷体_GB2312" pitchFamily="49" charset="-122"/>
              </a:rPr>
              <a:t>?</a:t>
            </a:r>
          </a:p>
        </p:txBody>
      </p:sp>
      <p:sp>
        <p:nvSpPr>
          <p:cNvPr id="193560" name="Text Box 24"/>
          <p:cNvSpPr txBox="1">
            <a:spLocks noChangeArrowheads="1"/>
          </p:cNvSpPr>
          <p:nvPr/>
        </p:nvSpPr>
        <p:spPr bwMode="auto">
          <a:xfrm>
            <a:off x="2871788" y="4333876"/>
            <a:ext cx="5105400"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50000"/>
              </a:spcBef>
            </a:pPr>
            <a:r>
              <a:rPr kumimoji="1" lang="en-US" altLang="zh-CN" sz="2000">
                <a:solidFill>
                  <a:srgbClr val="3333FF"/>
                </a:solidFill>
                <a:latin typeface="Times New Roman" panose="02020603050405020304" pitchFamily="18" charset="0"/>
              </a:rPr>
              <a:t>The principle of reciprocity should be used.</a:t>
            </a:r>
          </a:p>
        </p:txBody>
      </p:sp>
      <p:sp>
        <p:nvSpPr>
          <p:cNvPr id="193561" name="AutoShape 25">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93562" name="AutoShape 26">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Tree>
    <p:extLst>
      <p:ext uri="{BB962C8B-B14F-4D97-AF65-F5344CB8AC3E}">
        <p14:creationId xmlns:p14="http://schemas.microsoft.com/office/powerpoint/2010/main" val="17641660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93539"/>
                                        </p:tgtEl>
                                        <p:attrNameLst>
                                          <p:attrName>style.visibility</p:attrName>
                                        </p:attrNameLst>
                                      </p:cBhvr>
                                      <p:to>
                                        <p:strVal val="visible"/>
                                      </p:to>
                                    </p:set>
                                    <p:anim calcmode="lin" valueType="num">
                                      <p:cBhvr additive="base">
                                        <p:cTn id="7" dur="500" fill="hold"/>
                                        <p:tgtEl>
                                          <p:spTgt spid="193539"/>
                                        </p:tgtEl>
                                        <p:attrNameLst>
                                          <p:attrName>ppt_x</p:attrName>
                                        </p:attrNameLst>
                                      </p:cBhvr>
                                      <p:tavLst>
                                        <p:tav tm="0">
                                          <p:val>
                                            <p:strVal val="#ppt_x"/>
                                          </p:val>
                                        </p:tav>
                                        <p:tav tm="100000">
                                          <p:val>
                                            <p:strVal val="#ppt_x"/>
                                          </p:val>
                                        </p:tav>
                                      </p:tavLst>
                                    </p:anim>
                                    <p:anim calcmode="lin" valueType="num">
                                      <p:cBhvr additive="base">
                                        <p:cTn id="8" dur="500" fill="hold"/>
                                        <p:tgtEl>
                                          <p:spTgt spid="193539"/>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93538"/>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19354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9355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93559"/>
                                        </p:tgtEl>
                                        <p:attrNameLst>
                                          <p:attrName>style.visibility</p:attrName>
                                        </p:attrNameLst>
                                      </p:cBhvr>
                                      <p:to>
                                        <p:strVal val="visible"/>
                                      </p:to>
                                    </p:set>
                                    <p:anim calcmode="lin" valueType="num">
                                      <p:cBhvr additive="base">
                                        <p:cTn id="25" dur="500" fill="hold"/>
                                        <p:tgtEl>
                                          <p:spTgt spid="193559"/>
                                        </p:tgtEl>
                                        <p:attrNameLst>
                                          <p:attrName>ppt_x</p:attrName>
                                        </p:attrNameLst>
                                      </p:cBhvr>
                                      <p:tavLst>
                                        <p:tav tm="0">
                                          <p:val>
                                            <p:strVal val="#ppt_x"/>
                                          </p:val>
                                        </p:tav>
                                        <p:tav tm="100000">
                                          <p:val>
                                            <p:strVal val="#ppt_x"/>
                                          </p:val>
                                        </p:tav>
                                      </p:tavLst>
                                    </p:anim>
                                    <p:anim calcmode="lin" valueType="num">
                                      <p:cBhvr additive="base">
                                        <p:cTn id="26" dur="500" fill="hold"/>
                                        <p:tgtEl>
                                          <p:spTgt spid="193559"/>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93560"/>
                                        </p:tgtEl>
                                        <p:attrNameLst>
                                          <p:attrName>style.visibility</p:attrName>
                                        </p:attrNameLst>
                                      </p:cBhvr>
                                      <p:to>
                                        <p:strVal val="visible"/>
                                      </p:to>
                                    </p:set>
                                    <p:anim calcmode="lin" valueType="num">
                                      <p:cBhvr additive="base">
                                        <p:cTn id="31" dur="500" fill="hold"/>
                                        <p:tgtEl>
                                          <p:spTgt spid="193560"/>
                                        </p:tgtEl>
                                        <p:attrNameLst>
                                          <p:attrName>ppt_x</p:attrName>
                                        </p:attrNameLst>
                                      </p:cBhvr>
                                      <p:tavLst>
                                        <p:tav tm="0">
                                          <p:val>
                                            <p:strVal val="#ppt_x"/>
                                          </p:val>
                                        </p:tav>
                                        <p:tav tm="100000">
                                          <p:val>
                                            <p:strVal val="#ppt_x"/>
                                          </p:val>
                                        </p:tav>
                                      </p:tavLst>
                                    </p:anim>
                                    <p:anim calcmode="lin" valueType="num">
                                      <p:cBhvr additive="base">
                                        <p:cTn id="32" dur="500" fill="hold"/>
                                        <p:tgtEl>
                                          <p:spTgt spid="193560"/>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193556"/>
                                        </p:tgtEl>
                                        <p:attrNameLst>
                                          <p:attrName>style.visibility</p:attrName>
                                        </p:attrNameLst>
                                      </p:cBhvr>
                                      <p:to>
                                        <p:strVal val="visible"/>
                                      </p:to>
                                    </p:set>
                                    <p:anim calcmode="lin" valueType="num">
                                      <p:cBhvr additive="base">
                                        <p:cTn id="37" dur="500" fill="hold"/>
                                        <p:tgtEl>
                                          <p:spTgt spid="193556"/>
                                        </p:tgtEl>
                                        <p:attrNameLst>
                                          <p:attrName>ppt_x</p:attrName>
                                        </p:attrNameLst>
                                      </p:cBhvr>
                                      <p:tavLst>
                                        <p:tav tm="0">
                                          <p:val>
                                            <p:strVal val="#ppt_x"/>
                                          </p:val>
                                        </p:tav>
                                        <p:tav tm="100000">
                                          <p:val>
                                            <p:strVal val="#ppt_x"/>
                                          </p:val>
                                        </p:tav>
                                      </p:tavLst>
                                    </p:anim>
                                    <p:anim calcmode="lin" valueType="num">
                                      <p:cBhvr additive="base">
                                        <p:cTn id="38" dur="500" fill="hold"/>
                                        <p:tgtEl>
                                          <p:spTgt spid="193556"/>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193543"/>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499"/>
                                          </p:stCondLst>
                                        </p:cTn>
                                        <p:tgtEl>
                                          <p:spTgt spid="193552"/>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499"/>
                                          </p:stCondLst>
                                        </p:cTn>
                                        <p:tgtEl>
                                          <p:spTgt spid="193549"/>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499"/>
                                          </p:stCondLst>
                                        </p:cTn>
                                        <p:tgtEl>
                                          <p:spTgt spid="1935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38" grpId="0" animBg="1"/>
      <p:bldP spid="193539" grpId="0" autoUpdateAnimBg="0"/>
      <p:bldP spid="193555" grpId="0" autoUpdateAnimBg="0"/>
      <p:bldP spid="193559" grpId="0" autoUpdateAnimBg="0"/>
      <p:bldP spid="193560"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ChangeArrowheads="1"/>
          </p:cNvSpPr>
          <p:nvPr/>
        </p:nvSpPr>
        <p:spPr bwMode="auto">
          <a:xfrm>
            <a:off x="3429001" y="3358634"/>
            <a:ext cx="184731" cy="3693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194563" name="Group 3"/>
          <p:cNvGrpSpPr>
            <a:grpSpLocks/>
          </p:cNvGrpSpPr>
          <p:nvPr/>
        </p:nvGrpSpPr>
        <p:grpSpPr bwMode="auto">
          <a:xfrm>
            <a:off x="6934200" y="5910264"/>
            <a:ext cx="1905000" cy="414337"/>
            <a:chOff x="3024" y="3874"/>
            <a:chExt cx="1200" cy="261"/>
          </a:xfrm>
        </p:grpSpPr>
        <p:sp>
          <p:nvSpPr>
            <p:cNvPr id="194564" name="Text Box 4"/>
            <p:cNvSpPr txBox="1">
              <a:spLocks noChangeArrowheads="1"/>
            </p:cNvSpPr>
            <p:nvPr/>
          </p:nvSpPr>
          <p:spPr bwMode="auto">
            <a:xfrm>
              <a:off x="3024" y="3874"/>
              <a:ext cx="120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eaLnBrk="0" hangingPunct="0">
                <a:spcBef>
                  <a:spcPct val="50000"/>
                </a:spcBef>
              </a:pPr>
              <a:r>
                <a:rPr kumimoji="1" lang="en-US" altLang="zh-CN" sz="2000">
                  <a:solidFill>
                    <a:srgbClr val="0000FF"/>
                  </a:solidFill>
                  <a:latin typeface="Times New Roman" panose="02020603050405020304" pitchFamily="18" charset="0"/>
                  <a:ea typeface="楷体_GB2312" pitchFamily="49" charset="-122"/>
                </a:rPr>
                <a:t>Only if</a:t>
              </a:r>
              <a:r>
                <a:rPr kumimoji="1" lang="en-US" altLang="zh-CN" sz="2000">
                  <a:solidFill>
                    <a:srgbClr val="0000FF"/>
                  </a:solidFill>
                  <a:latin typeface="Times New Roman" panose="02020603050405020304" pitchFamily="18" charset="0"/>
                </a:rPr>
                <a:t>             </a:t>
              </a:r>
              <a:r>
                <a:rPr kumimoji="1" lang="en-US" altLang="zh-CN" sz="2000">
                  <a:solidFill>
                    <a:srgbClr val="0000FF"/>
                  </a:solidFill>
                  <a:latin typeface="Times New Roman" panose="02020603050405020304" pitchFamily="18" charset="0"/>
                  <a:ea typeface="楷体_GB2312" pitchFamily="49" charset="-122"/>
                </a:rPr>
                <a:t>.</a:t>
              </a:r>
              <a:endParaRPr kumimoji="1" lang="en-US" altLang="zh-CN" sz="2000">
                <a:latin typeface="Times New Roman" panose="02020603050405020304" pitchFamily="18" charset="0"/>
                <a:ea typeface="楷体_GB2312" pitchFamily="49" charset="-122"/>
              </a:endParaRPr>
            </a:p>
          </p:txBody>
        </p:sp>
        <p:graphicFrame>
          <p:nvGraphicFramePr>
            <p:cNvPr id="194565" name="Object 5"/>
            <p:cNvGraphicFramePr>
              <a:graphicFrameLocks noChangeAspect="1"/>
            </p:cNvGraphicFramePr>
            <p:nvPr/>
          </p:nvGraphicFramePr>
          <p:xfrm>
            <a:off x="3600" y="3895"/>
            <a:ext cx="480" cy="240"/>
          </p:xfrm>
          <a:graphic>
            <a:graphicData uri="http://schemas.openxmlformats.org/presentationml/2006/ole">
              <mc:AlternateContent xmlns:mc="http://schemas.openxmlformats.org/markup-compatibility/2006">
                <mc:Choice xmlns:v="urn:schemas-microsoft-com:vml" Requires="v">
                  <p:oleObj spid="_x0000_s423278" name="公式" r:id="rId3" imgW="457200" imgH="228600" progId="Equation.3">
                    <p:embed/>
                  </p:oleObj>
                </mc:Choice>
                <mc:Fallback>
                  <p:oleObj name="公式" r:id="rId3" imgW="4572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0" y="3895"/>
                          <a:ext cx="48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94566" name="Group 6"/>
          <p:cNvGrpSpPr>
            <a:grpSpLocks/>
          </p:cNvGrpSpPr>
          <p:nvPr/>
        </p:nvGrpSpPr>
        <p:grpSpPr bwMode="auto">
          <a:xfrm>
            <a:off x="2362200" y="5354638"/>
            <a:ext cx="5608638" cy="404812"/>
            <a:chOff x="528" y="3373"/>
            <a:chExt cx="3533" cy="255"/>
          </a:xfrm>
        </p:grpSpPr>
        <p:sp>
          <p:nvSpPr>
            <p:cNvPr id="194567" name="Text Box 7"/>
            <p:cNvSpPr txBox="1">
              <a:spLocks noChangeArrowheads="1"/>
            </p:cNvSpPr>
            <p:nvPr/>
          </p:nvSpPr>
          <p:spPr bwMode="auto">
            <a:xfrm>
              <a:off x="528" y="3373"/>
              <a:ext cx="81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eaLnBrk="0" hangingPunct="0">
                <a:spcBef>
                  <a:spcPct val="50000"/>
                </a:spcBef>
              </a:pPr>
              <a:r>
                <a:rPr kumimoji="1" lang="en-US" altLang="zh-CN" sz="2000">
                  <a:solidFill>
                    <a:srgbClr val="0000FF"/>
                  </a:solidFill>
                  <a:latin typeface="Times New Roman" panose="02020603050405020304" pitchFamily="18" charset="0"/>
                  <a:ea typeface="楷体_GB2312" pitchFamily="49" charset="-122"/>
                </a:rPr>
                <a:t>However</a:t>
              </a:r>
              <a:endParaRPr kumimoji="1" lang="en-US" altLang="zh-CN" sz="2000">
                <a:latin typeface="Times New Roman" panose="02020603050405020304" pitchFamily="18" charset="0"/>
              </a:endParaRPr>
            </a:p>
          </p:txBody>
        </p:sp>
        <p:graphicFrame>
          <p:nvGraphicFramePr>
            <p:cNvPr id="194568" name="Object 8"/>
            <p:cNvGraphicFramePr>
              <a:graphicFrameLocks noChangeAspect="1"/>
            </p:cNvGraphicFramePr>
            <p:nvPr/>
          </p:nvGraphicFramePr>
          <p:xfrm>
            <a:off x="1728" y="3380"/>
            <a:ext cx="864" cy="248"/>
          </p:xfrm>
          <a:graphic>
            <a:graphicData uri="http://schemas.openxmlformats.org/presentationml/2006/ole">
              <mc:AlternateContent xmlns:mc="http://schemas.openxmlformats.org/markup-compatibility/2006">
                <mc:Choice xmlns:v="urn:schemas-microsoft-com:vml" Requires="v">
                  <p:oleObj spid="_x0000_s423279" name="Equation" r:id="rId5" imgW="799920" imgH="228600" progId="Equation.3">
                    <p:embed/>
                  </p:oleObj>
                </mc:Choice>
                <mc:Fallback>
                  <p:oleObj name="Equation" r:id="rId5" imgW="79992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8" y="3380"/>
                          <a:ext cx="864"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569" name="Object 9"/>
            <p:cNvGraphicFramePr>
              <a:graphicFrameLocks noChangeAspect="1"/>
            </p:cNvGraphicFramePr>
            <p:nvPr/>
          </p:nvGraphicFramePr>
          <p:xfrm>
            <a:off x="2976" y="3380"/>
            <a:ext cx="1085" cy="238"/>
          </p:xfrm>
          <a:graphic>
            <a:graphicData uri="http://schemas.openxmlformats.org/presentationml/2006/ole">
              <mc:AlternateContent xmlns:mc="http://schemas.openxmlformats.org/markup-compatibility/2006">
                <mc:Choice xmlns:v="urn:schemas-microsoft-com:vml" Requires="v">
                  <p:oleObj spid="_x0000_s423280" name="Equation" r:id="rId7" imgW="1041120" imgH="228600" progId="Equation.3">
                    <p:embed/>
                  </p:oleObj>
                </mc:Choice>
                <mc:Fallback>
                  <p:oleObj name="Equation" r:id="rId7" imgW="104112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76" y="3380"/>
                          <a:ext cx="1085" cy="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94570" name="Group 10"/>
          <p:cNvGrpSpPr>
            <a:grpSpLocks/>
          </p:cNvGrpSpPr>
          <p:nvPr/>
        </p:nvGrpSpPr>
        <p:grpSpPr bwMode="auto">
          <a:xfrm>
            <a:off x="2743200" y="4632326"/>
            <a:ext cx="6324600" cy="549275"/>
            <a:chOff x="768" y="2918"/>
            <a:chExt cx="3984" cy="346"/>
          </a:xfrm>
        </p:grpSpPr>
        <p:graphicFrame>
          <p:nvGraphicFramePr>
            <p:cNvPr id="194571" name="Object 11"/>
            <p:cNvGraphicFramePr>
              <a:graphicFrameLocks noChangeAspect="1"/>
            </p:cNvGraphicFramePr>
            <p:nvPr/>
          </p:nvGraphicFramePr>
          <p:xfrm>
            <a:off x="3504" y="3010"/>
            <a:ext cx="1248" cy="247"/>
          </p:xfrm>
          <a:graphic>
            <a:graphicData uri="http://schemas.openxmlformats.org/presentationml/2006/ole">
              <mc:AlternateContent xmlns:mc="http://schemas.openxmlformats.org/markup-compatibility/2006">
                <mc:Choice xmlns:v="urn:schemas-microsoft-com:vml" Requires="v">
                  <p:oleObj spid="_x0000_s423281" name="Equation" r:id="rId9" imgW="1155600" imgH="228600" progId="Equation.3">
                    <p:embed/>
                  </p:oleObj>
                </mc:Choice>
                <mc:Fallback>
                  <p:oleObj name="Equation" r:id="rId9" imgW="11556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04" y="3010"/>
                          <a:ext cx="1248" cy="2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572" name="Text Box 12"/>
            <p:cNvSpPr txBox="1">
              <a:spLocks noChangeArrowheads="1"/>
            </p:cNvSpPr>
            <p:nvPr/>
          </p:nvSpPr>
          <p:spPr bwMode="auto">
            <a:xfrm>
              <a:off x="768" y="2918"/>
              <a:ext cx="3120"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solidFill>
                    <a:srgbClr val="0000FF"/>
                  </a:solidFill>
                  <a:latin typeface="Times New Roman" panose="02020603050405020304" pitchFamily="18" charset="0"/>
                  <a:ea typeface="楷体_GB2312" pitchFamily="49" charset="-122"/>
                </a:rPr>
                <a:t>Considering </a:t>
              </a:r>
              <a:r>
                <a:rPr kumimoji="1" lang="en-US" altLang="zh-CN" sz="2000">
                  <a:solidFill>
                    <a:srgbClr val="0000FF"/>
                  </a:solidFill>
                  <a:latin typeface="Times New Roman" panose="02020603050405020304" pitchFamily="18" charset="0"/>
                  <a:ea typeface="黑体" panose="02010609060101010101" pitchFamily="49" charset="-122"/>
                </a:rPr>
                <a:t> </a:t>
              </a:r>
              <a:r>
                <a:rPr kumimoji="1" lang="en-US" altLang="zh-CN" i="1">
                  <a:latin typeface="Times New Roman" panose="02020603050405020304" pitchFamily="18" charset="0"/>
                  <a:ea typeface="黑体" panose="02010609060101010101" pitchFamily="49" charset="-122"/>
                </a:rPr>
                <a:t>Il =</a:t>
              </a:r>
              <a:r>
                <a:rPr kumimoji="1" lang="en-US" altLang="zh-CN">
                  <a:latin typeface="Times New Roman" panose="02020603050405020304" pitchFamily="18" charset="0"/>
                  <a:ea typeface="黑体" panose="02010609060101010101" pitchFamily="49" charset="-122"/>
                </a:rPr>
                <a:t> (</a:t>
              </a:r>
              <a:r>
                <a:rPr kumimoji="1" lang="en-US" altLang="zh-CN" i="1">
                  <a:latin typeface="Times New Roman" panose="02020603050405020304" pitchFamily="18" charset="0"/>
                  <a:ea typeface="黑体" panose="02010609060101010101" pitchFamily="49" charset="-122"/>
                </a:rPr>
                <a:t>J</a:t>
              </a:r>
              <a:r>
                <a:rPr kumimoji="1" lang="en-US" altLang="zh-CN">
                  <a:latin typeface="Times New Roman" panose="02020603050405020304" pitchFamily="18" charset="0"/>
                  <a:ea typeface="黑体" panose="02010609060101010101" pitchFamily="49" charset="-122"/>
                </a:rPr>
                <a:t>d</a:t>
              </a:r>
              <a:r>
                <a:rPr kumimoji="1" lang="en-US" altLang="zh-CN" i="1">
                  <a:latin typeface="Times New Roman" panose="02020603050405020304" pitchFamily="18" charset="0"/>
                  <a:ea typeface="黑体" panose="02010609060101010101" pitchFamily="49" charset="-122"/>
                </a:rPr>
                <a:t>S</a:t>
              </a:r>
              <a:r>
                <a:rPr kumimoji="1" lang="en-US" altLang="zh-CN">
                  <a:latin typeface="Times New Roman" panose="02020603050405020304" pitchFamily="18" charset="0"/>
                  <a:ea typeface="黑体" panose="02010609060101010101" pitchFamily="49" charset="-122"/>
                </a:rPr>
                <a:t>)</a:t>
              </a:r>
              <a:r>
                <a:rPr kumimoji="1" lang="en-US" altLang="zh-CN" i="1">
                  <a:latin typeface="Times New Roman" panose="02020603050405020304" pitchFamily="18" charset="0"/>
                  <a:ea typeface="黑体" panose="02010609060101010101" pitchFamily="49" charset="-122"/>
                </a:rPr>
                <a:t>l = J</a:t>
              </a:r>
              <a:r>
                <a:rPr kumimoji="1" lang="en-US" altLang="zh-CN">
                  <a:latin typeface="Times New Roman" panose="02020603050405020304" pitchFamily="18" charset="0"/>
                  <a:ea typeface="黑体" panose="02010609060101010101" pitchFamily="49" charset="-122"/>
                </a:rPr>
                <a:t>d</a:t>
              </a:r>
              <a:r>
                <a:rPr kumimoji="1" lang="en-US" altLang="zh-CN" i="1">
                  <a:latin typeface="Times New Roman" panose="02020603050405020304" pitchFamily="18" charset="0"/>
                  <a:ea typeface="黑体" panose="02010609060101010101" pitchFamily="49" charset="-122"/>
                </a:rPr>
                <a:t>V</a:t>
              </a:r>
              <a:r>
                <a:rPr kumimoji="1" lang="en-US" altLang="zh-CN" sz="2000">
                  <a:solidFill>
                    <a:srgbClr val="3333FF"/>
                  </a:solidFill>
                  <a:latin typeface="Times New Roman" panose="02020603050405020304" pitchFamily="18" charset="0"/>
                  <a:ea typeface="楷体_GB2312" pitchFamily="49" charset="-122"/>
                </a:rPr>
                <a:t> we obtain</a:t>
              </a:r>
            </a:p>
          </p:txBody>
        </p:sp>
      </p:grpSp>
      <p:grpSp>
        <p:nvGrpSpPr>
          <p:cNvPr id="194573" name="Group 13"/>
          <p:cNvGrpSpPr>
            <a:grpSpLocks/>
          </p:cNvGrpSpPr>
          <p:nvPr/>
        </p:nvGrpSpPr>
        <p:grpSpPr bwMode="auto">
          <a:xfrm>
            <a:off x="3581400" y="2362200"/>
            <a:ext cx="5029200" cy="2209800"/>
            <a:chOff x="1296" y="753"/>
            <a:chExt cx="3168" cy="1392"/>
          </a:xfrm>
        </p:grpSpPr>
        <p:grpSp>
          <p:nvGrpSpPr>
            <p:cNvPr id="194574" name="Group 14"/>
            <p:cNvGrpSpPr>
              <a:grpSpLocks/>
            </p:cNvGrpSpPr>
            <p:nvPr/>
          </p:nvGrpSpPr>
          <p:grpSpPr bwMode="auto">
            <a:xfrm>
              <a:off x="1296" y="960"/>
              <a:ext cx="1078" cy="1185"/>
              <a:chOff x="1296" y="1887"/>
              <a:chExt cx="1078" cy="1185"/>
            </a:xfrm>
          </p:grpSpPr>
          <p:sp>
            <p:nvSpPr>
              <p:cNvPr id="194575" name="Freeform 15" descr="浅色上对角线"/>
              <p:cNvSpPr>
                <a:spLocks/>
              </p:cNvSpPr>
              <p:nvPr/>
            </p:nvSpPr>
            <p:spPr bwMode="auto">
              <a:xfrm>
                <a:off x="1296" y="1887"/>
                <a:ext cx="1078" cy="1185"/>
              </a:xfrm>
              <a:custGeom>
                <a:avLst/>
                <a:gdLst>
                  <a:gd name="T0" fmla="*/ 35 w 1550"/>
                  <a:gd name="T1" fmla="*/ 830 h 1970"/>
                  <a:gd name="T2" fmla="*/ 20 w 1550"/>
                  <a:gd name="T3" fmla="*/ 635 h 1970"/>
                  <a:gd name="T4" fmla="*/ 50 w 1550"/>
                  <a:gd name="T5" fmla="*/ 455 h 1970"/>
                  <a:gd name="T6" fmla="*/ 170 w 1550"/>
                  <a:gd name="T7" fmla="*/ 335 h 1970"/>
                  <a:gd name="T8" fmla="*/ 245 w 1550"/>
                  <a:gd name="T9" fmla="*/ 260 h 1970"/>
                  <a:gd name="T10" fmla="*/ 515 w 1550"/>
                  <a:gd name="T11" fmla="*/ 80 h 1970"/>
                  <a:gd name="T12" fmla="*/ 965 w 1550"/>
                  <a:gd name="T13" fmla="*/ 80 h 1970"/>
                  <a:gd name="T14" fmla="*/ 1235 w 1550"/>
                  <a:gd name="T15" fmla="*/ 200 h 1970"/>
                  <a:gd name="T16" fmla="*/ 1445 w 1550"/>
                  <a:gd name="T17" fmla="*/ 560 h 1970"/>
                  <a:gd name="T18" fmla="*/ 1550 w 1550"/>
                  <a:gd name="T19" fmla="*/ 965 h 1970"/>
                  <a:gd name="T20" fmla="*/ 1535 w 1550"/>
                  <a:gd name="T21" fmla="*/ 1340 h 1970"/>
                  <a:gd name="T22" fmla="*/ 1265 w 1550"/>
                  <a:gd name="T23" fmla="*/ 1865 h 1970"/>
                  <a:gd name="T24" fmla="*/ 1220 w 1550"/>
                  <a:gd name="T25" fmla="*/ 1880 h 1970"/>
                  <a:gd name="T26" fmla="*/ 1070 w 1550"/>
                  <a:gd name="T27" fmla="*/ 1970 h 1970"/>
                  <a:gd name="T28" fmla="*/ 860 w 1550"/>
                  <a:gd name="T29" fmla="*/ 1955 h 1970"/>
                  <a:gd name="T30" fmla="*/ 530 w 1550"/>
                  <a:gd name="T31" fmla="*/ 1790 h 1970"/>
                  <a:gd name="T32" fmla="*/ 410 w 1550"/>
                  <a:gd name="T33" fmla="*/ 1685 h 1970"/>
                  <a:gd name="T34" fmla="*/ 305 w 1550"/>
                  <a:gd name="T35" fmla="*/ 1535 h 1970"/>
                  <a:gd name="T36" fmla="*/ 275 w 1550"/>
                  <a:gd name="T37" fmla="*/ 1475 h 1970"/>
                  <a:gd name="T38" fmla="*/ 215 w 1550"/>
                  <a:gd name="T39" fmla="*/ 1385 h 1970"/>
                  <a:gd name="T40" fmla="*/ 140 w 1550"/>
                  <a:gd name="T41" fmla="*/ 1220 h 1970"/>
                  <a:gd name="T42" fmla="*/ 110 w 1550"/>
                  <a:gd name="T43" fmla="*/ 1115 h 1970"/>
                  <a:gd name="T44" fmla="*/ 80 w 1550"/>
                  <a:gd name="T45" fmla="*/ 1055 h 1970"/>
                  <a:gd name="T46" fmla="*/ 65 w 1550"/>
                  <a:gd name="T47" fmla="*/ 1010 h 1970"/>
                  <a:gd name="T48" fmla="*/ 35 w 1550"/>
                  <a:gd name="T49" fmla="*/ 83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50" h="1970">
                    <a:moveTo>
                      <a:pt x="35" y="830"/>
                    </a:moveTo>
                    <a:cubicBezTo>
                      <a:pt x="16" y="752"/>
                      <a:pt x="0" y="715"/>
                      <a:pt x="20" y="635"/>
                    </a:cubicBezTo>
                    <a:cubicBezTo>
                      <a:pt x="27" y="575"/>
                      <a:pt x="11" y="502"/>
                      <a:pt x="50" y="455"/>
                    </a:cubicBezTo>
                    <a:cubicBezTo>
                      <a:pt x="86" y="411"/>
                      <a:pt x="145" y="386"/>
                      <a:pt x="170" y="335"/>
                    </a:cubicBezTo>
                    <a:cubicBezTo>
                      <a:pt x="207" y="261"/>
                      <a:pt x="179" y="282"/>
                      <a:pt x="245" y="260"/>
                    </a:cubicBezTo>
                    <a:cubicBezTo>
                      <a:pt x="307" y="167"/>
                      <a:pt x="405" y="102"/>
                      <a:pt x="515" y="80"/>
                    </a:cubicBezTo>
                    <a:cubicBezTo>
                      <a:pt x="635" y="0"/>
                      <a:pt x="826" y="66"/>
                      <a:pt x="965" y="80"/>
                    </a:cubicBezTo>
                    <a:cubicBezTo>
                      <a:pt x="1095" y="113"/>
                      <a:pt x="1128" y="120"/>
                      <a:pt x="1235" y="200"/>
                    </a:cubicBezTo>
                    <a:cubicBezTo>
                      <a:pt x="1298" y="326"/>
                      <a:pt x="1392" y="428"/>
                      <a:pt x="1445" y="560"/>
                    </a:cubicBezTo>
                    <a:cubicBezTo>
                      <a:pt x="1497" y="690"/>
                      <a:pt x="1506" y="832"/>
                      <a:pt x="1550" y="965"/>
                    </a:cubicBezTo>
                    <a:cubicBezTo>
                      <a:pt x="1545" y="1090"/>
                      <a:pt x="1543" y="1215"/>
                      <a:pt x="1535" y="1340"/>
                    </a:cubicBezTo>
                    <a:cubicBezTo>
                      <a:pt x="1523" y="1540"/>
                      <a:pt x="1436" y="1751"/>
                      <a:pt x="1265" y="1865"/>
                    </a:cubicBezTo>
                    <a:cubicBezTo>
                      <a:pt x="1252" y="1874"/>
                      <a:pt x="1234" y="1873"/>
                      <a:pt x="1220" y="1880"/>
                    </a:cubicBezTo>
                    <a:cubicBezTo>
                      <a:pt x="1169" y="1905"/>
                      <a:pt x="1117" y="1938"/>
                      <a:pt x="1070" y="1970"/>
                    </a:cubicBezTo>
                    <a:cubicBezTo>
                      <a:pt x="1000" y="1965"/>
                      <a:pt x="929" y="1969"/>
                      <a:pt x="860" y="1955"/>
                    </a:cubicBezTo>
                    <a:cubicBezTo>
                      <a:pt x="729" y="1928"/>
                      <a:pt x="651" y="1830"/>
                      <a:pt x="530" y="1790"/>
                    </a:cubicBezTo>
                    <a:cubicBezTo>
                      <a:pt x="492" y="1752"/>
                      <a:pt x="448" y="1723"/>
                      <a:pt x="410" y="1685"/>
                    </a:cubicBezTo>
                    <a:cubicBezTo>
                      <a:pt x="371" y="1646"/>
                      <a:pt x="333" y="1583"/>
                      <a:pt x="305" y="1535"/>
                    </a:cubicBezTo>
                    <a:cubicBezTo>
                      <a:pt x="294" y="1516"/>
                      <a:pt x="287" y="1494"/>
                      <a:pt x="275" y="1475"/>
                    </a:cubicBezTo>
                    <a:cubicBezTo>
                      <a:pt x="256" y="1444"/>
                      <a:pt x="215" y="1385"/>
                      <a:pt x="215" y="1385"/>
                    </a:cubicBezTo>
                    <a:cubicBezTo>
                      <a:pt x="193" y="1275"/>
                      <a:pt x="214" y="1331"/>
                      <a:pt x="140" y="1220"/>
                    </a:cubicBezTo>
                    <a:cubicBezTo>
                      <a:pt x="130" y="1204"/>
                      <a:pt x="114" y="1126"/>
                      <a:pt x="110" y="1115"/>
                    </a:cubicBezTo>
                    <a:cubicBezTo>
                      <a:pt x="102" y="1094"/>
                      <a:pt x="89" y="1076"/>
                      <a:pt x="80" y="1055"/>
                    </a:cubicBezTo>
                    <a:cubicBezTo>
                      <a:pt x="74" y="1040"/>
                      <a:pt x="70" y="1025"/>
                      <a:pt x="65" y="1010"/>
                    </a:cubicBezTo>
                    <a:cubicBezTo>
                      <a:pt x="49" y="849"/>
                      <a:pt x="72" y="905"/>
                      <a:pt x="35" y="830"/>
                    </a:cubicBezTo>
                    <a:close/>
                  </a:path>
                </a:pathLst>
              </a:custGeom>
              <a:pattFill prst="ltUpDiag">
                <a:fgClr>
                  <a:srgbClr val="000000"/>
                </a:fgClr>
                <a:bgClr>
                  <a:srgbClr val="FFFFFF"/>
                </a:bgClr>
              </a:pattFill>
              <a:ln w="38100" cmpd="sng">
                <a:solidFill>
                  <a:srgbClr val="000000"/>
                </a:solidFill>
                <a:round/>
                <a:headEnd/>
                <a:tailEnd/>
              </a:ln>
            </p:spPr>
            <p:txBody>
              <a:bodyPr/>
              <a:lstStyle/>
              <a:p>
                <a:endParaRPr lang="zh-CN" altLang="en-US"/>
              </a:p>
            </p:txBody>
          </p:sp>
          <p:sp>
            <p:nvSpPr>
              <p:cNvPr id="194576" name="Text Box 16"/>
              <p:cNvSpPr txBox="1">
                <a:spLocks noChangeArrowheads="1"/>
              </p:cNvSpPr>
              <p:nvPr/>
            </p:nvSpPr>
            <p:spPr bwMode="auto">
              <a:xfrm>
                <a:off x="1663" y="2329"/>
                <a:ext cx="449" cy="2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kumimoji="1" lang="zh-CN" altLang="en-US" sz="2400">
                    <a:latin typeface="Symbol" panose="05050102010706020507" pitchFamily="18" charset="2"/>
                    <a:sym typeface="Symbol" panose="05050102010706020507" pitchFamily="18" charset="2"/>
                  </a:rPr>
                  <a:t></a:t>
                </a:r>
                <a:endParaRPr kumimoji="1" lang="zh-CN" altLang="en-US" sz="1000">
                  <a:latin typeface="Symbol" panose="05050102010706020507" pitchFamily="18" charset="2"/>
                </a:endParaRPr>
              </a:p>
            </p:txBody>
          </p:sp>
        </p:grpSp>
        <p:grpSp>
          <p:nvGrpSpPr>
            <p:cNvPr id="194577" name="Group 17"/>
            <p:cNvGrpSpPr>
              <a:grpSpLocks/>
            </p:cNvGrpSpPr>
            <p:nvPr/>
          </p:nvGrpSpPr>
          <p:grpSpPr bwMode="auto">
            <a:xfrm>
              <a:off x="2233" y="1066"/>
              <a:ext cx="503" cy="457"/>
              <a:chOff x="2233" y="1993"/>
              <a:chExt cx="503" cy="457"/>
            </a:xfrm>
          </p:grpSpPr>
          <p:sp>
            <p:nvSpPr>
              <p:cNvPr id="194578" name="Line 18"/>
              <p:cNvSpPr>
                <a:spLocks noChangeShapeType="1"/>
              </p:cNvSpPr>
              <p:nvPr/>
            </p:nvSpPr>
            <p:spPr bwMode="auto">
              <a:xfrm flipH="1" flipV="1">
                <a:off x="2233" y="1993"/>
                <a:ext cx="125" cy="20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94579" name="Object 19"/>
              <p:cNvGraphicFramePr>
                <a:graphicFrameLocks noChangeAspect="1"/>
              </p:cNvGraphicFramePr>
              <p:nvPr/>
            </p:nvGraphicFramePr>
            <p:xfrm>
              <a:off x="2400" y="2160"/>
              <a:ext cx="336" cy="290"/>
            </p:xfrm>
            <a:graphic>
              <a:graphicData uri="http://schemas.openxmlformats.org/presentationml/2006/ole">
                <mc:AlternateContent xmlns:mc="http://schemas.openxmlformats.org/markup-compatibility/2006">
                  <mc:Choice xmlns:v="urn:schemas-microsoft-com:vml" Requires="v">
                    <p:oleObj spid="_x0000_s423282" name="公式" r:id="rId11" imgW="266400" imgH="228600" progId="Equation.3">
                      <p:embed/>
                    </p:oleObj>
                  </mc:Choice>
                  <mc:Fallback>
                    <p:oleObj name="公式" r:id="rId11" imgW="26640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00" y="2160"/>
                            <a:ext cx="336"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94580" name="Group 20"/>
            <p:cNvGrpSpPr>
              <a:grpSpLocks/>
            </p:cNvGrpSpPr>
            <p:nvPr/>
          </p:nvGrpSpPr>
          <p:grpSpPr bwMode="auto">
            <a:xfrm>
              <a:off x="2261" y="753"/>
              <a:ext cx="366" cy="457"/>
              <a:chOff x="2261" y="1680"/>
              <a:chExt cx="366" cy="457"/>
            </a:xfrm>
          </p:grpSpPr>
          <p:sp>
            <p:nvSpPr>
              <p:cNvPr id="194581" name="Line 21"/>
              <p:cNvSpPr>
                <a:spLocks noChangeShapeType="1"/>
              </p:cNvSpPr>
              <p:nvPr/>
            </p:nvSpPr>
            <p:spPr bwMode="auto">
              <a:xfrm flipV="1">
                <a:off x="2261" y="1993"/>
                <a:ext cx="264" cy="144"/>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94582" name="Object 22"/>
              <p:cNvGraphicFramePr>
                <a:graphicFrameLocks noChangeAspect="1"/>
              </p:cNvGraphicFramePr>
              <p:nvPr/>
            </p:nvGraphicFramePr>
            <p:xfrm>
              <a:off x="2352" y="1680"/>
              <a:ext cx="275" cy="312"/>
            </p:xfrm>
            <a:graphic>
              <a:graphicData uri="http://schemas.openxmlformats.org/presentationml/2006/ole">
                <mc:AlternateContent xmlns:mc="http://schemas.openxmlformats.org/markup-compatibility/2006">
                  <mc:Choice xmlns:v="urn:schemas-microsoft-com:vml" Requires="v">
                    <p:oleObj spid="_x0000_s423283" name="公式" r:id="rId13" imgW="203040" imgH="228600" progId="Equation.3">
                      <p:embed/>
                    </p:oleObj>
                  </mc:Choice>
                  <mc:Fallback>
                    <p:oleObj name="公式" r:id="rId13" imgW="20304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52" y="1680"/>
                            <a:ext cx="275" cy="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94583" name="Group 23"/>
            <p:cNvGrpSpPr>
              <a:grpSpLocks/>
            </p:cNvGrpSpPr>
            <p:nvPr/>
          </p:nvGrpSpPr>
          <p:grpSpPr bwMode="auto">
            <a:xfrm>
              <a:off x="3902" y="801"/>
              <a:ext cx="562" cy="409"/>
              <a:chOff x="3902" y="1728"/>
              <a:chExt cx="562" cy="409"/>
            </a:xfrm>
          </p:grpSpPr>
          <p:sp>
            <p:nvSpPr>
              <p:cNvPr id="194584" name="Line 24"/>
              <p:cNvSpPr>
                <a:spLocks noChangeShapeType="1"/>
              </p:cNvSpPr>
              <p:nvPr/>
            </p:nvSpPr>
            <p:spPr bwMode="auto">
              <a:xfrm flipH="1" flipV="1">
                <a:off x="3902" y="1969"/>
                <a:ext cx="181" cy="168"/>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94585" name="Object 25"/>
              <p:cNvGraphicFramePr>
                <a:graphicFrameLocks noChangeAspect="1"/>
              </p:cNvGraphicFramePr>
              <p:nvPr/>
            </p:nvGraphicFramePr>
            <p:xfrm>
              <a:off x="4080" y="1728"/>
              <a:ext cx="384" cy="305"/>
            </p:xfrm>
            <a:graphic>
              <a:graphicData uri="http://schemas.openxmlformats.org/presentationml/2006/ole">
                <mc:AlternateContent xmlns:mc="http://schemas.openxmlformats.org/markup-compatibility/2006">
                  <mc:Choice xmlns:v="urn:schemas-microsoft-com:vml" Requires="v">
                    <p:oleObj spid="_x0000_s423284" name="公式" r:id="rId15" imgW="253800" imgH="228600" progId="Equation.3">
                      <p:embed/>
                    </p:oleObj>
                  </mc:Choice>
                  <mc:Fallback>
                    <p:oleObj name="公式" r:id="rId15" imgW="253800" imgH="2286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80" y="1728"/>
                            <a:ext cx="384"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94586" name="Group 26"/>
            <p:cNvGrpSpPr>
              <a:grpSpLocks/>
            </p:cNvGrpSpPr>
            <p:nvPr/>
          </p:nvGrpSpPr>
          <p:grpSpPr bwMode="auto">
            <a:xfrm>
              <a:off x="3744" y="1054"/>
              <a:ext cx="293" cy="443"/>
              <a:chOff x="3744" y="1981"/>
              <a:chExt cx="293" cy="443"/>
            </a:xfrm>
          </p:grpSpPr>
          <p:sp>
            <p:nvSpPr>
              <p:cNvPr id="194587" name="Line 27"/>
              <p:cNvSpPr>
                <a:spLocks noChangeShapeType="1"/>
              </p:cNvSpPr>
              <p:nvPr/>
            </p:nvSpPr>
            <p:spPr bwMode="auto">
              <a:xfrm flipH="1" flipV="1">
                <a:off x="3791" y="1981"/>
                <a:ext cx="241" cy="2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94588" name="Object 28"/>
              <p:cNvGraphicFramePr>
                <a:graphicFrameLocks noChangeAspect="1"/>
              </p:cNvGraphicFramePr>
              <p:nvPr/>
            </p:nvGraphicFramePr>
            <p:xfrm>
              <a:off x="3744" y="2112"/>
              <a:ext cx="293" cy="312"/>
            </p:xfrm>
            <a:graphic>
              <a:graphicData uri="http://schemas.openxmlformats.org/presentationml/2006/ole">
                <mc:AlternateContent xmlns:mc="http://schemas.openxmlformats.org/markup-compatibility/2006">
                  <mc:Choice xmlns:v="urn:schemas-microsoft-com:vml" Requires="v">
                    <p:oleObj spid="_x0000_s423285" name="公式" r:id="rId17" imgW="215640" imgH="228600" progId="Equation.3">
                      <p:embed/>
                    </p:oleObj>
                  </mc:Choice>
                  <mc:Fallback>
                    <p:oleObj name="公式" r:id="rId17" imgW="215640" imgH="2286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744" y="2112"/>
                            <a:ext cx="293" cy="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194589" name="Group 29"/>
          <p:cNvGrpSpPr>
            <a:grpSpLocks/>
          </p:cNvGrpSpPr>
          <p:nvPr/>
        </p:nvGrpSpPr>
        <p:grpSpPr bwMode="auto">
          <a:xfrm>
            <a:off x="2743200" y="5757864"/>
            <a:ext cx="2438400" cy="555625"/>
            <a:chOff x="384" y="3778"/>
            <a:chExt cx="1536" cy="350"/>
          </a:xfrm>
        </p:grpSpPr>
        <p:sp>
          <p:nvSpPr>
            <p:cNvPr id="194590" name="Text Box 30"/>
            <p:cNvSpPr txBox="1">
              <a:spLocks noChangeArrowheads="1"/>
            </p:cNvSpPr>
            <p:nvPr/>
          </p:nvSpPr>
          <p:spPr bwMode="auto">
            <a:xfrm>
              <a:off x="384" y="3778"/>
              <a:ext cx="1536"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solidFill>
                    <a:srgbClr val="3333FF"/>
                  </a:solidFill>
                  <a:latin typeface="Times New Roman" panose="02020603050405020304" pitchFamily="18" charset="0"/>
                  <a:ea typeface="楷体_GB2312" pitchFamily="49" charset="-122"/>
                </a:rPr>
                <a:t>Leading </a:t>
              </a:r>
              <a:r>
                <a:rPr kumimoji="1" lang="en-US" altLang="zh-CN" sz="2000">
                  <a:solidFill>
                    <a:srgbClr val="3333FF"/>
                  </a:solidFill>
                  <a:latin typeface="楷体_GB2312" pitchFamily="49" charset="-122"/>
                  <a:ea typeface="楷体_GB2312" pitchFamily="49" charset="-122"/>
                </a:rPr>
                <a:t>        .</a:t>
              </a:r>
            </a:p>
          </p:txBody>
        </p:sp>
        <p:graphicFrame>
          <p:nvGraphicFramePr>
            <p:cNvPr id="194591" name="Object 31"/>
            <p:cNvGraphicFramePr>
              <a:graphicFrameLocks noChangeAspect="1"/>
            </p:cNvGraphicFramePr>
            <p:nvPr/>
          </p:nvGraphicFramePr>
          <p:xfrm>
            <a:off x="1028" y="3890"/>
            <a:ext cx="675" cy="238"/>
          </p:xfrm>
          <a:graphic>
            <a:graphicData uri="http://schemas.openxmlformats.org/presentationml/2006/ole">
              <mc:AlternateContent xmlns:mc="http://schemas.openxmlformats.org/markup-compatibility/2006">
                <mc:Choice xmlns:v="urn:schemas-microsoft-com:vml" Requires="v">
                  <p:oleObj spid="_x0000_s423286" name="Equation" r:id="rId19" imgW="647640" imgH="228600" progId="Equation.3">
                    <p:embed/>
                  </p:oleObj>
                </mc:Choice>
                <mc:Fallback>
                  <p:oleObj name="Equation" r:id="rId19" imgW="647640" imgH="2286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28" y="3890"/>
                          <a:ext cx="675" cy="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94592" name="Group 32"/>
          <p:cNvGrpSpPr>
            <a:grpSpLocks/>
          </p:cNvGrpSpPr>
          <p:nvPr/>
        </p:nvGrpSpPr>
        <p:grpSpPr bwMode="auto">
          <a:xfrm>
            <a:off x="5257800" y="5757864"/>
            <a:ext cx="1600200" cy="555625"/>
            <a:chOff x="1968" y="3778"/>
            <a:chExt cx="1008" cy="350"/>
          </a:xfrm>
        </p:grpSpPr>
        <p:sp>
          <p:nvSpPr>
            <p:cNvPr id="194593" name="Text Box 33"/>
            <p:cNvSpPr txBox="1">
              <a:spLocks noChangeArrowheads="1"/>
            </p:cNvSpPr>
            <p:nvPr/>
          </p:nvSpPr>
          <p:spPr bwMode="auto">
            <a:xfrm>
              <a:off x="1968" y="3778"/>
              <a:ext cx="1008"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solidFill>
                    <a:srgbClr val="3333FF"/>
                  </a:solidFill>
                  <a:latin typeface="Times New Roman" panose="02020603050405020304" pitchFamily="18" charset="0"/>
                  <a:ea typeface="楷体_GB2312" pitchFamily="49" charset="-122"/>
                </a:rPr>
                <a:t>But </a:t>
              </a:r>
              <a:r>
                <a:rPr kumimoji="1" lang="en-US" altLang="zh-CN" sz="2000">
                  <a:solidFill>
                    <a:srgbClr val="3333FF"/>
                  </a:solidFill>
                  <a:latin typeface="楷体_GB2312" pitchFamily="49" charset="-122"/>
                  <a:ea typeface="楷体_GB2312" pitchFamily="49" charset="-122"/>
                </a:rPr>
                <a:t>      </a:t>
              </a:r>
              <a:r>
                <a:rPr kumimoji="1" lang="zh-CN" altLang="en-US" sz="2000">
                  <a:solidFill>
                    <a:srgbClr val="3333FF"/>
                  </a:solidFill>
                  <a:latin typeface="楷体_GB2312" pitchFamily="49" charset="-122"/>
                  <a:ea typeface="楷体_GB2312" pitchFamily="49" charset="-122"/>
                </a:rPr>
                <a:t>，</a:t>
              </a:r>
            </a:p>
          </p:txBody>
        </p:sp>
        <p:graphicFrame>
          <p:nvGraphicFramePr>
            <p:cNvPr id="194594" name="Object 34"/>
            <p:cNvGraphicFramePr>
              <a:graphicFrameLocks noChangeAspect="1"/>
            </p:cNvGraphicFramePr>
            <p:nvPr/>
          </p:nvGraphicFramePr>
          <p:xfrm>
            <a:off x="2304" y="3890"/>
            <a:ext cx="516" cy="238"/>
          </p:xfrm>
          <a:graphic>
            <a:graphicData uri="http://schemas.openxmlformats.org/presentationml/2006/ole">
              <mc:AlternateContent xmlns:mc="http://schemas.openxmlformats.org/markup-compatibility/2006">
                <mc:Choice xmlns:v="urn:schemas-microsoft-com:vml" Requires="v">
                  <p:oleObj spid="_x0000_s423287" name="Equation" r:id="rId21" imgW="495000" imgH="228600" progId="Equation.3">
                    <p:embed/>
                  </p:oleObj>
                </mc:Choice>
                <mc:Fallback>
                  <p:oleObj name="Equation" r:id="rId21" imgW="495000" imgH="2286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304" y="3890"/>
                          <a:ext cx="516" cy="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94595" name="Object 35"/>
          <p:cNvGraphicFramePr>
            <a:graphicFrameLocks noChangeAspect="1"/>
          </p:cNvGraphicFramePr>
          <p:nvPr/>
        </p:nvGraphicFramePr>
        <p:xfrm>
          <a:off x="4495800" y="1828800"/>
          <a:ext cx="3048000" cy="522288"/>
        </p:xfrm>
        <a:graphic>
          <a:graphicData uri="http://schemas.openxmlformats.org/presentationml/2006/ole">
            <mc:AlternateContent xmlns:mc="http://schemas.openxmlformats.org/markup-compatibility/2006">
              <mc:Choice xmlns:v="urn:schemas-microsoft-com:vml" Requires="v">
                <p:oleObj spid="_x0000_s423288" name="Equation" r:id="rId23" imgW="1701720" imgH="317160" progId="Equation.3">
                  <p:embed/>
                </p:oleObj>
              </mc:Choice>
              <mc:Fallback>
                <p:oleObj name="Equation" r:id="rId23" imgW="1701720" imgH="31716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495800" y="1828800"/>
                        <a:ext cx="304800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94596" name="Group 36"/>
          <p:cNvGrpSpPr>
            <a:grpSpLocks/>
          </p:cNvGrpSpPr>
          <p:nvPr/>
        </p:nvGrpSpPr>
        <p:grpSpPr bwMode="auto">
          <a:xfrm>
            <a:off x="2438400" y="441326"/>
            <a:ext cx="7467600" cy="1235075"/>
            <a:chOff x="576" y="93"/>
            <a:chExt cx="4704" cy="778"/>
          </a:xfrm>
        </p:grpSpPr>
        <p:sp>
          <p:nvSpPr>
            <p:cNvPr id="194597" name="Text Box 37"/>
            <p:cNvSpPr txBox="1">
              <a:spLocks noChangeArrowheads="1"/>
            </p:cNvSpPr>
            <p:nvPr/>
          </p:nvSpPr>
          <p:spPr bwMode="auto">
            <a:xfrm>
              <a:off x="576" y="93"/>
              <a:ext cx="4704" cy="7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pPr>
              <a:r>
                <a:rPr kumimoji="1" lang="zh-CN" altLang="en-US" sz="2000">
                  <a:solidFill>
                    <a:srgbClr val="0000FF"/>
                  </a:solidFill>
                  <a:latin typeface="Times New Roman" panose="02020603050405020304" pitchFamily="18" charset="0"/>
                  <a:ea typeface="楷体_GB2312" pitchFamily="49" charset="-122"/>
                </a:rPr>
                <a:t>        </a:t>
              </a:r>
              <a:r>
                <a:rPr kumimoji="1" lang="en-US" altLang="zh-CN" sz="2000">
                  <a:solidFill>
                    <a:srgbClr val="3333FF"/>
                  </a:solidFill>
                  <a:latin typeface="Times New Roman" panose="02020603050405020304" pitchFamily="18" charset="0"/>
                </a:rPr>
                <a:t>Let another electric current element      be positioned there, and it is placed along the direction of </a:t>
              </a:r>
              <a:r>
                <a:rPr kumimoji="1" lang="en-US" altLang="zh-CN" sz="2000" i="1">
                  <a:latin typeface="Times New Roman" panose="02020603050405020304" pitchFamily="18" charset="0"/>
                  <a:ea typeface="楷体_GB2312" pitchFamily="49" charset="-122"/>
                </a:rPr>
                <a:t>E</a:t>
              </a:r>
              <a:r>
                <a:rPr kumimoji="1" lang="en-US" altLang="zh-CN" sz="2000" i="1" baseline="-25000">
                  <a:latin typeface="Times New Roman" panose="02020603050405020304" pitchFamily="18" charset="0"/>
                  <a:ea typeface="楷体_GB2312" pitchFamily="49" charset="-122"/>
                </a:rPr>
                <a:t>a</a:t>
              </a:r>
              <a:r>
                <a:rPr kumimoji="1" lang="en-US" altLang="zh-CN" sz="2000">
                  <a:solidFill>
                    <a:srgbClr val="3333FF"/>
                  </a:solidFill>
                  <a:latin typeface="Times New Roman" panose="02020603050405020304" pitchFamily="18" charset="0"/>
                </a:rPr>
                <a:t> . The source  will produce an electric field </a:t>
              </a:r>
              <a:r>
                <a:rPr kumimoji="1" lang="en-US" altLang="zh-CN" sz="2000" i="1">
                  <a:latin typeface="Times New Roman" panose="02020603050405020304" pitchFamily="18" charset="0"/>
                  <a:ea typeface="楷体_GB2312" pitchFamily="49" charset="-122"/>
                </a:rPr>
                <a:t>E</a:t>
              </a:r>
              <a:r>
                <a:rPr kumimoji="1" lang="en-US" altLang="zh-CN" sz="2000" i="1" baseline="-25000">
                  <a:latin typeface="Times New Roman" panose="02020603050405020304" pitchFamily="18" charset="0"/>
                  <a:ea typeface="楷体_GB2312" pitchFamily="49" charset="-122"/>
                </a:rPr>
                <a:t>b</a:t>
              </a:r>
              <a:r>
                <a:rPr kumimoji="1" lang="en-US" altLang="zh-CN" sz="2000">
                  <a:solidFill>
                    <a:srgbClr val="3333FF"/>
                  </a:solidFill>
                  <a:latin typeface="Times New Roman" panose="02020603050405020304" pitchFamily="18" charset="0"/>
                </a:rPr>
                <a:t> at       , then we have</a:t>
              </a:r>
              <a:r>
                <a:rPr kumimoji="1" lang="en-US" altLang="zh-CN" sz="2000">
                  <a:solidFill>
                    <a:srgbClr val="0000FF"/>
                  </a:solidFill>
                  <a:latin typeface="Times New Roman" panose="02020603050405020304" pitchFamily="18" charset="0"/>
                  <a:ea typeface="楷体_GB2312" pitchFamily="49" charset="-122"/>
                </a:rPr>
                <a:t>      </a:t>
              </a:r>
            </a:p>
          </p:txBody>
        </p:sp>
        <p:graphicFrame>
          <p:nvGraphicFramePr>
            <p:cNvPr id="194598" name="Object 38"/>
            <p:cNvGraphicFramePr>
              <a:graphicFrameLocks noChangeAspect="1"/>
            </p:cNvGraphicFramePr>
            <p:nvPr>
              <p:extLst>
                <p:ext uri="{D42A27DB-BD31-4B8C-83A1-F6EECF244321}">
                  <p14:modId xmlns:p14="http://schemas.microsoft.com/office/powerpoint/2010/main" val="4000876232"/>
                </p:ext>
              </p:extLst>
            </p:nvPr>
          </p:nvGraphicFramePr>
          <p:xfrm>
            <a:off x="3297" y="144"/>
            <a:ext cx="274" cy="247"/>
          </p:xfrm>
          <a:graphic>
            <a:graphicData uri="http://schemas.openxmlformats.org/presentationml/2006/ole">
              <mc:AlternateContent xmlns:mc="http://schemas.openxmlformats.org/markup-compatibility/2006">
                <mc:Choice xmlns:v="urn:schemas-microsoft-com:vml" Requires="v">
                  <p:oleObj spid="_x0000_s423289" name="Equation" r:id="rId25" imgW="253800" imgH="228600" progId="Equation.3">
                    <p:embed/>
                  </p:oleObj>
                </mc:Choice>
                <mc:Fallback>
                  <p:oleObj name="Equation" r:id="rId25" imgW="253800" imgH="22860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297" y="144"/>
                          <a:ext cx="274" cy="2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599" name="Object 39"/>
            <p:cNvGraphicFramePr>
              <a:graphicFrameLocks noChangeAspect="1"/>
            </p:cNvGraphicFramePr>
            <p:nvPr>
              <p:extLst>
                <p:ext uri="{D42A27DB-BD31-4B8C-83A1-F6EECF244321}">
                  <p14:modId xmlns:p14="http://schemas.microsoft.com/office/powerpoint/2010/main" val="947766059"/>
                </p:ext>
              </p:extLst>
            </p:nvPr>
          </p:nvGraphicFramePr>
          <p:xfrm>
            <a:off x="1258" y="624"/>
            <a:ext cx="288" cy="247"/>
          </p:xfrm>
          <a:graphic>
            <a:graphicData uri="http://schemas.openxmlformats.org/presentationml/2006/ole">
              <mc:AlternateContent xmlns:mc="http://schemas.openxmlformats.org/markup-compatibility/2006">
                <mc:Choice xmlns:v="urn:schemas-microsoft-com:vml" Requires="v">
                  <p:oleObj spid="_x0000_s423290" name="公式" r:id="rId27" imgW="266584" imgH="228501" progId="Equation.3">
                    <p:embed/>
                  </p:oleObj>
                </mc:Choice>
                <mc:Fallback>
                  <p:oleObj name="公式" r:id="rId27" imgW="266584" imgH="228501"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258" y="624"/>
                          <a:ext cx="288" cy="2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94600" name="AutoShape 40">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94601" name="AutoShape 41">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Tree>
    <p:extLst>
      <p:ext uri="{BB962C8B-B14F-4D97-AF65-F5344CB8AC3E}">
        <p14:creationId xmlns:p14="http://schemas.microsoft.com/office/powerpoint/2010/main" val="17711567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194596"/>
                                        </p:tgtEl>
                                        <p:attrNameLst>
                                          <p:attrName>style.visibility</p:attrName>
                                        </p:attrNameLst>
                                      </p:cBhvr>
                                      <p:to>
                                        <p:strVal val="visible"/>
                                      </p:to>
                                    </p:set>
                                    <p:anim calcmode="lin" valueType="num">
                                      <p:cBhvr additive="base">
                                        <p:cTn id="7" dur="500" fill="hold"/>
                                        <p:tgtEl>
                                          <p:spTgt spid="194596"/>
                                        </p:tgtEl>
                                        <p:attrNameLst>
                                          <p:attrName>ppt_x</p:attrName>
                                        </p:attrNameLst>
                                      </p:cBhvr>
                                      <p:tavLst>
                                        <p:tav tm="0">
                                          <p:val>
                                            <p:strVal val="#ppt_x"/>
                                          </p:val>
                                        </p:tav>
                                        <p:tav tm="100000">
                                          <p:val>
                                            <p:strVal val="#ppt_x"/>
                                          </p:val>
                                        </p:tav>
                                      </p:tavLst>
                                    </p:anim>
                                    <p:anim calcmode="lin" valueType="num">
                                      <p:cBhvr additive="base">
                                        <p:cTn id="8" dur="500" fill="hold"/>
                                        <p:tgtEl>
                                          <p:spTgt spid="194596"/>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94595"/>
                                        </p:tgtEl>
                                        <p:attrNameLst>
                                          <p:attrName>style.visibility</p:attrName>
                                        </p:attrNameLst>
                                      </p:cBhvr>
                                      <p:to>
                                        <p:strVal val="visible"/>
                                      </p:to>
                                    </p:set>
                                    <p:anim calcmode="lin" valueType="num">
                                      <p:cBhvr additive="base">
                                        <p:cTn id="13" dur="500" fill="hold"/>
                                        <p:tgtEl>
                                          <p:spTgt spid="194595"/>
                                        </p:tgtEl>
                                        <p:attrNameLst>
                                          <p:attrName>ppt_x</p:attrName>
                                        </p:attrNameLst>
                                      </p:cBhvr>
                                      <p:tavLst>
                                        <p:tav tm="0">
                                          <p:val>
                                            <p:strVal val="#ppt_x"/>
                                          </p:val>
                                        </p:tav>
                                        <p:tav tm="100000">
                                          <p:val>
                                            <p:strVal val="#ppt_x"/>
                                          </p:val>
                                        </p:tav>
                                      </p:tavLst>
                                    </p:anim>
                                    <p:anim calcmode="lin" valueType="num">
                                      <p:cBhvr additive="base">
                                        <p:cTn id="14" dur="500" fill="hold"/>
                                        <p:tgtEl>
                                          <p:spTgt spid="19459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9456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19457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194570"/>
                                        </p:tgtEl>
                                        <p:attrNameLst>
                                          <p:attrName>style.visibility</p:attrName>
                                        </p:attrNameLst>
                                      </p:cBhvr>
                                      <p:to>
                                        <p:strVal val="visible"/>
                                      </p:to>
                                    </p:set>
                                    <p:anim calcmode="lin" valueType="num">
                                      <p:cBhvr additive="base">
                                        <p:cTn id="27" dur="500" fill="hold"/>
                                        <p:tgtEl>
                                          <p:spTgt spid="194570"/>
                                        </p:tgtEl>
                                        <p:attrNameLst>
                                          <p:attrName>ppt_x</p:attrName>
                                        </p:attrNameLst>
                                      </p:cBhvr>
                                      <p:tavLst>
                                        <p:tav tm="0">
                                          <p:val>
                                            <p:strVal val="#ppt_x"/>
                                          </p:val>
                                        </p:tav>
                                        <p:tav tm="100000">
                                          <p:val>
                                            <p:strVal val="#ppt_x"/>
                                          </p:val>
                                        </p:tav>
                                      </p:tavLst>
                                    </p:anim>
                                    <p:anim calcmode="lin" valueType="num">
                                      <p:cBhvr additive="base">
                                        <p:cTn id="28" dur="500" fill="hold"/>
                                        <p:tgtEl>
                                          <p:spTgt spid="194570"/>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nodeType="clickEffect">
                                  <p:stCondLst>
                                    <p:cond delay="0"/>
                                  </p:stCondLst>
                                  <p:childTnLst>
                                    <p:set>
                                      <p:cBhvr>
                                        <p:cTn id="32" dur="1" fill="hold">
                                          <p:stCondLst>
                                            <p:cond delay="0"/>
                                          </p:stCondLst>
                                        </p:cTn>
                                        <p:tgtEl>
                                          <p:spTgt spid="194566"/>
                                        </p:tgtEl>
                                        <p:attrNameLst>
                                          <p:attrName>style.visibility</p:attrName>
                                        </p:attrNameLst>
                                      </p:cBhvr>
                                      <p:to>
                                        <p:strVal val="visible"/>
                                      </p:to>
                                    </p:set>
                                    <p:anim calcmode="lin" valueType="num">
                                      <p:cBhvr additive="base">
                                        <p:cTn id="33" dur="500" fill="hold"/>
                                        <p:tgtEl>
                                          <p:spTgt spid="194566"/>
                                        </p:tgtEl>
                                        <p:attrNameLst>
                                          <p:attrName>ppt_x</p:attrName>
                                        </p:attrNameLst>
                                      </p:cBhvr>
                                      <p:tavLst>
                                        <p:tav tm="0">
                                          <p:val>
                                            <p:strVal val="#ppt_x"/>
                                          </p:val>
                                        </p:tav>
                                        <p:tav tm="100000">
                                          <p:val>
                                            <p:strVal val="#ppt_x"/>
                                          </p:val>
                                        </p:tav>
                                      </p:tavLst>
                                    </p:anim>
                                    <p:anim calcmode="lin" valueType="num">
                                      <p:cBhvr additive="base">
                                        <p:cTn id="34" dur="500" fill="hold"/>
                                        <p:tgtEl>
                                          <p:spTgt spid="194566"/>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nodeType="clickEffect">
                                  <p:stCondLst>
                                    <p:cond delay="0"/>
                                  </p:stCondLst>
                                  <p:childTnLst>
                                    <p:set>
                                      <p:cBhvr>
                                        <p:cTn id="38" dur="1" fill="hold">
                                          <p:stCondLst>
                                            <p:cond delay="0"/>
                                          </p:stCondLst>
                                        </p:cTn>
                                        <p:tgtEl>
                                          <p:spTgt spid="194589"/>
                                        </p:tgtEl>
                                        <p:attrNameLst>
                                          <p:attrName>style.visibility</p:attrName>
                                        </p:attrNameLst>
                                      </p:cBhvr>
                                      <p:to>
                                        <p:strVal val="visible"/>
                                      </p:to>
                                    </p:set>
                                    <p:anim calcmode="lin" valueType="num">
                                      <p:cBhvr additive="base">
                                        <p:cTn id="39" dur="500" fill="hold"/>
                                        <p:tgtEl>
                                          <p:spTgt spid="194589"/>
                                        </p:tgtEl>
                                        <p:attrNameLst>
                                          <p:attrName>ppt_x</p:attrName>
                                        </p:attrNameLst>
                                      </p:cBhvr>
                                      <p:tavLst>
                                        <p:tav tm="0">
                                          <p:val>
                                            <p:strVal val="#ppt_x"/>
                                          </p:val>
                                        </p:tav>
                                        <p:tav tm="100000">
                                          <p:val>
                                            <p:strVal val="#ppt_x"/>
                                          </p:val>
                                        </p:tav>
                                      </p:tavLst>
                                    </p:anim>
                                    <p:anim calcmode="lin" valueType="num">
                                      <p:cBhvr additive="base">
                                        <p:cTn id="40" dur="500" fill="hold"/>
                                        <p:tgtEl>
                                          <p:spTgt spid="194589"/>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4" fill="hold" nodeType="clickEffect">
                                  <p:stCondLst>
                                    <p:cond delay="0"/>
                                  </p:stCondLst>
                                  <p:childTnLst>
                                    <p:set>
                                      <p:cBhvr>
                                        <p:cTn id="44" dur="1" fill="hold">
                                          <p:stCondLst>
                                            <p:cond delay="0"/>
                                          </p:stCondLst>
                                        </p:cTn>
                                        <p:tgtEl>
                                          <p:spTgt spid="194592"/>
                                        </p:tgtEl>
                                        <p:attrNameLst>
                                          <p:attrName>style.visibility</p:attrName>
                                        </p:attrNameLst>
                                      </p:cBhvr>
                                      <p:to>
                                        <p:strVal val="visible"/>
                                      </p:to>
                                    </p:set>
                                    <p:anim calcmode="lin" valueType="num">
                                      <p:cBhvr additive="base">
                                        <p:cTn id="45" dur="500" fill="hold"/>
                                        <p:tgtEl>
                                          <p:spTgt spid="194592"/>
                                        </p:tgtEl>
                                        <p:attrNameLst>
                                          <p:attrName>ppt_x</p:attrName>
                                        </p:attrNameLst>
                                      </p:cBhvr>
                                      <p:tavLst>
                                        <p:tav tm="0">
                                          <p:val>
                                            <p:strVal val="#ppt_x"/>
                                          </p:val>
                                        </p:tav>
                                        <p:tav tm="100000">
                                          <p:val>
                                            <p:strVal val="#ppt_x"/>
                                          </p:val>
                                        </p:tav>
                                      </p:tavLst>
                                    </p:anim>
                                    <p:anim calcmode="lin" valueType="num">
                                      <p:cBhvr additive="base">
                                        <p:cTn id="46" dur="500" fill="hold"/>
                                        <p:tgtEl>
                                          <p:spTgt spid="194592"/>
                                        </p:tgtEl>
                                        <p:attrNameLst>
                                          <p:attrName>ppt_y</p:attrName>
                                        </p:attrNameLst>
                                      </p:cBhvr>
                                      <p:tavLst>
                                        <p:tav tm="0">
                                          <p:val>
                                            <p:strVal val="1+#ppt_h/2"/>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4" fill="hold" nodeType="clickEffect">
                                  <p:stCondLst>
                                    <p:cond delay="0"/>
                                  </p:stCondLst>
                                  <p:childTnLst>
                                    <p:set>
                                      <p:cBhvr>
                                        <p:cTn id="50" dur="1" fill="hold">
                                          <p:stCondLst>
                                            <p:cond delay="0"/>
                                          </p:stCondLst>
                                        </p:cTn>
                                        <p:tgtEl>
                                          <p:spTgt spid="194563"/>
                                        </p:tgtEl>
                                        <p:attrNameLst>
                                          <p:attrName>style.visibility</p:attrName>
                                        </p:attrNameLst>
                                      </p:cBhvr>
                                      <p:to>
                                        <p:strVal val="visible"/>
                                      </p:to>
                                    </p:set>
                                    <p:anim calcmode="lin" valueType="num">
                                      <p:cBhvr additive="base">
                                        <p:cTn id="51" dur="500" fill="hold"/>
                                        <p:tgtEl>
                                          <p:spTgt spid="194563"/>
                                        </p:tgtEl>
                                        <p:attrNameLst>
                                          <p:attrName>ppt_x</p:attrName>
                                        </p:attrNameLst>
                                      </p:cBhvr>
                                      <p:tavLst>
                                        <p:tav tm="0">
                                          <p:val>
                                            <p:strVal val="#ppt_x"/>
                                          </p:val>
                                        </p:tav>
                                        <p:tav tm="100000">
                                          <p:val>
                                            <p:strVal val="#ppt_x"/>
                                          </p:val>
                                        </p:tav>
                                      </p:tavLst>
                                    </p:anim>
                                    <p:anim calcmode="lin" valueType="num">
                                      <p:cBhvr additive="base">
                                        <p:cTn id="52" dur="500" fill="hold"/>
                                        <p:tgtEl>
                                          <p:spTgt spid="1945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2"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Text Box 2"/>
          <p:cNvSpPr txBox="1">
            <a:spLocks noChangeArrowheads="1"/>
          </p:cNvSpPr>
          <p:nvPr/>
        </p:nvSpPr>
        <p:spPr bwMode="auto">
          <a:xfrm>
            <a:off x="2286000" y="228601"/>
            <a:ext cx="320040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solidFill>
                  <a:srgbClr val="FF0000"/>
                </a:solidFill>
                <a:ea typeface="楷体_GB2312" pitchFamily="49" charset="-122"/>
              </a:rPr>
              <a:t>9.   </a:t>
            </a:r>
            <a:r>
              <a:rPr kumimoji="1" lang="en-US" altLang="zh-CN" sz="2000">
                <a:solidFill>
                  <a:srgbClr val="FF0000"/>
                </a:solidFill>
              </a:rPr>
              <a:t>Huygens Principle</a:t>
            </a:r>
            <a:r>
              <a:rPr kumimoji="1" lang="en-US" altLang="zh-CN" sz="2000">
                <a:solidFill>
                  <a:srgbClr val="FF0000"/>
                </a:solidFill>
                <a:latin typeface="Times New Roman" panose="02020603050405020304" pitchFamily="18" charset="0"/>
                <a:ea typeface="楷体_GB2312" pitchFamily="49" charset="-122"/>
              </a:rPr>
              <a:t> </a:t>
            </a:r>
          </a:p>
        </p:txBody>
      </p:sp>
      <p:sp>
        <p:nvSpPr>
          <p:cNvPr id="195587" name="Text Box 3"/>
          <p:cNvSpPr txBox="1">
            <a:spLocks noChangeArrowheads="1"/>
          </p:cNvSpPr>
          <p:nvPr/>
        </p:nvSpPr>
        <p:spPr bwMode="auto">
          <a:xfrm>
            <a:off x="2286000" y="746126"/>
            <a:ext cx="7543800" cy="1235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The fields at the points on a </a:t>
            </a:r>
            <a:r>
              <a:rPr kumimoji="1" lang="en-US" altLang="zh-CN" sz="2000">
                <a:solidFill>
                  <a:srgbClr val="FF0000"/>
                </a:solidFill>
                <a:latin typeface="Times New Roman" panose="02020603050405020304" pitchFamily="18" charset="0"/>
              </a:rPr>
              <a:t>closed</a:t>
            </a:r>
            <a:r>
              <a:rPr kumimoji="1" lang="en-US" altLang="zh-CN" sz="2000">
                <a:solidFill>
                  <a:srgbClr val="3333FF"/>
                </a:solidFill>
                <a:latin typeface="Times New Roman" panose="02020603050405020304" pitchFamily="18" charset="0"/>
              </a:rPr>
              <a:t> surface enclosing the source can be considered as </a:t>
            </a:r>
            <a:r>
              <a:rPr kumimoji="1" lang="en-US" altLang="zh-CN" sz="2000">
                <a:solidFill>
                  <a:srgbClr val="FF0000"/>
                </a:solidFill>
                <a:latin typeface="Times New Roman" panose="02020603050405020304" pitchFamily="18" charset="0"/>
              </a:rPr>
              <a:t>secondary</a:t>
            </a:r>
            <a:r>
              <a:rPr kumimoji="1" lang="en-US" altLang="zh-CN" sz="2000">
                <a:solidFill>
                  <a:srgbClr val="3333FF"/>
                </a:solidFill>
                <a:latin typeface="Times New Roman" panose="02020603050405020304" pitchFamily="18" charset="0"/>
              </a:rPr>
              <a:t> sources, and they produce the fields at any point </a:t>
            </a:r>
            <a:r>
              <a:rPr kumimoji="1" lang="en-US" altLang="zh-CN" sz="2000">
                <a:solidFill>
                  <a:srgbClr val="FF0000"/>
                </a:solidFill>
                <a:latin typeface="Times New Roman" panose="02020603050405020304" pitchFamily="18" charset="0"/>
              </a:rPr>
              <a:t>outside</a:t>
            </a:r>
            <a:r>
              <a:rPr kumimoji="1" lang="en-US" altLang="zh-CN" sz="2000">
                <a:solidFill>
                  <a:srgbClr val="3333FF"/>
                </a:solidFill>
                <a:latin typeface="Times New Roman" panose="02020603050405020304" pitchFamily="18" charset="0"/>
              </a:rPr>
              <a:t> the closed surface.</a:t>
            </a:r>
            <a:endParaRPr kumimoji="1" lang="en-US" altLang="zh-CN" sz="2000">
              <a:solidFill>
                <a:srgbClr val="3333FF"/>
              </a:solidFill>
              <a:latin typeface="楷体_GB2312" pitchFamily="49" charset="-122"/>
              <a:ea typeface="楷体_GB2312" pitchFamily="49" charset="-122"/>
            </a:endParaRPr>
          </a:p>
        </p:txBody>
      </p:sp>
      <p:sp>
        <p:nvSpPr>
          <p:cNvPr id="195588" name="Line 4"/>
          <p:cNvSpPr>
            <a:spLocks noChangeShapeType="1"/>
          </p:cNvSpPr>
          <p:nvPr/>
        </p:nvSpPr>
        <p:spPr bwMode="auto">
          <a:xfrm flipV="1">
            <a:off x="4403725" y="2959100"/>
            <a:ext cx="1265238" cy="13335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5589" name="Line 5"/>
          <p:cNvSpPr>
            <a:spLocks noChangeShapeType="1"/>
          </p:cNvSpPr>
          <p:nvPr/>
        </p:nvSpPr>
        <p:spPr bwMode="auto">
          <a:xfrm flipV="1">
            <a:off x="4629151" y="2997200"/>
            <a:ext cx="1039813" cy="88265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195590" name="Group 6"/>
          <p:cNvGrpSpPr>
            <a:grpSpLocks/>
          </p:cNvGrpSpPr>
          <p:nvPr/>
        </p:nvGrpSpPr>
        <p:grpSpPr bwMode="auto">
          <a:xfrm>
            <a:off x="3657600" y="2824164"/>
            <a:ext cx="1054100" cy="1176337"/>
            <a:chOff x="720" y="1587"/>
            <a:chExt cx="664" cy="741"/>
          </a:xfrm>
        </p:grpSpPr>
        <p:sp>
          <p:nvSpPr>
            <p:cNvPr id="195591" name="Freeform 7"/>
            <p:cNvSpPr>
              <a:spLocks/>
            </p:cNvSpPr>
            <p:nvPr/>
          </p:nvSpPr>
          <p:spPr bwMode="auto">
            <a:xfrm>
              <a:off x="816" y="1728"/>
              <a:ext cx="568" cy="600"/>
            </a:xfrm>
            <a:custGeom>
              <a:avLst/>
              <a:gdLst>
                <a:gd name="T0" fmla="*/ 260 w 1143"/>
                <a:gd name="T1" fmla="*/ 993 h 1123"/>
                <a:gd name="T2" fmla="*/ 60 w 1143"/>
                <a:gd name="T3" fmla="*/ 833 h 1123"/>
                <a:gd name="T4" fmla="*/ 40 w 1143"/>
                <a:gd name="T5" fmla="*/ 453 h 1123"/>
                <a:gd name="T6" fmla="*/ 300 w 1143"/>
                <a:gd name="T7" fmla="*/ 113 h 1123"/>
                <a:gd name="T8" fmla="*/ 740 w 1143"/>
                <a:gd name="T9" fmla="*/ 33 h 1123"/>
                <a:gd name="T10" fmla="*/ 1080 w 1143"/>
                <a:gd name="T11" fmla="*/ 313 h 1123"/>
                <a:gd name="T12" fmla="*/ 1120 w 1143"/>
                <a:gd name="T13" fmla="*/ 713 h 1123"/>
                <a:gd name="T14" fmla="*/ 1040 w 1143"/>
                <a:gd name="T15" fmla="*/ 973 h 1123"/>
                <a:gd name="T16" fmla="*/ 500 w 1143"/>
                <a:gd name="T17" fmla="*/ 1113 h 1123"/>
                <a:gd name="T18" fmla="*/ 260 w 1143"/>
                <a:gd name="T19" fmla="*/ 993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3" h="1123">
                  <a:moveTo>
                    <a:pt x="260" y="993"/>
                  </a:moveTo>
                  <a:cubicBezTo>
                    <a:pt x="187" y="946"/>
                    <a:pt x="97" y="923"/>
                    <a:pt x="60" y="833"/>
                  </a:cubicBezTo>
                  <a:cubicBezTo>
                    <a:pt x="23" y="743"/>
                    <a:pt x="0" y="573"/>
                    <a:pt x="40" y="453"/>
                  </a:cubicBezTo>
                  <a:cubicBezTo>
                    <a:pt x="80" y="333"/>
                    <a:pt x="183" y="183"/>
                    <a:pt x="300" y="113"/>
                  </a:cubicBezTo>
                  <a:cubicBezTo>
                    <a:pt x="417" y="43"/>
                    <a:pt x="610" y="0"/>
                    <a:pt x="740" y="33"/>
                  </a:cubicBezTo>
                  <a:cubicBezTo>
                    <a:pt x="870" y="66"/>
                    <a:pt x="1017" y="200"/>
                    <a:pt x="1080" y="313"/>
                  </a:cubicBezTo>
                  <a:cubicBezTo>
                    <a:pt x="1143" y="426"/>
                    <a:pt x="1127" y="603"/>
                    <a:pt x="1120" y="713"/>
                  </a:cubicBezTo>
                  <a:cubicBezTo>
                    <a:pt x="1113" y="823"/>
                    <a:pt x="1143" y="906"/>
                    <a:pt x="1040" y="973"/>
                  </a:cubicBezTo>
                  <a:cubicBezTo>
                    <a:pt x="937" y="1040"/>
                    <a:pt x="627" y="1103"/>
                    <a:pt x="500" y="1113"/>
                  </a:cubicBezTo>
                  <a:cubicBezTo>
                    <a:pt x="373" y="1123"/>
                    <a:pt x="333" y="1040"/>
                    <a:pt x="260" y="993"/>
                  </a:cubicBezTo>
                  <a:close/>
                </a:path>
              </a:pathLst>
            </a:custGeom>
            <a:gradFill rotWithShape="0">
              <a:gsLst>
                <a:gs pos="0">
                  <a:srgbClr val="FFFF00">
                    <a:gamma/>
                    <a:shade val="46275"/>
                    <a:invGamma/>
                  </a:srgbClr>
                </a:gs>
                <a:gs pos="100000">
                  <a:srgbClr val="FFFF00"/>
                </a:gs>
              </a:gsLst>
              <a:lin ang="18900000" scaled="1"/>
            </a:gradFill>
            <a:ln w="19050" cap="flat"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5592" name="Text Box 8"/>
            <p:cNvSpPr txBox="1">
              <a:spLocks noChangeArrowheads="1"/>
            </p:cNvSpPr>
            <p:nvPr/>
          </p:nvSpPr>
          <p:spPr bwMode="auto">
            <a:xfrm>
              <a:off x="720" y="1587"/>
              <a:ext cx="262"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S</a:t>
              </a:r>
            </a:p>
          </p:txBody>
        </p:sp>
        <p:sp>
          <p:nvSpPr>
            <p:cNvPr id="195593" name="Line 9"/>
            <p:cNvSpPr>
              <a:spLocks noChangeShapeType="1"/>
            </p:cNvSpPr>
            <p:nvPr/>
          </p:nvSpPr>
          <p:spPr bwMode="auto">
            <a:xfrm flipH="1" flipV="1">
              <a:off x="862" y="1756"/>
              <a:ext cx="98" cy="131"/>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195594" name="Group 10"/>
          <p:cNvGrpSpPr>
            <a:grpSpLocks/>
          </p:cNvGrpSpPr>
          <p:nvPr/>
        </p:nvGrpSpPr>
        <p:grpSpPr bwMode="auto">
          <a:xfrm>
            <a:off x="3865563" y="3457575"/>
            <a:ext cx="762000" cy="388938"/>
            <a:chOff x="1475" y="2178"/>
            <a:chExt cx="480" cy="245"/>
          </a:xfrm>
        </p:grpSpPr>
        <p:sp>
          <p:nvSpPr>
            <p:cNvPr id="195595" name="Freeform 11"/>
            <p:cNvSpPr>
              <a:spLocks/>
            </p:cNvSpPr>
            <p:nvPr/>
          </p:nvSpPr>
          <p:spPr bwMode="auto">
            <a:xfrm>
              <a:off x="1488" y="2178"/>
              <a:ext cx="384" cy="177"/>
            </a:xfrm>
            <a:custGeom>
              <a:avLst/>
              <a:gdLst>
                <a:gd name="T0" fmla="*/ 260 w 1143"/>
                <a:gd name="T1" fmla="*/ 993 h 1123"/>
                <a:gd name="T2" fmla="*/ 60 w 1143"/>
                <a:gd name="T3" fmla="*/ 833 h 1123"/>
                <a:gd name="T4" fmla="*/ 40 w 1143"/>
                <a:gd name="T5" fmla="*/ 453 h 1123"/>
                <a:gd name="T6" fmla="*/ 300 w 1143"/>
                <a:gd name="T7" fmla="*/ 113 h 1123"/>
                <a:gd name="T8" fmla="*/ 740 w 1143"/>
                <a:gd name="T9" fmla="*/ 33 h 1123"/>
                <a:gd name="T10" fmla="*/ 1080 w 1143"/>
                <a:gd name="T11" fmla="*/ 313 h 1123"/>
                <a:gd name="T12" fmla="*/ 1120 w 1143"/>
                <a:gd name="T13" fmla="*/ 713 h 1123"/>
                <a:gd name="T14" fmla="*/ 1040 w 1143"/>
                <a:gd name="T15" fmla="*/ 973 h 1123"/>
                <a:gd name="T16" fmla="*/ 500 w 1143"/>
                <a:gd name="T17" fmla="*/ 1113 h 1123"/>
                <a:gd name="T18" fmla="*/ 260 w 1143"/>
                <a:gd name="T19" fmla="*/ 993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3" h="1123">
                  <a:moveTo>
                    <a:pt x="260" y="993"/>
                  </a:moveTo>
                  <a:cubicBezTo>
                    <a:pt x="187" y="946"/>
                    <a:pt x="97" y="923"/>
                    <a:pt x="60" y="833"/>
                  </a:cubicBezTo>
                  <a:cubicBezTo>
                    <a:pt x="23" y="743"/>
                    <a:pt x="0" y="573"/>
                    <a:pt x="40" y="453"/>
                  </a:cubicBezTo>
                  <a:cubicBezTo>
                    <a:pt x="80" y="333"/>
                    <a:pt x="183" y="183"/>
                    <a:pt x="300" y="113"/>
                  </a:cubicBezTo>
                  <a:cubicBezTo>
                    <a:pt x="417" y="43"/>
                    <a:pt x="610" y="0"/>
                    <a:pt x="740" y="33"/>
                  </a:cubicBezTo>
                  <a:cubicBezTo>
                    <a:pt x="870" y="66"/>
                    <a:pt x="1017" y="200"/>
                    <a:pt x="1080" y="313"/>
                  </a:cubicBezTo>
                  <a:cubicBezTo>
                    <a:pt x="1143" y="426"/>
                    <a:pt x="1127" y="603"/>
                    <a:pt x="1120" y="713"/>
                  </a:cubicBezTo>
                  <a:cubicBezTo>
                    <a:pt x="1113" y="823"/>
                    <a:pt x="1143" y="906"/>
                    <a:pt x="1040" y="973"/>
                  </a:cubicBezTo>
                  <a:cubicBezTo>
                    <a:pt x="937" y="1040"/>
                    <a:pt x="627" y="1103"/>
                    <a:pt x="500" y="1113"/>
                  </a:cubicBezTo>
                  <a:cubicBezTo>
                    <a:pt x="373" y="1123"/>
                    <a:pt x="333" y="1040"/>
                    <a:pt x="260" y="993"/>
                  </a:cubicBezTo>
                  <a:close/>
                </a:path>
              </a:pathLst>
            </a:custGeom>
            <a:solidFill>
              <a:srgbClr val="FF0000"/>
            </a:solidFill>
            <a:ln>
              <a:noFill/>
            </a:ln>
            <a:effectLst/>
            <a:extLst>
              <a:ext uri="{91240B29-F687-4F45-9708-019B960494DF}">
                <a14:hiddenLine xmlns:a14="http://schemas.microsoft.com/office/drawing/2010/main" w="19050"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5596" name="Text Box 12"/>
            <p:cNvSpPr txBox="1">
              <a:spLocks noChangeArrowheads="1"/>
            </p:cNvSpPr>
            <p:nvPr/>
          </p:nvSpPr>
          <p:spPr bwMode="auto">
            <a:xfrm>
              <a:off x="1475" y="2181"/>
              <a:ext cx="48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200">
                  <a:solidFill>
                    <a:srgbClr val="FFFFFF"/>
                  </a:solidFill>
                </a:rPr>
                <a:t>Source</a:t>
              </a:r>
            </a:p>
          </p:txBody>
        </p:sp>
      </p:grpSp>
      <p:grpSp>
        <p:nvGrpSpPr>
          <p:cNvPr id="195597" name="Group 13"/>
          <p:cNvGrpSpPr>
            <a:grpSpLocks/>
          </p:cNvGrpSpPr>
          <p:nvPr/>
        </p:nvGrpSpPr>
        <p:grpSpPr bwMode="auto">
          <a:xfrm>
            <a:off x="4125913" y="2514601"/>
            <a:ext cx="728662" cy="690563"/>
            <a:chOff x="1015" y="1392"/>
            <a:chExt cx="459" cy="435"/>
          </a:xfrm>
        </p:grpSpPr>
        <p:sp>
          <p:nvSpPr>
            <p:cNvPr id="195598" name="Text Box 14"/>
            <p:cNvSpPr txBox="1">
              <a:spLocks noChangeArrowheads="1"/>
            </p:cNvSpPr>
            <p:nvPr/>
          </p:nvSpPr>
          <p:spPr bwMode="auto">
            <a:xfrm>
              <a:off x="1015" y="1392"/>
              <a:ext cx="459" cy="3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E</a:t>
              </a:r>
              <a:r>
                <a:rPr lang="en-US" altLang="zh-CN" sz="1600" i="1" baseline="-25000">
                  <a:latin typeface="Times New Roman" panose="02020603050405020304" pitchFamily="18" charset="0"/>
                </a:rPr>
                <a:t>S</a:t>
              </a:r>
              <a:r>
                <a:rPr lang="en-US" altLang="zh-CN" sz="1600" i="1">
                  <a:latin typeface="Times New Roman" panose="02020603050405020304" pitchFamily="18" charset="0"/>
                </a:rPr>
                <a:t> H</a:t>
              </a:r>
              <a:r>
                <a:rPr lang="en-US" altLang="zh-CN" sz="1600" i="1" baseline="-25000">
                  <a:latin typeface="Times New Roman" panose="02020603050405020304" pitchFamily="18" charset="0"/>
                </a:rPr>
                <a:t>S</a:t>
              </a:r>
              <a:endParaRPr lang="en-US" altLang="zh-CN" sz="1600" i="1">
                <a:latin typeface="Times New Roman" panose="02020603050405020304" pitchFamily="18" charset="0"/>
              </a:endParaRPr>
            </a:p>
          </p:txBody>
        </p:sp>
        <p:sp>
          <p:nvSpPr>
            <p:cNvPr id="195599" name="Line 15"/>
            <p:cNvSpPr>
              <a:spLocks noChangeShapeType="1"/>
            </p:cNvSpPr>
            <p:nvPr/>
          </p:nvSpPr>
          <p:spPr bwMode="auto">
            <a:xfrm flipH="1">
              <a:off x="1179" y="1634"/>
              <a:ext cx="11" cy="193"/>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195600" name="Group 16"/>
          <p:cNvGrpSpPr>
            <a:grpSpLocks/>
          </p:cNvGrpSpPr>
          <p:nvPr/>
        </p:nvGrpSpPr>
        <p:grpSpPr bwMode="auto">
          <a:xfrm>
            <a:off x="5519738" y="2641600"/>
            <a:ext cx="728662" cy="863600"/>
            <a:chOff x="1893" y="1472"/>
            <a:chExt cx="459" cy="544"/>
          </a:xfrm>
        </p:grpSpPr>
        <p:grpSp>
          <p:nvGrpSpPr>
            <p:cNvPr id="195601" name="Group 17"/>
            <p:cNvGrpSpPr>
              <a:grpSpLocks/>
            </p:cNvGrpSpPr>
            <p:nvPr/>
          </p:nvGrpSpPr>
          <p:grpSpPr bwMode="auto">
            <a:xfrm>
              <a:off x="1944" y="1472"/>
              <a:ext cx="262" cy="290"/>
              <a:chOff x="2400" y="1488"/>
              <a:chExt cx="262" cy="290"/>
            </a:xfrm>
          </p:grpSpPr>
          <p:sp>
            <p:nvSpPr>
              <p:cNvPr id="195602" name="Oval 18"/>
              <p:cNvSpPr>
                <a:spLocks noChangeArrowheads="1"/>
              </p:cNvSpPr>
              <p:nvPr/>
            </p:nvSpPr>
            <p:spPr bwMode="auto">
              <a:xfrm flipH="1">
                <a:off x="2442" y="1680"/>
                <a:ext cx="47" cy="48"/>
              </a:xfrm>
              <a:prstGeom prst="ellipse">
                <a:avLst/>
              </a:prstGeom>
              <a:solidFill>
                <a:srgbClr val="3333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5603" name="Text Box 19"/>
              <p:cNvSpPr txBox="1">
                <a:spLocks noChangeArrowheads="1"/>
              </p:cNvSpPr>
              <p:nvPr/>
            </p:nvSpPr>
            <p:spPr bwMode="auto">
              <a:xfrm>
                <a:off x="2400" y="1488"/>
                <a:ext cx="262"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P</a:t>
                </a:r>
              </a:p>
            </p:txBody>
          </p:sp>
        </p:grpSp>
        <p:sp>
          <p:nvSpPr>
            <p:cNvPr id="195604" name="Text Box 20"/>
            <p:cNvSpPr txBox="1">
              <a:spLocks noChangeArrowheads="1"/>
            </p:cNvSpPr>
            <p:nvPr/>
          </p:nvSpPr>
          <p:spPr bwMode="auto">
            <a:xfrm>
              <a:off x="1893" y="1714"/>
              <a:ext cx="459" cy="3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E</a:t>
              </a:r>
              <a:r>
                <a:rPr lang="en-US" altLang="zh-CN" sz="1600" i="1" baseline="-25000">
                  <a:latin typeface="Times New Roman" panose="02020603050405020304" pitchFamily="18" charset="0"/>
                </a:rPr>
                <a:t>P</a:t>
              </a:r>
              <a:r>
                <a:rPr lang="en-US" altLang="zh-CN" sz="1600" i="1">
                  <a:latin typeface="Times New Roman" panose="02020603050405020304" pitchFamily="18" charset="0"/>
                </a:rPr>
                <a:t> H</a:t>
              </a:r>
              <a:r>
                <a:rPr lang="en-US" altLang="zh-CN" sz="1600" i="1" baseline="-25000">
                  <a:latin typeface="Times New Roman" panose="02020603050405020304" pitchFamily="18" charset="0"/>
                </a:rPr>
                <a:t>P</a:t>
              </a:r>
              <a:endParaRPr lang="en-US" altLang="zh-CN" sz="1600" i="1">
                <a:latin typeface="Times New Roman" panose="02020603050405020304" pitchFamily="18" charset="0"/>
              </a:endParaRPr>
            </a:p>
          </p:txBody>
        </p:sp>
      </p:grpSp>
      <p:sp>
        <p:nvSpPr>
          <p:cNvPr id="195605" name="Line 21"/>
          <p:cNvSpPr>
            <a:spLocks noChangeShapeType="1"/>
          </p:cNvSpPr>
          <p:nvPr/>
        </p:nvSpPr>
        <p:spPr bwMode="auto">
          <a:xfrm flipV="1">
            <a:off x="4419601" y="2959100"/>
            <a:ext cx="1249363" cy="39370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5606" name="Line 22"/>
          <p:cNvSpPr>
            <a:spLocks noChangeShapeType="1"/>
          </p:cNvSpPr>
          <p:nvPr/>
        </p:nvSpPr>
        <p:spPr bwMode="auto">
          <a:xfrm flipV="1">
            <a:off x="4572001" y="2978150"/>
            <a:ext cx="1096963" cy="60325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5607" name="Text Box 23"/>
          <p:cNvSpPr txBox="1">
            <a:spLocks noChangeArrowheads="1"/>
          </p:cNvSpPr>
          <p:nvPr/>
        </p:nvSpPr>
        <p:spPr bwMode="auto">
          <a:xfrm>
            <a:off x="2819400" y="4081464"/>
            <a:ext cx="419100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i="1">
                <a:solidFill>
                  <a:schemeClr val="tx2"/>
                </a:solidFill>
                <a:latin typeface="Times New Roman" panose="02020603050405020304" pitchFamily="18" charset="0"/>
                <a:ea typeface="楷体_GB2312" pitchFamily="49" charset="-122"/>
              </a:rPr>
              <a:t>E</a:t>
            </a:r>
            <a:r>
              <a:rPr kumimoji="1" lang="en-US" altLang="zh-CN" sz="2000" i="1" baseline="-25000">
                <a:solidFill>
                  <a:schemeClr val="tx2"/>
                </a:solidFill>
                <a:latin typeface="Times New Roman" panose="02020603050405020304" pitchFamily="18" charset="0"/>
                <a:ea typeface="楷体_GB2312" pitchFamily="49" charset="-122"/>
              </a:rPr>
              <a:t>P </a:t>
            </a:r>
            <a:r>
              <a:rPr kumimoji="1" lang="en-US" altLang="zh-CN" sz="2000">
                <a:solidFill>
                  <a:srgbClr val="3333FF"/>
                </a:solidFill>
                <a:latin typeface="Times New Roman" panose="02020603050405020304" pitchFamily="18" charset="0"/>
                <a:ea typeface="楷体_GB2312" pitchFamily="49" charset="-122"/>
              </a:rPr>
              <a:t> , </a:t>
            </a:r>
            <a:r>
              <a:rPr kumimoji="1" lang="en-US" altLang="zh-CN" sz="2000" i="1">
                <a:solidFill>
                  <a:schemeClr val="tx2"/>
                </a:solidFill>
                <a:latin typeface="Times New Roman" panose="02020603050405020304" pitchFamily="18" charset="0"/>
                <a:ea typeface="楷体_GB2312" pitchFamily="49" charset="-122"/>
              </a:rPr>
              <a:t>H</a:t>
            </a:r>
            <a:r>
              <a:rPr kumimoji="1" lang="en-US" altLang="zh-CN" sz="2000" i="1" baseline="-25000">
                <a:solidFill>
                  <a:schemeClr val="tx2"/>
                </a:solidFill>
                <a:latin typeface="Times New Roman" panose="02020603050405020304" pitchFamily="18" charset="0"/>
                <a:ea typeface="楷体_GB2312" pitchFamily="49" charset="-122"/>
              </a:rPr>
              <a:t>P</a:t>
            </a:r>
            <a:r>
              <a:rPr kumimoji="1" lang="en-US" altLang="zh-CN" sz="2000">
                <a:solidFill>
                  <a:srgbClr val="3333FF"/>
                </a:solidFill>
                <a:latin typeface="Times New Roman" panose="02020603050405020304" pitchFamily="18" charset="0"/>
                <a:ea typeface="楷体_GB2312" pitchFamily="49" charset="-122"/>
              </a:rPr>
              <a:t>  depend on all of </a:t>
            </a:r>
            <a:r>
              <a:rPr kumimoji="1" lang="en-US" altLang="zh-CN" sz="2000" i="1">
                <a:solidFill>
                  <a:schemeClr val="tx2"/>
                </a:solidFill>
                <a:latin typeface="Times New Roman" panose="02020603050405020304" pitchFamily="18" charset="0"/>
                <a:ea typeface="楷体_GB2312" pitchFamily="49" charset="-122"/>
              </a:rPr>
              <a:t>E</a:t>
            </a:r>
            <a:r>
              <a:rPr kumimoji="1" lang="en-US" altLang="zh-CN" sz="2000" i="1" baseline="-25000">
                <a:solidFill>
                  <a:schemeClr val="tx2"/>
                </a:solidFill>
                <a:latin typeface="Times New Roman" panose="02020603050405020304" pitchFamily="18" charset="0"/>
                <a:ea typeface="楷体_GB2312" pitchFamily="49" charset="-122"/>
              </a:rPr>
              <a:t>S </a:t>
            </a:r>
            <a:r>
              <a:rPr kumimoji="1" lang="en-US" altLang="zh-CN" sz="2000">
                <a:solidFill>
                  <a:srgbClr val="3333FF"/>
                </a:solidFill>
                <a:latin typeface="Times New Roman" panose="02020603050405020304" pitchFamily="18" charset="0"/>
                <a:ea typeface="楷体_GB2312" pitchFamily="49" charset="-122"/>
              </a:rPr>
              <a:t>, </a:t>
            </a:r>
            <a:r>
              <a:rPr kumimoji="1" lang="en-US" altLang="zh-CN" sz="2000" i="1">
                <a:solidFill>
                  <a:schemeClr val="tx2"/>
                </a:solidFill>
                <a:latin typeface="Times New Roman" panose="02020603050405020304" pitchFamily="18" charset="0"/>
                <a:ea typeface="楷体_GB2312" pitchFamily="49" charset="-122"/>
              </a:rPr>
              <a:t>H</a:t>
            </a:r>
            <a:r>
              <a:rPr kumimoji="1" lang="en-US" altLang="zh-CN" sz="2000" i="1" baseline="-25000">
                <a:solidFill>
                  <a:schemeClr val="tx2"/>
                </a:solidFill>
                <a:latin typeface="Times New Roman" panose="02020603050405020304" pitchFamily="18" charset="0"/>
                <a:ea typeface="楷体_GB2312" pitchFamily="49" charset="-122"/>
              </a:rPr>
              <a:t>S </a:t>
            </a:r>
            <a:r>
              <a:rPr kumimoji="1" lang="en-US" altLang="zh-CN" sz="2000">
                <a:solidFill>
                  <a:srgbClr val="3333FF"/>
                </a:solidFill>
                <a:latin typeface="Times New Roman" panose="02020603050405020304" pitchFamily="18" charset="0"/>
                <a:ea typeface="楷体_GB2312" pitchFamily="49" charset="-122"/>
              </a:rPr>
              <a:t>on </a:t>
            </a:r>
            <a:r>
              <a:rPr kumimoji="1" lang="en-US" altLang="zh-CN" sz="2000" i="1">
                <a:latin typeface="Times New Roman" panose="02020603050405020304" pitchFamily="18" charset="0"/>
                <a:ea typeface="楷体_GB2312" pitchFamily="49" charset="-122"/>
              </a:rPr>
              <a:t>S</a:t>
            </a:r>
            <a:r>
              <a:rPr kumimoji="1" lang="en-US" altLang="zh-CN" sz="2000">
                <a:solidFill>
                  <a:srgbClr val="3333FF"/>
                </a:solidFill>
                <a:latin typeface="Times New Roman" panose="02020603050405020304" pitchFamily="18" charset="0"/>
                <a:ea typeface="楷体_GB2312" pitchFamily="49" charset="-122"/>
              </a:rPr>
              <a:t>.</a:t>
            </a:r>
            <a:r>
              <a:rPr kumimoji="1" lang="en-US" altLang="zh-CN" sz="2000">
                <a:solidFill>
                  <a:srgbClr val="3333FF"/>
                </a:solidFill>
                <a:latin typeface="楷体_GB2312" pitchFamily="49" charset="-122"/>
                <a:ea typeface="楷体_GB2312" pitchFamily="49" charset="-122"/>
              </a:rPr>
              <a:t> </a:t>
            </a:r>
          </a:p>
        </p:txBody>
      </p:sp>
      <p:sp>
        <p:nvSpPr>
          <p:cNvPr id="195608" name="Text Box 24"/>
          <p:cNvSpPr txBox="1">
            <a:spLocks noChangeArrowheads="1"/>
          </p:cNvSpPr>
          <p:nvPr/>
        </p:nvSpPr>
        <p:spPr bwMode="auto">
          <a:xfrm>
            <a:off x="2286000" y="4800601"/>
            <a:ext cx="7543800" cy="1463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In order to derive the relationship between </a:t>
            </a:r>
            <a:r>
              <a:rPr kumimoji="1" lang="en-US" altLang="zh-CN" sz="2000" i="1">
                <a:solidFill>
                  <a:schemeClr val="tx2"/>
                </a:solidFill>
                <a:latin typeface="Times New Roman" panose="02020603050405020304" pitchFamily="18" charset="0"/>
                <a:ea typeface="楷体_GB2312" pitchFamily="49" charset="-122"/>
              </a:rPr>
              <a:t>E</a:t>
            </a:r>
            <a:r>
              <a:rPr kumimoji="1" lang="en-US" altLang="zh-CN" sz="2000" i="1" baseline="-25000">
                <a:solidFill>
                  <a:schemeClr val="tx2"/>
                </a:solidFill>
                <a:latin typeface="Times New Roman" panose="02020603050405020304" pitchFamily="18" charset="0"/>
                <a:ea typeface="楷体_GB2312" pitchFamily="49" charset="-122"/>
              </a:rPr>
              <a:t>P </a:t>
            </a:r>
            <a:r>
              <a:rPr kumimoji="1" lang="en-US" altLang="zh-CN" sz="2000">
                <a:solidFill>
                  <a:srgbClr val="3333FF"/>
                </a:solidFill>
                <a:latin typeface="Times New Roman" panose="02020603050405020304" pitchFamily="18" charset="0"/>
                <a:ea typeface="楷体_GB2312" pitchFamily="49" charset="-122"/>
              </a:rPr>
              <a:t>, </a:t>
            </a:r>
            <a:r>
              <a:rPr kumimoji="1" lang="en-US" altLang="zh-CN" sz="2000" i="1">
                <a:solidFill>
                  <a:schemeClr val="tx2"/>
                </a:solidFill>
                <a:latin typeface="Times New Roman" panose="02020603050405020304" pitchFamily="18" charset="0"/>
                <a:ea typeface="楷体_GB2312" pitchFamily="49" charset="-122"/>
              </a:rPr>
              <a:t>H</a:t>
            </a:r>
            <a:r>
              <a:rPr kumimoji="1" lang="en-US" altLang="zh-CN" sz="2000" i="1" baseline="-25000">
                <a:solidFill>
                  <a:schemeClr val="tx2"/>
                </a:solidFill>
                <a:latin typeface="Times New Roman" panose="02020603050405020304" pitchFamily="18" charset="0"/>
                <a:ea typeface="楷体_GB2312" pitchFamily="49" charset="-122"/>
              </a:rPr>
              <a:t>P  </a:t>
            </a:r>
            <a:r>
              <a:rPr kumimoji="1" lang="en-US" altLang="zh-CN" sz="2000">
                <a:solidFill>
                  <a:srgbClr val="3333FF"/>
                </a:solidFill>
                <a:latin typeface="Times New Roman" panose="02020603050405020304" pitchFamily="18" charset="0"/>
              </a:rPr>
              <a:t>and </a:t>
            </a:r>
            <a:r>
              <a:rPr kumimoji="1" lang="en-US" altLang="zh-CN" sz="2000" i="1">
                <a:solidFill>
                  <a:schemeClr val="tx2"/>
                </a:solidFill>
                <a:latin typeface="Times New Roman" panose="02020603050405020304" pitchFamily="18" charset="0"/>
                <a:ea typeface="楷体_GB2312" pitchFamily="49" charset="-122"/>
              </a:rPr>
              <a:t>E</a:t>
            </a:r>
            <a:r>
              <a:rPr kumimoji="1" lang="en-US" altLang="zh-CN" sz="2000" i="1" baseline="-25000">
                <a:solidFill>
                  <a:schemeClr val="tx2"/>
                </a:solidFill>
                <a:latin typeface="Times New Roman" panose="02020603050405020304" pitchFamily="18" charset="0"/>
                <a:ea typeface="楷体_GB2312" pitchFamily="49" charset="-122"/>
              </a:rPr>
              <a:t>S </a:t>
            </a:r>
            <a:r>
              <a:rPr kumimoji="1" lang="en-US" altLang="zh-CN" sz="2000">
                <a:solidFill>
                  <a:srgbClr val="3333FF"/>
                </a:solidFill>
                <a:latin typeface="Times New Roman" panose="02020603050405020304" pitchFamily="18" charset="0"/>
                <a:ea typeface="楷体_GB2312" pitchFamily="49" charset="-122"/>
              </a:rPr>
              <a:t>, </a:t>
            </a:r>
            <a:r>
              <a:rPr kumimoji="1" lang="en-US" altLang="zh-CN" sz="2000" i="1">
                <a:solidFill>
                  <a:schemeClr val="tx2"/>
                </a:solidFill>
                <a:latin typeface="Times New Roman" panose="02020603050405020304" pitchFamily="18" charset="0"/>
                <a:ea typeface="楷体_GB2312" pitchFamily="49" charset="-122"/>
              </a:rPr>
              <a:t>H</a:t>
            </a:r>
            <a:r>
              <a:rPr kumimoji="1" lang="en-US" altLang="zh-CN" sz="2000" i="1" baseline="-25000">
                <a:solidFill>
                  <a:schemeClr val="tx2"/>
                </a:solidFill>
                <a:latin typeface="Times New Roman" panose="02020603050405020304" pitchFamily="18" charset="0"/>
                <a:ea typeface="楷体_GB2312" pitchFamily="49" charset="-122"/>
              </a:rPr>
              <a:t>S </a:t>
            </a:r>
            <a:r>
              <a:rPr kumimoji="1" lang="en-US" altLang="zh-CN" sz="2000">
                <a:solidFill>
                  <a:srgbClr val="3333FF"/>
                </a:solidFill>
                <a:latin typeface="Times New Roman" panose="02020603050405020304" pitchFamily="18" charset="0"/>
              </a:rPr>
              <a:t>, we construct a spherical surface </a:t>
            </a:r>
            <a:r>
              <a:rPr kumimoji="1" lang="en-US" altLang="zh-CN" sz="2000" i="1">
                <a:solidFill>
                  <a:schemeClr val="tx2"/>
                </a:solidFill>
                <a:latin typeface="Times New Roman" panose="02020603050405020304" pitchFamily="18" charset="0"/>
                <a:ea typeface="楷体_GB2312" pitchFamily="49" charset="-122"/>
              </a:rPr>
              <a:t>S</a:t>
            </a:r>
            <a:r>
              <a:rPr kumimoji="1" lang="en-US" altLang="zh-CN" sz="2000" baseline="-25000">
                <a:solidFill>
                  <a:schemeClr val="tx2"/>
                </a:solidFill>
                <a:latin typeface="Times New Roman" panose="02020603050405020304" pitchFamily="18" charset="0"/>
                <a:ea typeface="楷体_GB2312" pitchFamily="49" charset="-122"/>
                <a:sym typeface="Symbol" panose="05050102010706020507" pitchFamily="18" charset="2"/>
              </a:rPr>
              <a:t></a:t>
            </a:r>
            <a:r>
              <a:rPr kumimoji="1" lang="en-US" altLang="zh-CN" sz="2000">
                <a:solidFill>
                  <a:srgbClr val="3333FF"/>
                </a:solidFill>
                <a:latin typeface="Times New Roman" panose="02020603050405020304" pitchFamily="18" charset="0"/>
              </a:rPr>
              <a:t> with radius approaching infinity enclosing the whole region.</a:t>
            </a:r>
            <a:r>
              <a:rPr kumimoji="1" lang="en-US" altLang="zh-CN" sz="2000">
                <a:solidFill>
                  <a:srgbClr val="3333FF"/>
                </a:solidFill>
                <a:latin typeface="楷体_GB2312" pitchFamily="49" charset="-122"/>
              </a:rPr>
              <a:t>			</a:t>
            </a:r>
            <a:r>
              <a:rPr kumimoji="1" lang="en-US" altLang="zh-CN" sz="2000">
                <a:solidFill>
                  <a:srgbClr val="3333FF"/>
                </a:solidFill>
                <a:latin typeface="楷体_GB2312" pitchFamily="49" charset="-122"/>
                <a:ea typeface="楷体_GB2312" pitchFamily="49" charset="-122"/>
              </a:rPr>
              <a:t> </a:t>
            </a:r>
          </a:p>
        </p:txBody>
      </p:sp>
      <p:sp>
        <p:nvSpPr>
          <p:cNvPr id="195609" name="Text Box 25"/>
          <p:cNvSpPr txBox="1">
            <a:spLocks noChangeArrowheads="1"/>
          </p:cNvSpPr>
          <p:nvPr/>
        </p:nvSpPr>
        <p:spPr bwMode="auto">
          <a:xfrm>
            <a:off x="2590800" y="1965326"/>
            <a:ext cx="6172200"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These secondary sources are called Huygens </a:t>
            </a:r>
            <a:r>
              <a:rPr kumimoji="1" lang="en-US" altLang="zh-CN" sz="2000">
                <a:solidFill>
                  <a:srgbClr val="FF0000"/>
                </a:solidFill>
                <a:latin typeface="Times New Roman" panose="02020603050405020304" pitchFamily="18" charset="0"/>
              </a:rPr>
              <a:t>elements</a:t>
            </a:r>
            <a:r>
              <a:rPr kumimoji="1" lang="en-US" altLang="zh-CN" sz="2000">
                <a:solidFill>
                  <a:srgbClr val="3333FF"/>
                </a:solidFill>
                <a:latin typeface="Times New Roman" panose="02020603050405020304" pitchFamily="18" charset="0"/>
              </a:rPr>
              <a:t>.</a:t>
            </a:r>
            <a:r>
              <a:rPr kumimoji="1" lang="en-US" altLang="zh-CN" sz="2000">
                <a:solidFill>
                  <a:srgbClr val="3333FF"/>
                </a:solidFill>
                <a:latin typeface="Times New Roman" panose="02020603050405020304" pitchFamily="18" charset="0"/>
                <a:ea typeface="楷体_GB2312" pitchFamily="49" charset="-122"/>
              </a:rPr>
              <a:t>         </a:t>
            </a:r>
            <a:endParaRPr kumimoji="1" lang="en-US" altLang="zh-CN" sz="2000">
              <a:solidFill>
                <a:srgbClr val="3333FF"/>
              </a:solidFill>
              <a:latin typeface="Times New Roman" panose="02020603050405020304" pitchFamily="18" charset="0"/>
            </a:endParaRPr>
          </a:p>
        </p:txBody>
      </p:sp>
      <p:grpSp>
        <p:nvGrpSpPr>
          <p:cNvPr id="195610" name="Group 26"/>
          <p:cNvGrpSpPr>
            <a:grpSpLocks/>
          </p:cNvGrpSpPr>
          <p:nvPr/>
        </p:nvGrpSpPr>
        <p:grpSpPr bwMode="auto">
          <a:xfrm>
            <a:off x="6765926" y="2519364"/>
            <a:ext cx="3368675" cy="2357437"/>
            <a:chOff x="3302" y="1587"/>
            <a:chExt cx="2122" cy="1485"/>
          </a:xfrm>
        </p:grpSpPr>
        <p:sp>
          <p:nvSpPr>
            <p:cNvPr id="195611" name="Text Box 27"/>
            <p:cNvSpPr txBox="1">
              <a:spLocks noChangeArrowheads="1"/>
            </p:cNvSpPr>
            <p:nvPr/>
          </p:nvSpPr>
          <p:spPr bwMode="auto">
            <a:xfrm>
              <a:off x="3302" y="2819"/>
              <a:ext cx="298" cy="1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a:latin typeface="Times New Roman" panose="02020603050405020304" pitchFamily="18" charset="0"/>
                </a:rPr>
                <a:t> </a:t>
              </a:r>
              <a:r>
                <a:rPr lang="en-US" altLang="zh-CN" sz="1600" i="1">
                  <a:latin typeface="Times New Roman" panose="02020603050405020304" pitchFamily="18" charset="0"/>
                </a:rPr>
                <a:t>x</a:t>
              </a:r>
            </a:p>
          </p:txBody>
        </p:sp>
        <p:sp>
          <p:nvSpPr>
            <p:cNvPr id="195612" name="Oval 28"/>
            <p:cNvSpPr>
              <a:spLocks noChangeArrowheads="1"/>
            </p:cNvSpPr>
            <p:nvPr/>
          </p:nvSpPr>
          <p:spPr bwMode="auto">
            <a:xfrm>
              <a:off x="3628" y="1619"/>
              <a:ext cx="1488" cy="1453"/>
            </a:xfrm>
            <a:prstGeom prst="ellipse">
              <a:avLst/>
            </a:prstGeom>
            <a:noFill/>
            <a:ln w="9525">
              <a:solidFill>
                <a:srgbClr val="0000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5613" name="Freeform 29"/>
            <p:cNvSpPr>
              <a:spLocks/>
            </p:cNvSpPr>
            <p:nvPr/>
          </p:nvSpPr>
          <p:spPr bwMode="auto">
            <a:xfrm>
              <a:off x="4056" y="1935"/>
              <a:ext cx="483" cy="448"/>
            </a:xfrm>
            <a:custGeom>
              <a:avLst/>
              <a:gdLst>
                <a:gd name="T0" fmla="*/ 260 w 1143"/>
                <a:gd name="T1" fmla="*/ 993 h 1123"/>
                <a:gd name="T2" fmla="*/ 60 w 1143"/>
                <a:gd name="T3" fmla="*/ 833 h 1123"/>
                <a:gd name="T4" fmla="*/ 40 w 1143"/>
                <a:gd name="T5" fmla="*/ 453 h 1123"/>
                <a:gd name="T6" fmla="*/ 300 w 1143"/>
                <a:gd name="T7" fmla="*/ 113 h 1123"/>
                <a:gd name="T8" fmla="*/ 740 w 1143"/>
                <a:gd name="T9" fmla="*/ 33 h 1123"/>
                <a:gd name="T10" fmla="*/ 1080 w 1143"/>
                <a:gd name="T11" fmla="*/ 313 h 1123"/>
                <a:gd name="T12" fmla="*/ 1120 w 1143"/>
                <a:gd name="T13" fmla="*/ 713 h 1123"/>
                <a:gd name="T14" fmla="*/ 1040 w 1143"/>
                <a:gd name="T15" fmla="*/ 973 h 1123"/>
                <a:gd name="T16" fmla="*/ 500 w 1143"/>
                <a:gd name="T17" fmla="*/ 1113 h 1123"/>
                <a:gd name="T18" fmla="*/ 260 w 1143"/>
                <a:gd name="T19" fmla="*/ 993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3" h="1123">
                  <a:moveTo>
                    <a:pt x="260" y="993"/>
                  </a:moveTo>
                  <a:cubicBezTo>
                    <a:pt x="187" y="946"/>
                    <a:pt x="97" y="923"/>
                    <a:pt x="60" y="833"/>
                  </a:cubicBezTo>
                  <a:cubicBezTo>
                    <a:pt x="23" y="743"/>
                    <a:pt x="0" y="573"/>
                    <a:pt x="40" y="453"/>
                  </a:cubicBezTo>
                  <a:cubicBezTo>
                    <a:pt x="80" y="333"/>
                    <a:pt x="183" y="183"/>
                    <a:pt x="300" y="113"/>
                  </a:cubicBezTo>
                  <a:cubicBezTo>
                    <a:pt x="417" y="43"/>
                    <a:pt x="610" y="0"/>
                    <a:pt x="740" y="33"/>
                  </a:cubicBezTo>
                  <a:cubicBezTo>
                    <a:pt x="870" y="66"/>
                    <a:pt x="1017" y="200"/>
                    <a:pt x="1080" y="313"/>
                  </a:cubicBezTo>
                  <a:cubicBezTo>
                    <a:pt x="1143" y="426"/>
                    <a:pt x="1127" y="603"/>
                    <a:pt x="1120" y="713"/>
                  </a:cubicBezTo>
                  <a:cubicBezTo>
                    <a:pt x="1113" y="823"/>
                    <a:pt x="1143" y="906"/>
                    <a:pt x="1040" y="973"/>
                  </a:cubicBezTo>
                  <a:cubicBezTo>
                    <a:pt x="937" y="1040"/>
                    <a:pt x="627" y="1103"/>
                    <a:pt x="500" y="1113"/>
                  </a:cubicBezTo>
                  <a:cubicBezTo>
                    <a:pt x="373" y="1123"/>
                    <a:pt x="333" y="1040"/>
                    <a:pt x="260" y="993"/>
                  </a:cubicBezTo>
                  <a:close/>
                </a:path>
              </a:pathLst>
            </a:custGeom>
            <a:gradFill rotWithShape="0">
              <a:gsLst>
                <a:gs pos="0">
                  <a:srgbClr val="FFFF00">
                    <a:gamma/>
                    <a:shade val="48627"/>
                    <a:invGamma/>
                  </a:srgbClr>
                </a:gs>
                <a:gs pos="100000">
                  <a:srgbClr val="FFFF00"/>
                </a:gs>
              </a:gsLst>
              <a:lin ang="18900000" scaled="1"/>
            </a:gradFill>
            <a:ln w="19050" cap="flat"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5614" name="Line 30"/>
            <p:cNvSpPr>
              <a:spLocks noChangeShapeType="1"/>
            </p:cNvSpPr>
            <p:nvPr/>
          </p:nvSpPr>
          <p:spPr bwMode="auto">
            <a:xfrm>
              <a:off x="4530" y="2215"/>
              <a:ext cx="465" cy="189"/>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5615" name="Oval 31"/>
            <p:cNvSpPr>
              <a:spLocks noChangeArrowheads="1"/>
            </p:cNvSpPr>
            <p:nvPr/>
          </p:nvSpPr>
          <p:spPr bwMode="auto">
            <a:xfrm>
              <a:off x="4967" y="2386"/>
              <a:ext cx="28" cy="36"/>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5616" name="Line 32"/>
            <p:cNvSpPr>
              <a:spLocks noChangeShapeType="1"/>
            </p:cNvSpPr>
            <p:nvPr/>
          </p:nvSpPr>
          <p:spPr bwMode="auto">
            <a:xfrm flipV="1">
              <a:off x="4406" y="1811"/>
              <a:ext cx="96" cy="16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5617" name="Line 33"/>
            <p:cNvSpPr>
              <a:spLocks noChangeShapeType="1"/>
            </p:cNvSpPr>
            <p:nvPr/>
          </p:nvSpPr>
          <p:spPr bwMode="auto">
            <a:xfrm flipH="1">
              <a:off x="4874" y="1962"/>
              <a:ext cx="130" cy="9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5618" name="Line 34"/>
            <p:cNvSpPr>
              <a:spLocks noChangeShapeType="1"/>
            </p:cNvSpPr>
            <p:nvPr/>
          </p:nvSpPr>
          <p:spPr bwMode="auto">
            <a:xfrm flipH="1" flipV="1">
              <a:off x="3628" y="2210"/>
              <a:ext cx="139" cy="23"/>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5619" name="Line 35"/>
            <p:cNvSpPr>
              <a:spLocks noChangeShapeType="1"/>
            </p:cNvSpPr>
            <p:nvPr/>
          </p:nvSpPr>
          <p:spPr bwMode="auto">
            <a:xfrm flipH="1" flipV="1">
              <a:off x="4232" y="1867"/>
              <a:ext cx="38" cy="136"/>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5620" name="Text Box 36"/>
            <p:cNvSpPr txBox="1">
              <a:spLocks noChangeArrowheads="1"/>
            </p:cNvSpPr>
            <p:nvPr/>
          </p:nvSpPr>
          <p:spPr bwMode="auto">
            <a:xfrm>
              <a:off x="4567" y="1935"/>
              <a:ext cx="224"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V</a:t>
              </a:r>
            </a:p>
          </p:txBody>
        </p:sp>
        <p:sp>
          <p:nvSpPr>
            <p:cNvPr id="195621" name="Text Box 37"/>
            <p:cNvSpPr txBox="1">
              <a:spLocks noChangeArrowheads="1"/>
            </p:cNvSpPr>
            <p:nvPr/>
          </p:nvSpPr>
          <p:spPr bwMode="auto">
            <a:xfrm>
              <a:off x="4102" y="1723"/>
              <a:ext cx="223"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S</a:t>
              </a:r>
            </a:p>
          </p:txBody>
        </p:sp>
        <p:sp>
          <p:nvSpPr>
            <p:cNvPr id="195622" name="Text Box 38"/>
            <p:cNvSpPr txBox="1">
              <a:spLocks noChangeArrowheads="1"/>
            </p:cNvSpPr>
            <p:nvPr/>
          </p:nvSpPr>
          <p:spPr bwMode="auto">
            <a:xfrm>
              <a:off x="3702" y="2129"/>
              <a:ext cx="279"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S</a:t>
              </a:r>
              <a:r>
                <a:rPr lang="en-US" altLang="zh-CN" sz="1600" baseline="-25000">
                  <a:latin typeface="Times New Roman" panose="02020603050405020304" pitchFamily="18" charset="0"/>
                  <a:sym typeface="Symbol" panose="05050102010706020507" pitchFamily="18" charset="2"/>
                </a:rPr>
                <a:t></a:t>
              </a:r>
              <a:endParaRPr lang="en-US" altLang="zh-CN" sz="1600" baseline="-25000">
                <a:latin typeface="Times New Roman" panose="02020603050405020304" pitchFamily="18" charset="0"/>
              </a:endParaRPr>
            </a:p>
          </p:txBody>
        </p:sp>
        <p:sp>
          <p:nvSpPr>
            <p:cNvPr id="195623" name="Text Box 39"/>
            <p:cNvSpPr txBox="1">
              <a:spLocks noChangeArrowheads="1"/>
            </p:cNvSpPr>
            <p:nvPr/>
          </p:nvSpPr>
          <p:spPr bwMode="auto">
            <a:xfrm>
              <a:off x="4470" y="2483"/>
              <a:ext cx="224"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r</a:t>
              </a:r>
            </a:p>
          </p:txBody>
        </p:sp>
        <p:sp>
          <p:nvSpPr>
            <p:cNvPr id="195624" name="Text Box 40"/>
            <p:cNvSpPr txBox="1">
              <a:spLocks noChangeArrowheads="1"/>
            </p:cNvSpPr>
            <p:nvPr/>
          </p:nvSpPr>
          <p:spPr bwMode="auto">
            <a:xfrm>
              <a:off x="4951" y="2314"/>
              <a:ext cx="223"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P</a:t>
              </a:r>
            </a:p>
          </p:txBody>
        </p:sp>
        <p:sp>
          <p:nvSpPr>
            <p:cNvPr id="195625" name="Line 41"/>
            <p:cNvSpPr>
              <a:spLocks noChangeShapeType="1"/>
            </p:cNvSpPr>
            <p:nvPr/>
          </p:nvSpPr>
          <p:spPr bwMode="auto">
            <a:xfrm flipV="1">
              <a:off x="3975" y="1953"/>
              <a:ext cx="0" cy="767"/>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95626" name="Line 42"/>
            <p:cNvSpPr>
              <a:spLocks noChangeShapeType="1"/>
            </p:cNvSpPr>
            <p:nvPr/>
          </p:nvSpPr>
          <p:spPr bwMode="auto">
            <a:xfrm>
              <a:off x="3975" y="2720"/>
              <a:ext cx="1206" cy="0"/>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95627" name="Line 43"/>
            <p:cNvSpPr>
              <a:spLocks noChangeShapeType="1"/>
            </p:cNvSpPr>
            <p:nvPr/>
          </p:nvSpPr>
          <p:spPr bwMode="auto">
            <a:xfrm flipH="1">
              <a:off x="3488" y="2720"/>
              <a:ext cx="487" cy="19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5628" name="Line 44"/>
            <p:cNvSpPr>
              <a:spLocks noChangeShapeType="1"/>
            </p:cNvSpPr>
            <p:nvPr/>
          </p:nvSpPr>
          <p:spPr bwMode="auto">
            <a:xfrm flipV="1">
              <a:off x="3972" y="2215"/>
              <a:ext cx="558" cy="505"/>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5629" name="Line 45"/>
            <p:cNvSpPr>
              <a:spLocks noChangeShapeType="1"/>
            </p:cNvSpPr>
            <p:nvPr/>
          </p:nvSpPr>
          <p:spPr bwMode="auto">
            <a:xfrm flipV="1">
              <a:off x="3981" y="2404"/>
              <a:ext cx="996" cy="316"/>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5630" name="Text Box 46"/>
            <p:cNvSpPr txBox="1">
              <a:spLocks noChangeArrowheads="1"/>
            </p:cNvSpPr>
            <p:nvPr/>
          </p:nvSpPr>
          <p:spPr bwMode="auto">
            <a:xfrm>
              <a:off x="3749" y="1858"/>
              <a:ext cx="297" cy="1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a:latin typeface="Times New Roman" panose="02020603050405020304" pitchFamily="18" charset="0"/>
                </a:rPr>
                <a:t> </a:t>
              </a:r>
              <a:r>
                <a:rPr lang="en-US" altLang="zh-CN" sz="1600" i="1">
                  <a:latin typeface="Times New Roman" panose="02020603050405020304" pitchFamily="18" charset="0"/>
                </a:rPr>
                <a:t>z</a:t>
              </a:r>
            </a:p>
          </p:txBody>
        </p:sp>
        <p:sp>
          <p:nvSpPr>
            <p:cNvPr id="195631" name="Text Box 47"/>
            <p:cNvSpPr txBox="1">
              <a:spLocks noChangeArrowheads="1"/>
            </p:cNvSpPr>
            <p:nvPr/>
          </p:nvSpPr>
          <p:spPr bwMode="auto">
            <a:xfrm>
              <a:off x="5126" y="2627"/>
              <a:ext cx="298" cy="1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a:latin typeface="Times New Roman" panose="02020603050405020304" pitchFamily="18" charset="0"/>
                </a:rPr>
                <a:t> </a:t>
              </a:r>
              <a:r>
                <a:rPr lang="en-US" altLang="zh-CN" sz="1600" i="1">
                  <a:latin typeface="Times New Roman" panose="02020603050405020304" pitchFamily="18" charset="0"/>
                </a:rPr>
                <a:t>y</a:t>
              </a:r>
            </a:p>
          </p:txBody>
        </p:sp>
        <p:sp>
          <p:nvSpPr>
            <p:cNvPr id="195632" name="Text Box 48"/>
            <p:cNvSpPr txBox="1">
              <a:spLocks noChangeArrowheads="1"/>
            </p:cNvSpPr>
            <p:nvPr/>
          </p:nvSpPr>
          <p:spPr bwMode="auto">
            <a:xfrm>
              <a:off x="3868" y="2687"/>
              <a:ext cx="298"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a:latin typeface="Times New Roman" panose="02020603050405020304" pitchFamily="18" charset="0"/>
                </a:rPr>
                <a:t> </a:t>
              </a:r>
              <a:r>
                <a:rPr lang="en-US" altLang="zh-CN" sz="1600" i="1">
                  <a:latin typeface="Times New Roman" panose="02020603050405020304" pitchFamily="18" charset="0"/>
                </a:rPr>
                <a:t>O</a:t>
              </a:r>
            </a:p>
          </p:txBody>
        </p:sp>
        <p:sp>
          <p:nvSpPr>
            <p:cNvPr id="195633" name="Text Box 49"/>
            <p:cNvSpPr txBox="1">
              <a:spLocks noChangeArrowheads="1"/>
            </p:cNvSpPr>
            <p:nvPr/>
          </p:nvSpPr>
          <p:spPr bwMode="auto">
            <a:xfrm>
              <a:off x="4430" y="1587"/>
              <a:ext cx="288"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1600" i="1">
                  <a:solidFill>
                    <a:schemeClr val="tx2"/>
                  </a:solidFill>
                  <a:latin typeface="Times New Roman" panose="02020603050405020304" pitchFamily="18" charset="0"/>
                  <a:ea typeface="楷体_GB2312" pitchFamily="49" charset="-122"/>
                </a:rPr>
                <a:t>e</a:t>
              </a:r>
              <a:r>
                <a:rPr kumimoji="1" lang="en-US" altLang="zh-CN" sz="1600" baseline="-25000">
                  <a:solidFill>
                    <a:schemeClr val="tx2"/>
                  </a:solidFill>
                  <a:latin typeface="Times New Roman" panose="02020603050405020304" pitchFamily="18" charset="0"/>
                  <a:ea typeface="楷体_GB2312" pitchFamily="49" charset="-122"/>
                </a:rPr>
                <a:t>n</a:t>
              </a:r>
              <a:endParaRPr kumimoji="1" lang="en-US" altLang="zh-CN" sz="1600">
                <a:solidFill>
                  <a:schemeClr val="tx2"/>
                </a:solidFill>
                <a:latin typeface="Times New Roman" panose="02020603050405020304" pitchFamily="18" charset="0"/>
                <a:ea typeface="楷体_GB2312" pitchFamily="49" charset="-122"/>
              </a:endParaRPr>
            </a:p>
          </p:txBody>
        </p:sp>
        <p:sp>
          <p:nvSpPr>
            <p:cNvPr id="195634" name="Text Box 50"/>
            <p:cNvSpPr txBox="1">
              <a:spLocks noChangeArrowheads="1"/>
            </p:cNvSpPr>
            <p:nvPr/>
          </p:nvSpPr>
          <p:spPr bwMode="auto">
            <a:xfrm>
              <a:off x="4734" y="1859"/>
              <a:ext cx="288"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1600" i="1">
                  <a:solidFill>
                    <a:schemeClr val="tx2"/>
                  </a:solidFill>
                  <a:latin typeface="Times New Roman" panose="02020603050405020304" pitchFamily="18" charset="0"/>
                  <a:ea typeface="楷体_GB2312" pitchFamily="49" charset="-122"/>
                </a:rPr>
                <a:t>e</a:t>
              </a:r>
              <a:r>
                <a:rPr kumimoji="1" lang="en-US" altLang="zh-CN" sz="1600" baseline="-25000">
                  <a:solidFill>
                    <a:schemeClr val="tx2"/>
                  </a:solidFill>
                  <a:latin typeface="Times New Roman" panose="02020603050405020304" pitchFamily="18" charset="0"/>
                  <a:ea typeface="楷体_GB2312" pitchFamily="49" charset="-122"/>
                </a:rPr>
                <a:t>n</a:t>
              </a:r>
              <a:endParaRPr kumimoji="1" lang="en-US" altLang="zh-CN" sz="1600">
                <a:solidFill>
                  <a:schemeClr val="tx2"/>
                </a:solidFill>
                <a:latin typeface="Times New Roman" panose="02020603050405020304" pitchFamily="18" charset="0"/>
                <a:ea typeface="楷体_GB2312" pitchFamily="49" charset="-122"/>
              </a:endParaRPr>
            </a:p>
          </p:txBody>
        </p:sp>
        <p:sp>
          <p:nvSpPr>
            <p:cNvPr id="195635" name="Text Box 51"/>
            <p:cNvSpPr txBox="1">
              <a:spLocks noChangeArrowheads="1"/>
            </p:cNvSpPr>
            <p:nvPr/>
          </p:nvSpPr>
          <p:spPr bwMode="auto">
            <a:xfrm>
              <a:off x="4070" y="2307"/>
              <a:ext cx="240"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1600" i="1">
                  <a:solidFill>
                    <a:schemeClr val="tx2"/>
                  </a:solidFill>
                  <a:latin typeface="Times New Roman" panose="02020603050405020304" pitchFamily="18" charset="0"/>
                  <a:ea typeface="楷体_GB2312" pitchFamily="49" charset="-122"/>
                </a:rPr>
                <a:t>r</a:t>
              </a:r>
              <a:r>
                <a:rPr kumimoji="1" lang="en-US" altLang="zh-CN" sz="1600" i="1">
                  <a:solidFill>
                    <a:schemeClr val="tx2"/>
                  </a:solidFill>
                  <a:latin typeface="Times New Roman" panose="02020603050405020304" pitchFamily="18" charset="0"/>
                  <a:cs typeface="Times New Roman" panose="02020603050405020304" pitchFamily="18" charset="0"/>
                </a:rPr>
                <a:t>'</a:t>
              </a:r>
              <a:endParaRPr kumimoji="1" lang="en-US" altLang="zh-CN" sz="1600" i="1">
                <a:solidFill>
                  <a:schemeClr val="tx2"/>
                </a:solidFill>
                <a:latin typeface="Times New Roman" panose="02020603050405020304" pitchFamily="18" charset="0"/>
                <a:ea typeface="楷体_GB2312" pitchFamily="49" charset="-122"/>
              </a:endParaRPr>
            </a:p>
          </p:txBody>
        </p:sp>
        <p:sp>
          <p:nvSpPr>
            <p:cNvPr id="195636" name="Text Box 52"/>
            <p:cNvSpPr txBox="1">
              <a:spLocks noChangeArrowheads="1"/>
            </p:cNvSpPr>
            <p:nvPr/>
          </p:nvSpPr>
          <p:spPr bwMode="auto">
            <a:xfrm>
              <a:off x="4598" y="2051"/>
              <a:ext cx="480"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1600" i="1">
                  <a:solidFill>
                    <a:schemeClr val="tx2"/>
                  </a:solidFill>
                  <a:latin typeface="Times New Roman" panose="02020603050405020304" pitchFamily="18" charset="0"/>
                  <a:ea typeface="楷体_GB2312" pitchFamily="49" charset="-122"/>
                </a:rPr>
                <a:t>r – r </a:t>
              </a:r>
              <a:r>
                <a:rPr kumimoji="1" lang="en-US" altLang="zh-CN" sz="1600" i="1">
                  <a:solidFill>
                    <a:schemeClr val="tx2"/>
                  </a:solidFill>
                  <a:latin typeface="Times New Roman" panose="02020603050405020304" pitchFamily="18" charset="0"/>
                  <a:cs typeface="Times New Roman" panose="02020603050405020304" pitchFamily="18" charset="0"/>
                </a:rPr>
                <a:t>'</a:t>
              </a:r>
              <a:endParaRPr kumimoji="1" lang="en-US" altLang="zh-CN" sz="1600" i="1">
                <a:solidFill>
                  <a:schemeClr val="tx2"/>
                </a:solidFill>
                <a:latin typeface="Times New Roman" panose="02020603050405020304" pitchFamily="18" charset="0"/>
                <a:ea typeface="楷体_GB2312" pitchFamily="49" charset="-122"/>
              </a:endParaRPr>
            </a:p>
          </p:txBody>
        </p:sp>
        <p:grpSp>
          <p:nvGrpSpPr>
            <p:cNvPr id="195637" name="Group 53"/>
            <p:cNvGrpSpPr>
              <a:grpSpLocks/>
            </p:cNvGrpSpPr>
            <p:nvPr/>
          </p:nvGrpSpPr>
          <p:grpSpPr bwMode="auto">
            <a:xfrm>
              <a:off x="4080" y="2064"/>
              <a:ext cx="480" cy="245"/>
              <a:chOff x="1475" y="2178"/>
              <a:chExt cx="480" cy="245"/>
            </a:xfrm>
          </p:grpSpPr>
          <p:sp>
            <p:nvSpPr>
              <p:cNvPr id="195638" name="Freeform 54"/>
              <p:cNvSpPr>
                <a:spLocks/>
              </p:cNvSpPr>
              <p:nvPr/>
            </p:nvSpPr>
            <p:spPr bwMode="auto">
              <a:xfrm>
                <a:off x="1488" y="2178"/>
                <a:ext cx="384" cy="177"/>
              </a:xfrm>
              <a:custGeom>
                <a:avLst/>
                <a:gdLst>
                  <a:gd name="T0" fmla="*/ 260 w 1143"/>
                  <a:gd name="T1" fmla="*/ 993 h 1123"/>
                  <a:gd name="T2" fmla="*/ 60 w 1143"/>
                  <a:gd name="T3" fmla="*/ 833 h 1123"/>
                  <a:gd name="T4" fmla="*/ 40 w 1143"/>
                  <a:gd name="T5" fmla="*/ 453 h 1123"/>
                  <a:gd name="T6" fmla="*/ 300 w 1143"/>
                  <a:gd name="T7" fmla="*/ 113 h 1123"/>
                  <a:gd name="T8" fmla="*/ 740 w 1143"/>
                  <a:gd name="T9" fmla="*/ 33 h 1123"/>
                  <a:gd name="T10" fmla="*/ 1080 w 1143"/>
                  <a:gd name="T11" fmla="*/ 313 h 1123"/>
                  <a:gd name="T12" fmla="*/ 1120 w 1143"/>
                  <a:gd name="T13" fmla="*/ 713 h 1123"/>
                  <a:gd name="T14" fmla="*/ 1040 w 1143"/>
                  <a:gd name="T15" fmla="*/ 973 h 1123"/>
                  <a:gd name="T16" fmla="*/ 500 w 1143"/>
                  <a:gd name="T17" fmla="*/ 1113 h 1123"/>
                  <a:gd name="T18" fmla="*/ 260 w 1143"/>
                  <a:gd name="T19" fmla="*/ 993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3" h="1123">
                    <a:moveTo>
                      <a:pt x="260" y="993"/>
                    </a:moveTo>
                    <a:cubicBezTo>
                      <a:pt x="187" y="946"/>
                      <a:pt x="97" y="923"/>
                      <a:pt x="60" y="833"/>
                    </a:cubicBezTo>
                    <a:cubicBezTo>
                      <a:pt x="23" y="743"/>
                      <a:pt x="0" y="573"/>
                      <a:pt x="40" y="453"/>
                    </a:cubicBezTo>
                    <a:cubicBezTo>
                      <a:pt x="80" y="333"/>
                      <a:pt x="183" y="183"/>
                      <a:pt x="300" y="113"/>
                    </a:cubicBezTo>
                    <a:cubicBezTo>
                      <a:pt x="417" y="43"/>
                      <a:pt x="610" y="0"/>
                      <a:pt x="740" y="33"/>
                    </a:cubicBezTo>
                    <a:cubicBezTo>
                      <a:pt x="870" y="66"/>
                      <a:pt x="1017" y="200"/>
                      <a:pt x="1080" y="313"/>
                    </a:cubicBezTo>
                    <a:cubicBezTo>
                      <a:pt x="1143" y="426"/>
                      <a:pt x="1127" y="603"/>
                      <a:pt x="1120" y="713"/>
                    </a:cubicBezTo>
                    <a:cubicBezTo>
                      <a:pt x="1113" y="823"/>
                      <a:pt x="1143" y="906"/>
                      <a:pt x="1040" y="973"/>
                    </a:cubicBezTo>
                    <a:cubicBezTo>
                      <a:pt x="937" y="1040"/>
                      <a:pt x="627" y="1103"/>
                      <a:pt x="500" y="1113"/>
                    </a:cubicBezTo>
                    <a:cubicBezTo>
                      <a:pt x="373" y="1123"/>
                      <a:pt x="333" y="1040"/>
                      <a:pt x="260" y="993"/>
                    </a:cubicBezTo>
                    <a:close/>
                  </a:path>
                </a:pathLst>
              </a:custGeom>
              <a:solidFill>
                <a:srgbClr val="FF0000"/>
              </a:solidFill>
              <a:ln>
                <a:noFill/>
              </a:ln>
              <a:effectLst/>
              <a:extLst>
                <a:ext uri="{91240B29-F687-4F45-9708-019B960494DF}">
                  <a14:hiddenLine xmlns:a14="http://schemas.microsoft.com/office/drawing/2010/main" w="19050"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5639" name="Text Box 55"/>
              <p:cNvSpPr txBox="1">
                <a:spLocks noChangeArrowheads="1"/>
              </p:cNvSpPr>
              <p:nvPr/>
            </p:nvSpPr>
            <p:spPr bwMode="auto">
              <a:xfrm>
                <a:off x="1475" y="2181"/>
                <a:ext cx="48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200">
                    <a:solidFill>
                      <a:srgbClr val="FFFFFF"/>
                    </a:solidFill>
                  </a:rPr>
                  <a:t>Source</a:t>
                </a:r>
              </a:p>
            </p:txBody>
          </p:sp>
        </p:grpSp>
      </p:grpSp>
      <p:sp>
        <p:nvSpPr>
          <p:cNvPr id="195640" name="AutoShape 56">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95641" name="AutoShape 57">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Tree>
    <p:extLst>
      <p:ext uri="{BB962C8B-B14F-4D97-AF65-F5344CB8AC3E}">
        <p14:creationId xmlns:p14="http://schemas.microsoft.com/office/powerpoint/2010/main" val="11231355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95586"/>
                                        </p:tgtEl>
                                        <p:attrNameLst>
                                          <p:attrName>style.visibility</p:attrName>
                                        </p:attrNameLst>
                                      </p:cBhvr>
                                      <p:to>
                                        <p:strVal val="visible"/>
                                      </p:to>
                                    </p:set>
                                    <p:anim calcmode="lin" valueType="num">
                                      <p:cBhvr additive="base">
                                        <p:cTn id="7" dur="500" fill="hold"/>
                                        <p:tgtEl>
                                          <p:spTgt spid="195586"/>
                                        </p:tgtEl>
                                        <p:attrNameLst>
                                          <p:attrName>ppt_x</p:attrName>
                                        </p:attrNameLst>
                                      </p:cBhvr>
                                      <p:tavLst>
                                        <p:tav tm="0">
                                          <p:val>
                                            <p:strVal val="#ppt_x"/>
                                          </p:val>
                                        </p:tav>
                                        <p:tav tm="100000">
                                          <p:val>
                                            <p:strVal val="#ppt_x"/>
                                          </p:val>
                                        </p:tav>
                                      </p:tavLst>
                                    </p:anim>
                                    <p:anim calcmode="lin" valueType="num">
                                      <p:cBhvr additive="base">
                                        <p:cTn id="8" dur="500" fill="hold"/>
                                        <p:tgtEl>
                                          <p:spTgt spid="195586"/>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5587"/>
                                        </p:tgtEl>
                                        <p:attrNameLst>
                                          <p:attrName>style.visibility</p:attrName>
                                        </p:attrNameLst>
                                      </p:cBhvr>
                                      <p:to>
                                        <p:strVal val="visible"/>
                                      </p:to>
                                    </p:set>
                                    <p:anim calcmode="lin" valueType="num">
                                      <p:cBhvr additive="base">
                                        <p:cTn id="13" dur="500" fill="hold"/>
                                        <p:tgtEl>
                                          <p:spTgt spid="195587"/>
                                        </p:tgtEl>
                                        <p:attrNameLst>
                                          <p:attrName>ppt_x</p:attrName>
                                        </p:attrNameLst>
                                      </p:cBhvr>
                                      <p:tavLst>
                                        <p:tav tm="0">
                                          <p:val>
                                            <p:strVal val="#ppt_x"/>
                                          </p:val>
                                        </p:tav>
                                        <p:tav tm="100000">
                                          <p:val>
                                            <p:strVal val="#ppt_x"/>
                                          </p:val>
                                        </p:tav>
                                      </p:tavLst>
                                    </p:anim>
                                    <p:anim calcmode="lin" valueType="num">
                                      <p:cBhvr additive="base">
                                        <p:cTn id="14" dur="500" fill="hold"/>
                                        <p:tgtEl>
                                          <p:spTgt spid="195587"/>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5609"/>
                                        </p:tgtEl>
                                        <p:attrNameLst>
                                          <p:attrName>style.visibility</p:attrName>
                                        </p:attrNameLst>
                                      </p:cBhvr>
                                      <p:to>
                                        <p:strVal val="visible"/>
                                      </p:to>
                                    </p:set>
                                    <p:anim calcmode="lin" valueType="num">
                                      <p:cBhvr additive="base">
                                        <p:cTn id="19" dur="500" fill="hold"/>
                                        <p:tgtEl>
                                          <p:spTgt spid="195609"/>
                                        </p:tgtEl>
                                        <p:attrNameLst>
                                          <p:attrName>ppt_x</p:attrName>
                                        </p:attrNameLst>
                                      </p:cBhvr>
                                      <p:tavLst>
                                        <p:tav tm="0">
                                          <p:val>
                                            <p:strVal val="#ppt_x"/>
                                          </p:val>
                                        </p:tav>
                                        <p:tav tm="100000">
                                          <p:val>
                                            <p:strVal val="#ppt_x"/>
                                          </p:val>
                                        </p:tav>
                                      </p:tavLst>
                                    </p:anim>
                                    <p:anim calcmode="lin" valueType="num">
                                      <p:cBhvr additive="base">
                                        <p:cTn id="20" dur="500" fill="hold"/>
                                        <p:tgtEl>
                                          <p:spTgt spid="195609"/>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499"/>
                                          </p:stCondLst>
                                        </p:cTn>
                                        <p:tgtEl>
                                          <p:spTgt spid="195594"/>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499"/>
                                          </p:stCondLst>
                                        </p:cTn>
                                        <p:tgtEl>
                                          <p:spTgt spid="195590"/>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499"/>
                                          </p:stCondLst>
                                        </p:cTn>
                                        <p:tgtEl>
                                          <p:spTgt spid="195597"/>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499"/>
                                          </p:stCondLst>
                                        </p:cTn>
                                        <p:tgtEl>
                                          <p:spTgt spid="195600"/>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195588"/>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499"/>
                                          </p:stCondLst>
                                        </p:cTn>
                                        <p:tgtEl>
                                          <p:spTgt spid="195589"/>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499"/>
                                          </p:stCondLst>
                                        </p:cTn>
                                        <p:tgtEl>
                                          <p:spTgt spid="195605"/>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499"/>
                                          </p:stCondLst>
                                        </p:cTn>
                                        <p:tgtEl>
                                          <p:spTgt spid="195606"/>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fill="hold" nodeType="clickEffect">
                                  <p:stCondLst>
                                    <p:cond delay="0"/>
                                  </p:stCondLst>
                                  <p:childTnLst>
                                    <p:set>
                                      <p:cBhvr>
                                        <p:cTn id="56" dur="1" fill="hold">
                                          <p:stCondLst>
                                            <p:cond delay="0"/>
                                          </p:stCondLst>
                                        </p:cTn>
                                        <p:tgtEl>
                                          <p:spTgt spid="195610"/>
                                        </p:tgtEl>
                                        <p:attrNameLst>
                                          <p:attrName>style.visibility</p:attrName>
                                        </p:attrNameLst>
                                      </p:cBhvr>
                                      <p:to>
                                        <p:strVal val="visible"/>
                                      </p:to>
                                    </p:set>
                                    <p:anim calcmode="lin" valueType="num">
                                      <p:cBhvr additive="base">
                                        <p:cTn id="57" dur="500" fill="hold"/>
                                        <p:tgtEl>
                                          <p:spTgt spid="195610"/>
                                        </p:tgtEl>
                                        <p:attrNameLst>
                                          <p:attrName>ppt_x</p:attrName>
                                        </p:attrNameLst>
                                      </p:cBhvr>
                                      <p:tavLst>
                                        <p:tav tm="0">
                                          <p:val>
                                            <p:strVal val="#ppt_x"/>
                                          </p:val>
                                        </p:tav>
                                        <p:tav tm="100000">
                                          <p:val>
                                            <p:strVal val="#ppt_x"/>
                                          </p:val>
                                        </p:tav>
                                      </p:tavLst>
                                    </p:anim>
                                    <p:anim calcmode="lin" valueType="num">
                                      <p:cBhvr additive="base">
                                        <p:cTn id="58" dur="500" fill="hold"/>
                                        <p:tgtEl>
                                          <p:spTgt spid="195610"/>
                                        </p:tgtEl>
                                        <p:attrNameLst>
                                          <p:attrName>ppt_y</p:attrName>
                                        </p:attrNameLst>
                                      </p:cBhvr>
                                      <p:tavLst>
                                        <p:tav tm="0">
                                          <p:val>
                                            <p:strVal val="1+#ppt_h/2"/>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95607"/>
                                        </p:tgtEl>
                                        <p:attrNameLst>
                                          <p:attrName>style.visibility</p:attrName>
                                        </p:attrNameLst>
                                      </p:cBhvr>
                                      <p:to>
                                        <p:strVal val="visible"/>
                                      </p:to>
                                    </p:set>
                                    <p:anim calcmode="lin" valueType="num">
                                      <p:cBhvr additive="base">
                                        <p:cTn id="63" dur="500" fill="hold"/>
                                        <p:tgtEl>
                                          <p:spTgt spid="195607"/>
                                        </p:tgtEl>
                                        <p:attrNameLst>
                                          <p:attrName>ppt_x</p:attrName>
                                        </p:attrNameLst>
                                      </p:cBhvr>
                                      <p:tavLst>
                                        <p:tav tm="0">
                                          <p:val>
                                            <p:strVal val="#ppt_x"/>
                                          </p:val>
                                        </p:tav>
                                        <p:tav tm="100000">
                                          <p:val>
                                            <p:strVal val="#ppt_x"/>
                                          </p:val>
                                        </p:tav>
                                      </p:tavLst>
                                    </p:anim>
                                    <p:anim calcmode="lin" valueType="num">
                                      <p:cBhvr additive="base">
                                        <p:cTn id="64" dur="500" fill="hold"/>
                                        <p:tgtEl>
                                          <p:spTgt spid="195607"/>
                                        </p:tgtEl>
                                        <p:attrNameLst>
                                          <p:attrName>ppt_y</p:attrName>
                                        </p:attrNameLst>
                                      </p:cBhvr>
                                      <p:tavLst>
                                        <p:tav tm="0">
                                          <p:val>
                                            <p:strVal val="1+#ppt_h/2"/>
                                          </p:val>
                                        </p:tav>
                                        <p:tav tm="100000">
                                          <p:val>
                                            <p:strVal val="#ppt_y"/>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195608"/>
                                        </p:tgtEl>
                                        <p:attrNameLst>
                                          <p:attrName>style.visibility</p:attrName>
                                        </p:attrNameLst>
                                      </p:cBhvr>
                                      <p:to>
                                        <p:strVal val="visible"/>
                                      </p:to>
                                    </p:set>
                                    <p:anim calcmode="lin" valueType="num">
                                      <p:cBhvr additive="base">
                                        <p:cTn id="69" dur="500" fill="hold"/>
                                        <p:tgtEl>
                                          <p:spTgt spid="195608"/>
                                        </p:tgtEl>
                                        <p:attrNameLst>
                                          <p:attrName>ppt_x</p:attrName>
                                        </p:attrNameLst>
                                      </p:cBhvr>
                                      <p:tavLst>
                                        <p:tav tm="0">
                                          <p:val>
                                            <p:strVal val="#ppt_x"/>
                                          </p:val>
                                        </p:tav>
                                        <p:tav tm="100000">
                                          <p:val>
                                            <p:strVal val="#ppt_x"/>
                                          </p:val>
                                        </p:tav>
                                      </p:tavLst>
                                    </p:anim>
                                    <p:anim calcmode="lin" valueType="num">
                                      <p:cBhvr additive="base">
                                        <p:cTn id="70" dur="500" fill="hold"/>
                                        <p:tgtEl>
                                          <p:spTgt spid="1956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6" grpId="0" autoUpdateAnimBg="0"/>
      <p:bldP spid="195587" grpId="0" autoUpdateAnimBg="0"/>
      <p:bldP spid="195588" grpId="0" animBg="1"/>
      <p:bldP spid="195589" grpId="0" animBg="1"/>
      <p:bldP spid="195605" grpId="0" animBg="1"/>
      <p:bldP spid="195606" grpId="0" animBg="1"/>
      <p:bldP spid="195607" grpId="0" autoUpdateAnimBg="0"/>
      <p:bldP spid="195608" grpId="0" autoUpdateAnimBg="0"/>
      <p:bldP spid="195609" grpId="0"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4114800" y="212726"/>
            <a:ext cx="6172200" cy="625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75000"/>
              </a:lnSpc>
            </a:pPr>
            <a:r>
              <a:rPr kumimoji="1" lang="en-US" altLang="zh-CN" sz="2000">
                <a:solidFill>
                  <a:srgbClr val="3333FF"/>
                </a:solidFill>
                <a:latin typeface="Times New Roman" panose="02020603050405020304" pitchFamily="18" charset="0"/>
              </a:rPr>
              <a:t>Taking some </a:t>
            </a:r>
            <a:r>
              <a:rPr kumimoji="1" lang="en-US" altLang="zh-CN" sz="2000">
                <a:solidFill>
                  <a:srgbClr val="FF0000"/>
                </a:solidFill>
                <a:latin typeface="Times New Roman" panose="02020603050405020304" pitchFamily="18" charset="0"/>
              </a:rPr>
              <a:t>rigorous</a:t>
            </a:r>
            <a:r>
              <a:rPr kumimoji="1" lang="en-US" altLang="zh-CN" sz="2000">
                <a:solidFill>
                  <a:srgbClr val="3333FF"/>
                </a:solidFill>
                <a:latin typeface="Times New Roman" panose="02020603050405020304" pitchFamily="18" charset="0"/>
              </a:rPr>
              <a:t> mathematical operations gives</a:t>
            </a:r>
            <a:endParaRPr kumimoji="1" lang="en-US" altLang="zh-CN" sz="2000">
              <a:solidFill>
                <a:srgbClr val="3333FF"/>
              </a:solidFill>
              <a:latin typeface="Times New Roman" panose="02020603050405020304" pitchFamily="18" charset="0"/>
              <a:ea typeface="楷体_GB2312" pitchFamily="49" charset="-122"/>
            </a:endParaRPr>
          </a:p>
        </p:txBody>
      </p:sp>
      <p:graphicFrame>
        <p:nvGraphicFramePr>
          <p:cNvPr id="196611" name="Object 3"/>
          <p:cNvGraphicFramePr>
            <a:graphicFrameLocks noChangeAspect="1"/>
          </p:cNvGraphicFramePr>
          <p:nvPr/>
        </p:nvGraphicFramePr>
        <p:xfrm>
          <a:off x="4884738" y="1066801"/>
          <a:ext cx="5105400" cy="688975"/>
        </p:xfrm>
        <a:graphic>
          <a:graphicData uri="http://schemas.openxmlformats.org/presentationml/2006/ole">
            <mc:AlternateContent xmlns:mc="http://schemas.openxmlformats.org/markup-compatibility/2006">
              <mc:Choice xmlns:v="urn:schemas-microsoft-com:vml" Requires="v">
                <p:oleObj spid="_x0000_s424019" name="Equation" r:id="rId3" imgW="3213000" imgH="431640" progId="Equation.3">
                  <p:embed/>
                </p:oleObj>
              </mc:Choice>
              <mc:Fallback>
                <p:oleObj name="Equation" r:id="rId3" imgW="321300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4738" y="1066801"/>
                        <a:ext cx="5105400" cy="688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6612" name="Object 4"/>
          <p:cNvGraphicFramePr>
            <a:graphicFrameLocks noChangeAspect="1"/>
          </p:cNvGraphicFramePr>
          <p:nvPr/>
        </p:nvGraphicFramePr>
        <p:xfrm>
          <a:off x="4876800" y="2155826"/>
          <a:ext cx="5049838" cy="663575"/>
        </p:xfrm>
        <a:graphic>
          <a:graphicData uri="http://schemas.openxmlformats.org/presentationml/2006/ole">
            <mc:AlternateContent xmlns:mc="http://schemas.openxmlformats.org/markup-compatibility/2006">
              <mc:Choice xmlns:v="urn:schemas-microsoft-com:vml" Requires="v">
                <p:oleObj spid="_x0000_s424020" name="Equation" r:id="rId5" imgW="3288960" imgH="431640" progId="Equation.3">
                  <p:embed/>
                </p:oleObj>
              </mc:Choice>
              <mc:Fallback>
                <p:oleObj name="Equation" r:id="rId5" imgW="3288960" imgH="431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800" y="2155826"/>
                        <a:ext cx="5049838" cy="663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6613" name="Text Box 5"/>
          <p:cNvSpPr txBox="1">
            <a:spLocks noChangeArrowheads="1"/>
          </p:cNvSpPr>
          <p:nvPr/>
        </p:nvSpPr>
        <p:spPr bwMode="auto">
          <a:xfrm>
            <a:off x="2438400" y="4114801"/>
            <a:ext cx="7315200" cy="1235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000000"/>
                </a:solidFill>
                <a:latin typeface="楷体_GB2312" pitchFamily="49" charset="-122"/>
              </a:rPr>
              <a:t>   </a:t>
            </a:r>
            <a:r>
              <a:rPr kumimoji="1" lang="en-US" altLang="zh-CN" sz="2000">
                <a:solidFill>
                  <a:srgbClr val="3333FF"/>
                </a:solidFill>
                <a:latin typeface="Times New Roman" panose="02020603050405020304" pitchFamily="18" charset="0"/>
              </a:rPr>
              <a:t>The above equations are called </a:t>
            </a:r>
            <a:r>
              <a:rPr kumimoji="1" lang="en-US" altLang="zh-CN" sz="2000">
                <a:solidFill>
                  <a:srgbClr val="FF0000"/>
                </a:solidFill>
                <a:latin typeface="Times New Roman" panose="02020603050405020304" pitchFamily="18" charset="0"/>
              </a:rPr>
              <a:t>Kirchhoff’s formulas</a:t>
            </a:r>
            <a:r>
              <a:rPr kumimoji="1" lang="en-US" altLang="zh-CN" sz="2000">
                <a:solidFill>
                  <a:srgbClr val="3333FF"/>
                </a:solidFill>
                <a:latin typeface="Times New Roman" panose="02020603050405020304" pitchFamily="18" charset="0"/>
              </a:rPr>
              <a:t>. Since the equations are derived from the field components, they are called the </a:t>
            </a:r>
            <a:r>
              <a:rPr kumimoji="1" lang="en-US" altLang="zh-CN" sz="2000">
                <a:solidFill>
                  <a:srgbClr val="FF0000"/>
                </a:solidFill>
                <a:latin typeface="Times New Roman" panose="02020603050405020304" pitchFamily="18" charset="0"/>
              </a:rPr>
              <a:t>scalar</a:t>
            </a:r>
            <a:r>
              <a:rPr kumimoji="1" lang="en-US" altLang="zh-CN" sz="2000">
                <a:solidFill>
                  <a:srgbClr val="3333FF"/>
                </a:solidFill>
                <a:latin typeface="Times New Roman" panose="02020603050405020304" pitchFamily="18" charset="0"/>
              </a:rPr>
              <a:t> diffraction formula.</a:t>
            </a:r>
            <a:r>
              <a:rPr kumimoji="1" lang="en-US" altLang="zh-CN" sz="2000">
                <a:solidFill>
                  <a:srgbClr val="3333FF"/>
                </a:solidFill>
                <a:latin typeface="楷体_GB2312" pitchFamily="49" charset="-122"/>
                <a:ea typeface="楷体_GB2312" pitchFamily="49" charset="-122"/>
              </a:rPr>
              <a:t>     </a:t>
            </a:r>
          </a:p>
        </p:txBody>
      </p:sp>
      <p:grpSp>
        <p:nvGrpSpPr>
          <p:cNvPr id="196614" name="Group 6"/>
          <p:cNvGrpSpPr>
            <a:grpSpLocks/>
          </p:cNvGrpSpPr>
          <p:nvPr/>
        </p:nvGrpSpPr>
        <p:grpSpPr bwMode="auto">
          <a:xfrm>
            <a:off x="2438400" y="3254376"/>
            <a:ext cx="3200400" cy="773113"/>
            <a:chOff x="576" y="2050"/>
            <a:chExt cx="2016" cy="487"/>
          </a:xfrm>
        </p:grpSpPr>
        <p:graphicFrame>
          <p:nvGraphicFramePr>
            <p:cNvPr id="196615" name="Object 7"/>
            <p:cNvGraphicFramePr>
              <a:graphicFrameLocks noChangeAspect="1"/>
            </p:cNvGraphicFramePr>
            <p:nvPr/>
          </p:nvGraphicFramePr>
          <p:xfrm>
            <a:off x="1200" y="2050"/>
            <a:ext cx="1248" cy="487"/>
          </p:xfrm>
          <a:graphic>
            <a:graphicData uri="http://schemas.openxmlformats.org/presentationml/2006/ole">
              <mc:AlternateContent xmlns:mc="http://schemas.openxmlformats.org/markup-compatibility/2006">
                <mc:Choice xmlns:v="urn:schemas-microsoft-com:vml" Requires="v">
                  <p:oleObj spid="_x0000_s424021" name="Equation" r:id="rId7" imgW="1244520" imgH="482400" progId="Equation.3">
                    <p:embed/>
                  </p:oleObj>
                </mc:Choice>
                <mc:Fallback>
                  <p:oleObj name="Equation" r:id="rId7" imgW="1244520" imgH="4824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00" y="2050"/>
                          <a:ext cx="1248" cy="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6616" name="Text Box 8"/>
            <p:cNvSpPr txBox="1">
              <a:spLocks noChangeArrowheads="1"/>
            </p:cNvSpPr>
            <p:nvPr/>
          </p:nvSpPr>
          <p:spPr bwMode="auto">
            <a:xfrm>
              <a:off x="576" y="2064"/>
              <a:ext cx="2016"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solidFill>
                    <a:srgbClr val="3333FF"/>
                  </a:solidFill>
                  <a:latin typeface="Times New Roman" panose="02020603050405020304" pitchFamily="18" charset="0"/>
                  <a:ea typeface="楷体_GB2312" pitchFamily="49" charset="-122"/>
                </a:rPr>
                <a:t>Where                                  .</a:t>
              </a:r>
            </a:p>
          </p:txBody>
        </p:sp>
      </p:grpSp>
      <p:sp>
        <p:nvSpPr>
          <p:cNvPr id="196617" name="Text Box 9"/>
          <p:cNvSpPr txBox="1">
            <a:spLocks noChangeArrowheads="1"/>
          </p:cNvSpPr>
          <p:nvPr/>
        </p:nvSpPr>
        <p:spPr bwMode="auto">
          <a:xfrm>
            <a:off x="5562600" y="3286126"/>
            <a:ext cx="411480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solidFill>
                  <a:srgbClr val="3333FF"/>
                </a:solidFill>
                <a:latin typeface="Times New Roman" panose="02020603050405020304" pitchFamily="18" charset="0"/>
              </a:rPr>
              <a:t>It is Green’s function  in </a:t>
            </a:r>
            <a:r>
              <a:rPr kumimoji="1" lang="en-US" altLang="zh-CN" sz="2000">
                <a:solidFill>
                  <a:srgbClr val="FF0000"/>
                </a:solidFill>
                <a:latin typeface="Times New Roman" panose="02020603050405020304" pitchFamily="18" charset="0"/>
              </a:rPr>
              <a:t>free-space</a:t>
            </a:r>
            <a:r>
              <a:rPr kumimoji="1" lang="en-US" altLang="zh-CN" sz="2000">
                <a:solidFill>
                  <a:srgbClr val="3333FF"/>
                </a:solidFill>
                <a:latin typeface="楷体_GB2312" pitchFamily="49" charset="-122"/>
                <a:ea typeface="楷体_GB2312" pitchFamily="49" charset="-122"/>
              </a:rPr>
              <a:t>.</a:t>
            </a:r>
          </a:p>
        </p:txBody>
      </p:sp>
      <p:sp>
        <p:nvSpPr>
          <p:cNvPr id="196618" name="Text Box 10"/>
          <p:cNvSpPr txBox="1">
            <a:spLocks noChangeArrowheads="1"/>
          </p:cNvSpPr>
          <p:nvPr/>
        </p:nvSpPr>
        <p:spPr bwMode="auto">
          <a:xfrm>
            <a:off x="2819400" y="5410201"/>
            <a:ext cx="708660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solidFill>
                  <a:srgbClr val="3333FF"/>
                </a:solidFill>
                <a:latin typeface="Times New Roman" panose="02020603050405020304" pitchFamily="18" charset="0"/>
                <a:ea typeface="楷体_GB2312" pitchFamily="49" charset="-122"/>
              </a:rPr>
              <a:t>We have </a:t>
            </a:r>
            <a:r>
              <a:rPr kumimoji="1" lang="en-US" altLang="zh-CN" sz="2000">
                <a:solidFill>
                  <a:srgbClr val="FF0000"/>
                </a:solidFill>
                <a:latin typeface="Times New Roman" panose="02020603050405020304" pitchFamily="18" charset="0"/>
                <a:ea typeface="楷体_GB2312" pitchFamily="49" charset="-122"/>
              </a:rPr>
              <a:t>more</a:t>
            </a:r>
            <a:r>
              <a:rPr kumimoji="1" lang="en-US" altLang="zh-CN" sz="2000">
                <a:solidFill>
                  <a:srgbClr val="3333FF"/>
                </a:solidFill>
                <a:latin typeface="Times New Roman" panose="02020603050405020304" pitchFamily="18" charset="0"/>
                <a:ea typeface="楷体_GB2312" pitchFamily="49" charset="-122"/>
              </a:rPr>
              <a:t> </a:t>
            </a:r>
            <a:r>
              <a:rPr kumimoji="1" lang="en-US" altLang="zh-CN" sz="2000">
                <a:solidFill>
                  <a:srgbClr val="3333FF"/>
                </a:solidFill>
                <a:latin typeface="Times New Roman" panose="02020603050405020304" pitchFamily="18" charset="0"/>
              </a:rPr>
              <a:t>mathematical expressions for Huygens principle</a:t>
            </a:r>
            <a:r>
              <a:rPr kumimoji="1" lang="en-US" altLang="zh-CN" sz="2000">
                <a:solidFill>
                  <a:srgbClr val="3333FF"/>
                </a:solidFill>
                <a:latin typeface="Times New Roman" panose="02020603050405020304" pitchFamily="18" charset="0"/>
                <a:ea typeface="楷体_GB2312" pitchFamily="49" charset="-122"/>
              </a:rPr>
              <a:t>.</a:t>
            </a:r>
            <a:r>
              <a:rPr kumimoji="1" lang="en-US" altLang="zh-CN" sz="2000">
                <a:solidFill>
                  <a:srgbClr val="3333FF"/>
                </a:solidFill>
                <a:latin typeface="楷体_GB2312" pitchFamily="49" charset="-122"/>
                <a:ea typeface="楷体_GB2312" pitchFamily="49" charset="-122"/>
              </a:rPr>
              <a:t> </a:t>
            </a:r>
          </a:p>
        </p:txBody>
      </p:sp>
      <p:grpSp>
        <p:nvGrpSpPr>
          <p:cNvPr id="196619" name="Group 11"/>
          <p:cNvGrpSpPr>
            <a:grpSpLocks/>
          </p:cNvGrpSpPr>
          <p:nvPr/>
        </p:nvGrpSpPr>
        <p:grpSpPr bwMode="auto">
          <a:xfrm>
            <a:off x="1600201" y="838200"/>
            <a:ext cx="3368675" cy="2357438"/>
            <a:chOff x="3302" y="1587"/>
            <a:chExt cx="2122" cy="1485"/>
          </a:xfrm>
        </p:grpSpPr>
        <p:sp>
          <p:nvSpPr>
            <p:cNvPr id="196620" name="Text Box 12"/>
            <p:cNvSpPr txBox="1">
              <a:spLocks noChangeArrowheads="1"/>
            </p:cNvSpPr>
            <p:nvPr/>
          </p:nvSpPr>
          <p:spPr bwMode="auto">
            <a:xfrm>
              <a:off x="3302" y="2819"/>
              <a:ext cx="298" cy="1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a:latin typeface="Times New Roman" panose="02020603050405020304" pitchFamily="18" charset="0"/>
                </a:rPr>
                <a:t> </a:t>
              </a:r>
              <a:r>
                <a:rPr lang="en-US" altLang="zh-CN" sz="1600" i="1">
                  <a:latin typeface="Times New Roman" panose="02020603050405020304" pitchFamily="18" charset="0"/>
                </a:rPr>
                <a:t>x</a:t>
              </a:r>
            </a:p>
          </p:txBody>
        </p:sp>
        <p:sp>
          <p:nvSpPr>
            <p:cNvPr id="196621" name="Oval 13"/>
            <p:cNvSpPr>
              <a:spLocks noChangeArrowheads="1"/>
            </p:cNvSpPr>
            <p:nvPr/>
          </p:nvSpPr>
          <p:spPr bwMode="auto">
            <a:xfrm>
              <a:off x="3628" y="1619"/>
              <a:ext cx="1488" cy="1453"/>
            </a:xfrm>
            <a:prstGeom prst="ellipse">
              <a:avLst/>
            </a:prstGeom>
            <a:noFill/>
            <a:ln w="9525">
              <a:solidFill>
                <a:srgbClr val="0000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6622" name="Freeform 14"/>
            <p:cNvSpPr>
              <a:spLocks/>
            </p:cNvSpPr>
            <p:nvPr/>
          </p:nvSpPr>
          <p:spPr bwMode="auto">
            <a:xfrm>
              <a:off x="4056" y="1935"/>
              <a:ext cx="483" cy="448"/>
            </a:xfrm>
            <a:custGeom>
              <a:avLst/>
              <a:gdLst>
                <a:gd name="T0" fmla="*/ 260 w 1143"/>
                <a:gd name="T1" fmla="*/ 993 h 1123"/>
                <a:gd name="T2" fmla="*/ 60 w 1143"/>
                <a:gd name="T3" fmla="*/ 833 h 1123"/>
                <a:gd name="T4" fmla="*/ 40 w 1143"/>
                <a:gd name="T5" fmla="*/ 453 h 1123"/>
                <a:gd name="T6" fmla="*/ 300 w 1143"/>
                <a:gd name="T7" fmla="*/ 113 h 1123"/>
                <a:gd name="T8" fmla="*/ 740 w 1143"/>
                <a:gd name="T9" fmla="*/ 33 h 1123"/>
                <a:gd name="T10" fmla="*/ 1080 w 1143"/>
                <a:gd name="T11" fmla="*/ 313 h 1123"/>
                <a:gd name="T12" fmla="*/ 1120 w 1143"/>
                <a:gd name="T13" fmla="*/ 713 h 1123"/>
                <a:gd name="T14" fmla="*/ 1040 w 1143"/>
                <a:gd name="T15" fmla="*/ 973 h 1123"/>
                <a:gd name="T16" fmla="*/ 500 w 1143"/>
                <a:gd name="T17" fmla="*/ 1113 h 1123"/>
                <a:gd name="T18" fmla="*/ 260 w 1143"/>
                <a:gd name="T19" fmla="*/ 993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3" h="1123">
                  <a:moveTo>
                    <a:pt x="260" y="993"/>
                  </a:moveTo>
                  <a:cubicBezTo>
                    <a:pt x="187" y="946"/>
                    <a:pt x="97" y="923"/>
                    <a:pt x="60" y="833"/>
                  </a:cubicBezTo>
                  <a:cubicBezTo>
                    <a:pt x="23" y="743"/>
                    <a:pt x="0" y="573"/>
                    <a:pt x="40" y="453"/>
                  </a:cubicBezTo>
                  <a:cubicBezTo>
                    <a:pt x="80" y="333"/>
                    <a:pt x="183" y="183"/>
                    <a:pt x="300" y="113"/>
                  </a:cubicBezTo>
                  <a:cubicBezTo>
                    <a:pt x="417" y="43"/>
                    <a:pt x="610" y="0"/>
                    <a:pt x="740" y="33"/>
                  </a:cubicBezTo>
                  <a:cubicBezTo>
                    <a:pt x="870" y="66"/>
                    <a:pt x="1017" y="200"/>
                    <a:pt x="1080" y="313"/>
                  </a:cubicBezTo>
                  <a:cubicBezTo>
                    <a:pt x="1143" y="426"/>
                    <a:pt x="1127" y="603"/>
                    <a:pt x="1120" y="713"/>
                  </a:cubicBezTo>
                  <a:cubicBezTo>
                    <a:pt x="1113" y="823"/>
                    <a:pt x="1143" y="906"/>
                    <a:pt x="1040" y="973"/>
                  </a:cubicBezTo>
                  <a:cubicBezTo>
                    <a:pt x="937" y="1040"/>
                    <a:pt x="627" y="1103"/>
                    <a:pt x="500" y="1113"/>
                  </a:cubicBezTo>
                  <a:cubicBezTo>
                    <a:pt x="373" y="1123"/>
                    <a:pt x="333" y="1040"/>
                    <a:pt x="260" y="993"/>
                  </a:cubicBezTo>
                  <a:close/>
                </a:path>
              </a:pathLst>
            </a:custGeom>
            <a:gradFill rotWithShape="0">
              <a:gsLst>
                <a:gs pos="0">
                  <a:srgbClr val="FFFF00">
                    <a:gamma/>
                    <a:shade val="48627"/>
                    <a:invGamma/>
                  </a:srgbClr>
                </a:gs>
                <a:gs pos="100000">
                  <a:srgbClr val="FFFF00"/>
                </a:gs>
              </a:gsLst>
              <a:lin ang="18900000" scaled="1"/>
            </a:gradFill>
            <a:ln w="19050" cap="flat"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6623" name="Line 15"/>
            <p:cNvSpPr>
              <a:spLocks noChangeShapeType="1"/>
            </p:cNvSpPr>
            <p:nvPr/>
          </p:nvSpPr>
          <p:spPr bwMode="auto">
            <a:xfrm>
              <a:off x="4530" y="2215"/>
              <a:ext cx="465" cy="189"/>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6624" name="Oval 16"/>
            <p:cNvSpPr>
              <a:spLocks noChangeArrowheads="1"/>
            </p:cNvSpPr>
            <p:nvPr/>
          </p:nvSpPr>
          <p:spPr bwMode="auto">
            <a:xfrm>
              <a:off x="4967" y="2386"/>
              <a:ext cx="28" cy="36"/>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6625" name="Line 17"/>
            <p:cNvSpPr>
              <a:spLocks noChangeShapeType="1"/>
            </p:cNvSpPr>
            <p:nvPr/>
          </p:nvSpPr>
          <p:spPr bwMode="auto">
            <a:xfrm flipV="1">
              <a:off x="4406" y="1811"/>
              <a:ext cx="96" cy="16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6626" name="Line 18"/>
            <p:cNvSpPr>
              <a:spLocks noChangeShapeType="1"/>
            </p:cNvSpPr>
            <p:nvPr/>
          </p:nvSpPr>
          <p:spPr bwMode="auto">
            <a:xfrm flipH="1">
              <a:off x="4874" y="1962"/>
              <a:ext cx="130" cy="9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6627" name="Line 19"/>
            <p:cNvSpPr>
              <a:spLocks noChangeShapeType="1"/>
            </p:cNvSpPr>
            <p:nvPr/>
          </p:nvSpPr>
          <p:spPr bwMode="auto">
            <a:xfrm flipH="1" flipV="1">
              <a:off x="3628" y="2210"/>
              <a:ext cx="139" cy="23"/>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6628" name="Line 20"/>
            <p:cNvSpPr>
              <a:spLocks noChangeShapeType="1"/>
            </p:cNvSpPr>
            <p:nvPr/>
          </p:nvSpPr>
          <p:spPr bwMode="auto">
            <a:xfrm flipH="1" flipV="1">
              <a:off x="4232" y="1867"/>
              <a:ext cx="38" cy="136"/>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6629" name="Text Box 21"/>
            <p:cNvSpPr txBox="1">
              <a:spLocks noChangeArrowheads="1"/>
            </p:cNvSpPr>
            <p:nvPr/>
          </p:nvSpPr>
          <p:spPr bwMode="auto">
            <a:xfrm>
              <a:off x="4567" y="1935"/>
              <a:ext cx="224"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V</a:t>
              </a:r>
            </a:p>
          </p:txBody>
        </p:sp>
        <p:sp>
          <p:nvSpPr>
            <p:cNvPr id="196630" name="Text Box 22"/>
            <p:cNvSpPr txBox="1">
              <a:spLocks noChangeArrowheads="1"/>
            </p:cNvSpPr>
            <p:nvPr/>
          </p:nvSpPr>
          <p:spPr bwMode="auto">
            <a:xfrm>
              <a:off x="4102" y="1723"/>
              <a:ext cx="223"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S</a:t>
              </a:r>
            </a:p>
          </p:txBody>
        </p:sp>
        <p:sp>
          <p:nvSpPr>
            <p:cNvPr id="196631" name="Text Box 23"/>
            <p:cNvSpPr txBox="1">
              <a:spLocks noChangeArrowheads="1"/>
            </p:cNvSpPr>
            <p:nvPr/>
          </p:nvSpPr>
          <p:spPr bwMode="auto">
            <a:xfrm>
              <a:off x="3702" y="2129"/>
              <a:ext cx="279"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S</a:t>
              </a:r>
              <a:r>
                <a:rPr lang="en-US" altLang="zh-CN" sz="1600" baseline="-25000">
                  <a:latin typeface="Times New Roman" panose="02020603050405020304" pitchFamily="18" charset="0"/>
                  <a:sym typeface="Symbol" panose="05050102010706020507" pitchFamily="18" charset="2"/>
                </a:rPr>
                <a:t></a:t>
              </a:r>
              <a:endParaRPr lang="en-US" altLang="zh-CN" sz="1600" baseline="-25000">
                <a:latin typeface="Times New Roman" panose="02020603050405020304" pitchFamily="18" charset="0"/>
              </a:endParaRPr>
            </a:p>
          </p:txBody>
        </p:sp>
        <p:sp>
          <p:nvSpPr>
            <p:cNvPr id="196632" name="Text Box 24"/>
            <p:cNvSpPr txBox="1">
              <a:spLocks noChangeArrowheads="1"/>
            </p:cNvSpPr>
            <p:nvPr/>
          </p:nvSpPr>
          <p:spPr bwMode="auto">
            <a:xfrm>
              <a:off x="4470" y="2483"/>
              <a:ext cx="224"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r</a:t>
              </a:r>
            </a:p>
          </p:txBody>
        </p:sp>
        <p:sp>
          <p:nvSpPr>
            <p:cNvPr id="196633" name="Text Box 25"/>
            <p:cNvSpPr txBox="1">
              <a:spLocks noChangeArrowheads="1"/>
            </p:cNvSpPr>
            <p:nvPr/>
          </p:nvSpPr>
          <p:spPr bwMode="auto">
            <a:xfrm>
              <a:off x="4951" y="2314"/>
              <a:ext cx="223"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P</a:t>
              </a:r>
            </a:p>
          </p:txBody>
        </p:sp>
        <p:sp>
          <p:nvSpPr>
            <p:cNvPr id="196634" name="Line 26"/>
            <p:cNvSpPr>
              <a:spLocks noChangeShapeType="1"/>
            </p:cNvSpPr>
            <p:nvPr/>
          </p:nvSpPr>
          <p:spPr bwMode="auto">
            <a:xfrm flipV="1">
              <a:off x="3975" y="1953"/>
              <a:ext cx="0" cy="767"/>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96635" name="Line 27"/>
            <p:cNvSpPr>
              <a:spLocks noChangeShapeType="1"/>
            </p:cNvSpPr>
            <p:nvPr/>
          </p:nvSpPr>
          <p:spPr bwMode="auto">
            <a:xfrm>
              <a:off x="3975" y="2720"/>
              <a:ext cx="1206" cy="0"/>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96636" name="Line 28"/>
            <p:cNvSpPr>
              <a:spLocks noChangeShapeType="1"/>
            </p:cNvSpPr>
            <p:nvPr/>
          </p:nvSpPr>
          <p:spPr bwMode="auto">
            <a:xfrm flipH="1">
              <a:off x="3488" y="2720"/>
              <a:ext cx="487" cy="19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6637" name="Line 29"/>
            <p:cNvSpPr>
              <a:spLocks noChangeShapeType="1"/>
            </p:cNvSpPr>
            <p:nvPr/>
          </p:nvSpPr>
          <p:spPr bwMode="auto">
            <a:xfrm flipV="1">
              <a:off x="3972" y="2215"/>
              <a:ext cx="558" cy="505"/>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6638" name="Line 30"/>
            <p:cNvSpPr>
              <a:spLocks noChangeShapeType="1"/>
            </p:cNvSpPr>
            <p:nvPr/>
          </p:nvSpPr>
          <p:spPr bwMode="auto">
            <a:xfrm flipV="1">
              <a:off x="3981" y="2404"/>
              <a:ext cx="996" cy="316"/>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6639" name="Text Box 31"/>
            <p:cNvSpPr txBox="1">
              <a:spLocks noChangeArrowheads="1"/>
            </p:cNvSpPr>
            <p:nvPr/>
          </p:nvSpPr>
          <p:spPr bwMode="auto">
            <a:xfrm>
              <a:off x="3749" y="1858"/>
              <a:ext cx="297" cy="1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a:latin typeface="Times New Roman" panose="02020603050405020304" pitchFamily="18" charset="0"/>
                </a:rPr>
                <a:t> </a:t>
              </a:r>
              <a:r>
                <a:rPr lang="en-US" altLang="zh-CN" sz="1600" i="1">
                  <a:latin typeface="Times New Roman" panose="02020603050405020304" pitchFamily="18" charset="0"/>
                </a:rPr>
                <a:t>z</a:t>
              </a:r>
            </a:p>
          </p:txBody>
        </p:sp>
        <p:sp>
          <p:nvSpPr>
            <p:cNvPr id="196640" name="Text Box 32"/>
            <p:cNvSpPr txBox="1">
              <a:spLocks noChangeArrowheads="1"/>
            </p:cNvSpPr>
            <p:nvPr/>
          </p:nvSpPr>
          <p:spPr bwMode="auto">
            <a:xfrm>
              <a:off x="5126" y="2627"/>
              <a:ext cx="298" cy="1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a:latin typeface="Times New Roman" panose="02020603050405020304" pitchFamily="18" charset="0"/>
                </a:rPr>
                <a:t> </a:t>
              </a:r>
              <a:r>
                <a:rPr lang="en-US" altLang="zh-CN" sz="1600" i="1">
                  <a:latin typeface="Times New Roman" panose="02020603050405020304" pitchFamily="18" charset="0"/>
                </a:rPr>
                <a:t>y</a:t>
              </a:r>
            </a:p>
          </p:txBody>
        </p:sp>
        <p:sp>
          <p:nvSpPr>
            <p:cNvPr id="196641" name="Text Box 33"/>
            <p:cNvSpPr txBox="1">
              <a:spLocks noChangeArrowheads="1"/>
            </p:cNvSpPr>
            <p:nvPr/>
          </p:nvSpPr>
          <p:spPr bwMode="auto">
            <a:xfrm>
              <a:off x="3868" y="2687"/>
              <a:ext cx="298"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a:latin typeface="Times New Roman" panose="02020603050405020304" pitchFamily="18" charset="0"/>
                </a:rPr>
                <a:t> </a:t>
              </a:r>
              <a:r>
                <a:rPr lang="en-US" altLang="zh-CN" sz="1600" i="1">
                  <a:latin typeface="Times New Roman" panose="02020603050405020304" pitchFamily="18" charset="0"/>
                </a:rPr>
                <a:t>O</a:t>
              </a:r>
            </a:p>
          </p:txBody>
        </p:sp>
        <p:sp>
          <p:nvSpPr>
            <p:cNvPr id="196642" name="Text Box 34"/>
            <p:cNvSpPr txBox="1">
              <a:spLocks noChangeArrowheads="1"/>
            </p:cNvSpPr>
            <p:nvPr/>
          </p:nvSpPr>
          <p:spPr bwMode="auto">
            <a:xfrm>
              <a:off x="4430" y="1587"/>
              <a:ext cx="288"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1600" i="1">
                  <a:solidFill>
                    <a:schemeClr val="tx2"/>
                  </a:solidFill>
                  <a:latin typeface="Times New Roman" panose="02020603050405020304" pitchFamily="18" charset="0"/>
                  <a:ea typeface="楷体_GB2312" pitchFamily="49" charset="-122"/>
                </a:rPr>
                <a:t>e</a:t>
              </a:r>
              <a:r>
                <a:rPr kumimoji="1" lang="en-US" altLang="zh-CN" sz="1600" baseline="-25000">
                  <a:solidFill>
                    <a:schemeClr val="tx2"/>
                  </a:solidFill>
                  <a:latin typeface="Times New Roman" panose="02020603050405020304" pitchFamily="18" charset="0"/>
                  <a:ea typeface="楷体_GB2312" pitchFamily="49" charset="-122"/>
                </a:rPr>
                <a:t>n</a:t>
              </a:r>
              <a:endParaRPr kumimoji="1" lang="en-US" altLang="zh-CN" sz="1600">
                <a:solidFill>
                  <a:schemeClr val="tx2"/>
                </a:solidFill>
                <a:latin typeface="Times New Roman" panose="02020603050405020304" pitchFamily="18" charset="0"/>
                <a:ea typeface="楷体_GB2312" pitchFamily="49" charset="-122"/>
              </a:endParaRPr>
            </a:p>
          </p:txBody>
        </p:sp>
        <p:sp>
          <p:nvSpPr>
            <p:cNvPr id="196643" name="Text Box 35"/>
            <p:cNvSpPr txBox="1">
              <a:spLocks noChangeArrowheads="1"/>
            </p:cNvSpPr>
            <p:nvPr/>
          </p:nvSpPr>
          <p:spPr bwMode="auto">
            <a:xfrm>
              <a:off x="4734" y="1859"/>
              <a:ext cx="288"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1600" i="1">
                  <a:solidFill>
                    <a:schemeClr val="tx2"/>
                  </a:solidFill>
                  <a:latin typeface="Times New Roman" panose="02020603050405020304" pitchFamily="18" charset="0"/>
                  <a:ea typeface="楷体_GB2312" pitchFamily="49" charset="-122"/>
                </a:rPr>
                <a:t>e</a:t>
              </a:r>
              <a:r>
                <a:rPr kumimoji="1" lang="en-US" altLang="zh-CN" sz="1600" baseline="-25000">
                  <a:solidFill>
                    <a:schemeClr val="tx2"/>
                  </a:solidFill>
                  <a:latin typeface="Times New Roman" panose="02020603050405020304" pitchFamily="18" charset="0"/>
                  <a:ea typeface="楷体_GB2312" pitchFamily="49" charset="-122"/>
                </a:rPr>
                <a:t>n</a:t>
              </a:r>
              <a:endParaRPr kumimoji="1" lang="en-US" altLang="zh-CN" sz="1600">
                <a:solidFill>
                  <a:schemeClr val="tx2"/>
                </a:solidFill>
                <a:latin typeface="Times New Roman" panose="02020603050405020304" pitchFamily="18" charset="0"/>
                <a:ea typeface="楷体_GB2312" pitchFamily="49" charset="-122"/>
              </a:endParaRPr>
            </a:p>
          </p:txBody>
        </p:sp>
        <p:sp>
          <p:nvSpPr>
            <p:cNvPr id="196644" name="Text Box 36"/>
            <p:cNvSpPr txBox="1">
              <a:spLocks noChangeArrowheads="1"/>
            </p:cNvSpPr>
            <p:nvPr/>
          </p:nvSpPr>
          <p:spPr bwMode="auto">
            <a:xfrm>
              <a:off x="4070" y="2307"/>
              <a:ext cx="240"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1600" i="1">
                  <a:solidFill>
                    <a:schemeClr val="tx2"/>
                  </a:solidFill>
                  <a:latin typeface="Times New Roman" panose="02020603050405020304" pitchFamily="18" charset="0"/>
                  <a:ea typeface="楷体_GB2312" pitchFamily="49" charset="-122"/>
                </a:rPr>
                <a:t>r</a:t>
              </a:r>
              <a:r>
                <a:rPr kumimoji="1" lang="en-US" altLang="zh-CN" sz="1600" i="1">
                  <a:solidFill>
                    <a:schemeClr val="tx2"/>
                  </a:solidFill>
                  <a:latin typeface="Times New Roman" panose="02020603050405020304" pitchFamily="18" charset="0"/>
                  <a:cs typeface="Times New Roman" panose="02020603050405020304" pitchFamily="18" charset="0"/>
                </a:rPr>
                <a:t>'</a:t>
              </a:r>
              <a:endParaRPr kumimoji="1" lang="en-US" altLang="zh-CN" sz="1600" i="1">
                <a:solidFill>
                  <a:schemeClr val="tx2"/>
                </a:solidFill>
                <a:latin typeface="Times New Roman" panose="02020603050405020304" pitchFamily="18" charset="0"/>
                <a:ea typeface="楷体_GB2312" pitchFamily="49" charset="-122"/>
              </a:endParaRPr>
            </a:p>
          </p:txBody>
        </p:sp>
        <p:sp>
          <p:nvSpPr>
            <p:cNvPr id="196645" name="Text Box 37"/>
            <p:cNvSpPr txBox="1">
              <a:spLocks noChangeArrowheads="1"/>
            </p:cNvSpPr>
            <p:nvPr/>
          </p:nvSpPr>
          <p:spPr bwMode="auto">
            <a:xfrm>
              <a:off x="4598" y="2051"/>
              <a:ext cx="480"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1600" i="1">
                  <a:solidFill>
                    <a:schemeClr val="tx2"/>
                  </a:solidFill>
                  <a:latin typeface="Times New Roman" panose="02020603050405020304" pitchFamily="18" charset="0"/>
                  <a:ea typeface="楷体_GB2312" pitchFamily="49" charset="-122"/>
                </a:rPr>
                <a:t>r – r </a:t>
              </a:r>
              <a:r>
                <a:rPr kumimoji="1" lang="en-US" altLang="zh-CN" sz="1600" i="1">
                  <a:solidFill>
                    <a:schemeClr val="tx2"/>
                  </a:solidFill>
                  <a:latin typeface="Times New Roman" panose="02020603050405020304" pitchFamily="18" charset="0"/>
                  <a:cs typeface="Times New Roman" panose="02020603050405020304" pitchFamily="18" charset="0"/>
                </a:rPr>
                <a:t>'</a:t>
              </a:r>
              <a:endParaRPr kumimoji="1" lang="en-US" altLang="zh-CN" sz="1600" i="1">
                <a:solidFill>
                  <a:schemeClr val="tx2"/>
                </a:solidFill>
                <a:latin typeface="Times New Roman" panose="02020603050405020304" pitchFamily="18" charset="0"/>
                <a:ea typeface="楷体_GB2312" pitchFamily="49" charset="-122"/>
              </a:endParaRPr>
            </a:p>
          </p:txBody>
        </p:sp>
        <p:grpSp>
          <p:nvGrpSpPr>
            <p:cNvPr id="196646" name="Group 38"/>
            <p:cNvGrpSpPr>
              <a:grpSpLocks/>
            </p:cNvGrpSpPr>
            <p:nvPr/>
          </p:nvGrpSpPr>
          <p:grpSpPr bwMode="auto">
            <a:xfrm>
              <a:off x="4080" y="2064"/>
              <a:ext cx="480" cy="245"/>
              <a:chOff x="1475" y="2178"/>
              <a:chExt cx="480" cy="245"/>
            </a:xfrm>
          </p:grpSpPr>
          <p:sp>
            <p:nvSpPr>
              <p:cNvPr id="196647" name="Freeform 39"/>
              <p:cNvSpPr>
                <a:spLocks/>
              </p:cNvSpPr>
              <p:nvPr/>
            </p:nvSpPr>
            <p:spPr bwMode="auto">
              <a:xfrm>
                <a:off x="1488" y="2178"/>
                <a:ext cx="384" cy="177"/>
              </a:xfrm>
              <a:custGeom>
                <a:avLst/>
                <a:gdLst>
                  <a:gd name="T0" fmla="*/ 260 w 1143"/>
                  <a:gd name="T1" fmla="*/ 993 h 1123"/>
                  <a:gd name="T2" fmla="*/ 60 w 1143"/>
                  <a:gd name="T3" fmla="*/ 833 h 1123"/>
                  <a:gd name="T4" fmla="*/ 40 w 1143"/>
                  <a:gd name="T5" fmla="*/ 453 h 1123"/>
                  <a:gd name="T6" fmla="*/ 300 w 1143"/>
                  <a:gd name="T7" fmla="*/ 113 h 1123"/>
                  <a:gd name="T8" fmla="*/ 740 w 1143"/>
                  <a:gd name="T9" fmla="*/ 33 h 1123"/>
                  <a:gd name="T10" fmla="*/ 1080 w 1143"/>
                  <a:gd name="T11" fmla="*/ 313 h 1123"/>
                  <a:gd name="T12" fmla="*/ 1120 w 1143"/>
                  <a:gd name="T13" fmla="*/ 713 h 1123"/>
                  <a:gd name="T14" fmla="*/ 1040 w 1143"/>
                  <a:gd name="T15" fmla="*/ 973 h 1123"/>
                  <a:gd name="T16" fmla="*/ 500 w 1143"/>
                  <a:gd name="T17" fmla="*/ 1113 h 1123"/>
                  <a:gd name="T18" fmla="*/ 260 w 1143"/>
                  <a:gd name="T19" fmla="*/ 993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3" h="1123">
                    <a:moveTo>
                      <a:pt x="260" y="993"/>
                    </a:moveTo>
                    <a:cubicBezTo>
                      <a:pt x="187" y="946"/>
                      <a:pt x="97" y="923"/>
                      <a:pt x="60" y="833"/>
                    </a:cubicBezTo>
                    <a:cubicBezTo>
                      <a:pt x="23" y="743"/>
                      <a:pt x="0" y="573"/>
                      <a:pt x="40" y="453"/>
                    </a:cubicBezTo>
                    <a:cubicBezTo>
                      <a:pt x="80" y="333"/>
                      <a:pt x="183" y="183"/>
                      <a:pt x="300" y="113"/>
                    </a:cubicBezTo>
                    <a:cubicBezTo>
                      <a:pt x="417" y="43"/>
                      <a:pt x="610" y="0"/>
                      <a:pt x="740" y="33"/>
                    </a:cubicBezTo>
                    <a:cubicBezTo>
                      <a:pt x="870" y="66"/>
                      <a:pt x="1017" y="200"/>
                      <a:pt x="1080" y="313"/>
                    </a:cubicBezTo>
                    <a:cubicBezTo>
                      <a:pt x="1143" y="426"/>
                      <a:pt x="1127" y="603"/>
                      <a:pt x="1120" y="713"/>
                    </a:cubicBezTo>
                    <a:cubicBezTo>
                      <a:pt x="1113" y="823"/>
                      <a:pt x="1143" y="906"/>
                      <a:pt x="1040" y="973"/>
                    </a:cubicBezTo>
                    <a:cubicBezTo>
                      <a:pt x="937" y="1040"/>
                      <a:pt x="627" y="1103"/>
                      <a:pt x="500" y="1113"/>
                    </a:cubicBezTo>
                    <a:cubicBezTo>
                      <a:pt x="373" y="1123"/>
                      <a:pt x="333" y="1040"/>
                      <a:pt x="260" y="993"/>
                    </a:cubicBezTo>
                    <a:close/>
                  </a:path>
                </a:pathLst>
              </a:custGeom>
              <a:solidFill>
                <a:srgbClr val="FF0000"/>
              </a:solidFill>
              <a:ln>
                <a:noFill/>
              </a:ln>
              <a:effectLst/>
              <a:extLst>
                <a:ext uri="{91240B29-F687-4F45-9708-019B960494DF}">
                  <a14:hiddenLine xmlns:a14="http://schemas.microsoft.com/office/drawing/2010/main" w="19050"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6648" name="Text Box 40"/>
              <p:cNvSpPr txBox="1">
                <a:spLocks noChangeArrowheads="1"/>
              </p:cNvSpPr>
              <p:nvPr/>
            </p:nvSpPr>
            <p:spPr bwMode="auto">
              <a:xfrm>
                <a:off x="1475" y="2181"/>
                <a:ext cx="48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200">
                    <a:solidFill>
                      <a:srgbClr val="FFFFFF"/>
                    </a:solidFill>
                  </a:rPr>
                  <a:t>Source</a:t>
                </a:r>
              </a:p>
            </p:txBody>
          </p:sp>
        </p:grpSp>
      </p:grpSp>
      <p:sp>
        <p:nvSpPr>
          <p:cNvPr id="196649" name="AutoShape 41">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96650" name="AutoShape 42">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Tree>
    <p:extLst>
      <p:ext uri="{BB962C8B-B14F-4D97-AF65-F5344CB8AC3E}">
        <p14:creationId xmlns:p14="http://schemas.microsoft.com/office/powerpoint/2010/main" val="28265116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96610"/>
                                        </p:tgtEl>
                                        <p:attrNameLst>
                                          <p:attrName>style.visibility</p:attrName>
                                        </p:attrNameLst>
                                      </p:cBhvr>
                                      <p:to>
                                        <p:strVal val="visible"/>
                                      </p:to>
                                    </p:set>
                                    <p:anim calcmode="lin" valueType="num">
                                      <p:cBhvr additive="base">
                                        <p:cTn id="7" dur="500" fill="hold"/>
                                        <p:tgtEl>
                                          <p:spTgt spid="196610"/>
                                        </p:tgtEl>
                                        <p:attrNameLst>
                                          <p:attrName>ppt_x</p:attrName>
                                        </p:attrNameLst>
                                      </p:cBhvr>
                                      <p:tavLst>
                                        <p:tav tm="0">
                                          <p:val>
                                            <p:strVal val="#ppt_x"/>
                                          </p:val>
                                        </p:tav>
                                        <p:tav tm="100000">
                                          <p:val>
                                            <p:strVal val="#ppt_x"/>
                                          </p:val>
                                        </p:tav>
                                      </p:tavLst>
                                    </p:anim>
                                    <p:anim calcmode="lin" valueType="num">
                                      <p:cBhvr additive="base">
                                        <p:cTn id="8" dur="500" fill="hold"/>
                                        <p:tgtEl>
                                          <p:spTgt spid="196610"/>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96611"/>
                                        </p:tgtEl>
                                        <p:attrNameLst>
                                          <p:attrName>style.visibility</p:attrName>
                                        </p:attrNameLst>
                                      </p:cBhvr>
                                      <p:to>
                                        <p:strVal val="visible"/>
                                      </p:to>
                                    </p:set>
                                    <p:anim calcmode="lin" valueType="num">
                                      <p:cBhvr additive="base">
                                        <p:cTn id="13" dur="500" fill="hold"/>
                                        <p:tgtEl>
                                          <p:spTgt spid="196611"/>
                                        </p:tgtEl>
                                        <p:attrNameLst>
                                          <p:attrName>ppt_x</p:attrName>
                                        </p:attrNameLst>
                                      </p:cBhvr>
                                      <p:tavLst>
                                        <p:tav tm="0">
                                          <p:val>
                                            <p:strVal val="#ppt_x"/>
                                          </p:val>
                                        </p:tav>
                                        <p:tav tm="100000">
                                          <p:val>
                                            <p:strVal val="#ppt_x"/>
                                          </p:val>
                                        </p:tav>
                                      </p:tavLst>
                                    </p:anim>
                                    <p:anim calcmode="lin" valueType="num">
                                      <p:cBhvr additive="base">
                                        <p:cTn id="14" dur="500" fill="hold"/>
                                        <p:tgtEl>
                                          <p:spTgt spid="196611"/>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96612"/>
                                        </p:tgtEl>
                                        <p:attrNameLst>
                                          <p:attrName>style.visibility</p:attrName>
                                        </p:attrNameLst>
                                      </p:cBhvr>
                                      <p:to>
                                        <p:strVal val="visible"/>
                                      </p:to>
                                    </p:set>
                                    <p:anim calcmode="lin" valueType="num">
                                      <p:cBhvr additive="base">
                                        <p:cTn id="19" dur="500" fill="hold"/>
                                        <p:tgtEl>
                                          <p:spTgt spid="196612"/>
                                        </p:tgtEl>
                                        <p:attrNameLst>
                                          <p:attrName>ppt_x</p:attrName>
                                        </p:attrNameLst>
                                      </p:cBhvr>
                                      <p:tavLst>
                                        <p:tav tm="0">
                                          <p:val>
                                            <p:strVal val="#ppt_x"/>
                                          </p:val>
                                        </p:tav>
                                        <p:tav tm="100000">
                                          <p:val>
                                            <p:strVal val="#ppt_x"/>
                                          </p:val>
                                        </p:tav>
                                      </p:tavLst>
                                    </p:anim>
                                    <p:anim calcmode="lin" valueType="num">
                                      <p:cBhvr additive="base">
                                        <p:cTn id="20" dur="500" fill="hold"/>
                                        <p:tgtEl>
                                          <p:spTgt spid="196612"/>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96614"/>
                                        </p:tgtEl>
                                        <p:attrNameLst>
                                          <p:attrName>style.visibility</p:attrName>
                                        </p:attrNameLst>
                                      </p:cBhvr>
                                      <p:to>
                                        <p:strVal val="visible"/>
                                      </p:to>
                                    </p:set>
                                    <p:anim calcmode="lin" valueType="num">
                                      <p:cBhvr additive="base">
                                        <p:cTn id="25" dur="500" fill="hold"/>
                                        <p:tgtEl>
                                          <p:spTgt spid="196614"/>
                                        </p:tgtEl>
                                        <p:attrNameLst>
                                          <p:attrName>ppt_x</p:attrName>
                                        </p:attrNameLst>
                                      </p:cBhvr>
                                      <p:tavLst>
                                        <p:tav tm="0">
                                          <p:val>
                                            <p:strVal val="#ppt_x"/>
                                          </p:val>
                                        </p:tav>
                                        <p:tav tm="100000">
                                          <p:val>
                                            <p:strVal val="#ppt_x"/>
                                          </p:val>
                                        </p:tav>
                                      </p:tavLst>
                                    </p:anim>
                                    <p:anim calcmode="lin" valueType="num">
                                      <p:cBhvr additive="base">
                                        <p:cTn id="26" dur="500" fill="hold"/>
                                        <p:tgtEl>
                                          <p:spTgt spid="196614"/>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96617"/>
                                        </p:tgtEl>
                                        <p:attrNameLst>
                                          <p:attrName>style.visibility</p:attrName>
                                        </p:attrNameLst>
                                      </p:cBhvr>
                                      <p:to>
                                        <p:strVal val="visible"/>
                                      </p:to>
                                    </p:set>
                                    <p:anim calcmode="lin" valueType="num">
                                      <p:cBhvr additive="base">
                                        <p:cTn id="31" dur="500" fill="hold"/>
                                        <p:tgtEl>
                                          <p:spTgt spid="196617"/>
                                        </p:tgtEl>
                                        <p:attrNameLst>
                                          <p:attrName>ppt_x</p:attrName>
                                        </p:attrNameLst>
                                      </p:cBhvr>
                                      <p:tavLst>
                                        <p:tav tm="0">
                                          <p:val>
                                            <p:strVal val="#ppt_x"/>
                                          </p:val>
                                        </p:tav>
                                        <p:tav tm="100000">
                                          <p:val>
                                            <p:strVal val="#ppt_x"/>
                                          </p:val>
                                        </p:tav>
                                      </p:tavLst>
                                    </p:anim>
                                    <p:anim calcmode="lin" valueType="num">
                                      <p:cBhvr additive="base">
                                        <p:cTn id="32" dur="500" fill="hold"/>
                                        <p:tgtEl>
                                          <p:spTgt spid="196617"/>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96613"/>
                                        </p:tgtEl>
                                        <p:attrNameLst>
                                          <p:attrName>style.visibility</p:attrName>
                                        </p:attrNameLst>
                                      </p:cBhvr>
                                      <p:to>
                                        <p:strVal val="visible"/>
                                      </p:to>
                                    </p:set>
                                    <p:anim calcmode="lin" valueType="num">
                                      <p:cBhvr additive="base">
                                        <p:cTn id="37" dur="500" fill="hold"/>
                                        <p:tgtEl>
                                          <p:spTgt spid="196613"/>
                                        </p:tgtEl>
                                        <p:attrNameLst>
                                          <p:attrName>ppt_x</p:attrName>
                                        </p:attrNameLst>
                                      </p:cBhvr>
                                      <p:tavLst>
                                        <p:tav tm="0">
                                          <p:val>
                                            <p:strVal val="#ppt_x"/>
                                          </p:val>
                                        </p:tav>
                                        <p:tav tm="100000">
                                          <p:val>
                                            <p:strVal val="#ppt_x"/>
                                          </p:val>
                                        </p:tav>
                                      </p:tavLst>
                                    </p:anim>
                                    <p:anim calcmode="lin" valueType="num">
                                      <p:cBhvr additive="base">
                                        <p:cTn id="38" dur="500" fill="hold"/>
                                        <p:tgtEl>
                                          <p:spTgt spid="196613"/>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96618"/>
                                        </p:tgtEl>
                                        <p:attrNameLst>
                                          <p:attrName>style.visibility</p:attrName>
                                        </p:attrNameLst>
                                      </p:cBhvr>
                                      <p:to>
                                        <p:strVal val="visible"/>
                                      </p:to>
                                    </p:set>
                                    <p:anim calcmode="lin" valueType="num">
                                      <p:cBhvr additive="base">
                                        <p:cTn id="43" dur="500" fill="hold"/>
                                        <p:tgtEl>
                                          <p:spTgt spid="196618"/>
                                        </p:tgtEl>
                                        <p:attrNameLst>
                                          <p:attrName>ppt_x</p:attrName>
                                        </p:attrNameLst>
                                      </p:cBhvr>
                                      <p:tavLst>
                                        <p:tav tm="0">
                                          <p:val>
                                            <p:strVal val="#ppt_x"/>
                                          </p:val>
                                        </p:tav>
                                        <p:tav tm="100000">
                                          <p:val>
                                            <p:strVal val="#ppt_x"/>
                                          </p:val>
                                        </p:tav>
                                      </p:tavLst>
                                    </p:anim>
                                    <p:anim calcmode="lin" valueType="num">
                                      <p:cBhvr additive="base">
                                        <p:cTn id="44" dur="500" fill="hold"/>
                                        <p:tgtEl>
                                          <p:spTgt spid="1966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0" grpId="0" autoUpdateAnimBg="0"/>
      <p:bldP spid="196613" grpId="0" autoUpdateAnimBg="0"/>
      <p:bldP spid="196617" grpId="0" autoUpdateAnimBg="0"/>
      <p:bldP spid="196618" grpId="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Text Box 2"/>
          <p:cNvSpPr txBox="1">
            <a:spLocks noChangeArrowheads="1"/>
          </p:cNvSpPr>
          <p:nvPr/>
        </p:nvSpPr>
        <p:spPr bwMode="auto">
          <a:xfrm>
            <a:off x="4953000" y="381001"/>
            <a:ext cx="5029200" cy="1235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The field at any point outside the closed surface depends on </a:t>
            </a:r>
            <a:r>
              <a:rPr kumimoji="1" lang="en-US" altLang="zh-CN" sz="2000">
                <a:solidFill>
                  <a:srgbClr val="FF0000"/>
                </a:solidFill>
                <a:latin typeface="Times New Roman" panose="02020603050405020304" pitchFamily="18" charset="0"/>
              </a:rPr>
              <a:t>all</a:t>
            </a:r>
            <a:r>
              <a:rPr kumimoji="1" lang="en-US" altLang="zh-CN" sz="2000">
                <a:solidFill>
                  <a:srgbClr val="3333FF"/>
                </a:solidFill>
                <a:latin typeface="Times New Roman" panose="02020603050405020304" pitchFamily="18" charset="0"/>
              </a:rPr>
              <a:t> Huygens elements on the closed surface. </a:t>
            </a:r>
            <a:endParaRPr kumimoji="1" lang="en-US" altLang="zh-CN" sz="2000">
              <a:solidFill>
                <a:srgbClr val="3333FF"/>
              </a:solidFill>
              <a:latin typeface="楷体_GB2312" pitchFamily="49" charset="-122"/>
              <a:ea typeface="楷体_GB2312" pitchFamily="49" charset="-122"/>
            </a:endParaRPr>
          </a:p>
        </p:txBody>
      </p:sp>
      <p:sp>
        <p:nvSpPr>
          <p:cNvPr id="197635" name="Text Box 3"/>
          <p:cNvSpPr txBox="1">
            <a:spLocks noChangeArrowheads="1"/>
          </p:cNvSpPr>
          <p:nvPr/>
        </p:nvSpPr>
        <p:spPr bwMode="auto">
          <a:xfrm>
            <a:off x="2362200" y="3276600"/>
            <a:ext cx="7620000" cy="8617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Huygens principle means that wave propagation from the source to the field point is </a:t>
            </a:r>
            <a:r>
              <a:rPr kumimoji="1" lang="en-US" altLang="zh-CN" sz="2000">
                <a:solidFill>
                  <a:srgbClr val="FF0000"/>
                </a:solidFill>
                <a:latin typeface="Times New Roman" panose="02020603050405020304" pitchFamily="18" charset="0"/>
              </a:rPr>
              <a:t>not along</a:t>
            </a:r>
            <a:r>
              <a:rPr kumimoji="1" lang="en-US" altLang="zh-CN" sz="2000">
                <a:solidFill>
                  <a:srgbClr val="3333FF"/>
                </a:solidFill>
                <a:latin typeface="Times New Roman" panose="02020603050405020304" pitchFamily="18" charset="0"/>
              </a:rPr>
              <a:t> a line path only but over </a:t>
            </a:r>
            <a:r>
              <a:rPr kumimoji="1" lang="en-US" altLang="zh-CN" sz="2000">
                <a:solidFill>
                  <a:srgbClr val="FF0000"/>
                </a:solidFill>
                <a:latin typeface="Times New Roman" panose="02020603050405020304" pitchFamily="18" charset="0"/>
              </a:rPr>
              <a:t>a certain region</a:t>
            </a:r>
            <a:r>
              <a:rPr kumimoji="1" lang="en-US" altLang="zh-CN" sz="2000">
                <a:solidFill>
                  <a:srgbClr val="3333FF"/>
                </a:solidFill>
                <a:latin typeface="Times New Roman" panose="02020603050405020304" pitchFamily="18" charset="0"/>
              </a:rPr>
              <a:t>.</a:t>
            </a:r>
            <a:r>
              <a:rPr kumimoji="1" lang="en-US" altLang="zh-CN" sz="2000">
                <a:solidFill>
                  <a:srgbClr val="3333FF"/>
                </a:solidFill>
                <a:latin typeface="宋体" panose="02010600030101010101" pitchFamily="2" charset="-122"/>
                <a:ea typeface="楷体_GB2312" pitchFamily="49" charset="-122"/>
              </a:rPr>
              <a:t>     </a:t>
            </a:r>
          </a:p>
        </p:txBody>
      </p:sp>
      <p:sp>
        <p:nvSpPr>
          <p:cNvPr id="197636" name="Text Box 4"/>
          <p:cNvSpPr txBox="1">
            <a:spLocks noChangeArrowheads="1"/>
          </p:cNvSpPr>
          <p:nvPr/>
        </p:nvSpPr>
        <p:spPr bwMode="auto">
          <a:xfrm>
            <a:off x="4953000" y="1660526"/>
            <a:ext cx="5029200" cy="161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However, the contributions of the different Huygens elements will </a:t>
            </a:r>
            <a:r>
              <a:rPr kumimoji="1" lang="en-US" altLang="zh-CN" sz="2000">
                <a:solidFill>
                  <a:srgbClr val="FF0000"/>
                </a:solidFill>
                <a:latin typeface="Times New Roman" panose="02020603050405020304" pitchFamily="18" charset="0"/>
              </a:rPr>
              <a:t>not be</a:t>
            </a:r>
            <a:r>
              <a:rPr kumimoji="1" lang="en-US" altLang="zh-CN" sz="2000">
                <a:solidFill>
                  <a:srgbClr val="3333FF"/>
                </a:solidFill>
                <a:latin typeface="Times New Roman" panose="02020603050405020304" pitchFamily="18" charset="0"/>
              </a:rPr>
              <a:t> equal. Obviously, the main contribution is from the Huygens elements </a:t>
            </a:r>
            <a:r>
              <a:rPr kumimoji="1" lang="en-US" altLang="zh-CN" sz="2000">
                <a:solidFill>
                  <a:srgbClr val="FF0000"/>
                </a:solidFill>
                <a:latin typeface="Times New Roman" panose="02020603050405020304" pitchFamily="18" charset="0"/>
              </a:rPr>
              <a:t>facing</a:t>
            </a:r>
            <a:r>
              <a:rPr kumimoji="1" lang="en-US" altLang="zh-CN" sz="2000">
                <a:solidFill>
                  <a:srgbClr val="3333FF"/>
                </a:solidFill>
                <a:latin typeface="Times New Roman" panose="02020603050405020304" pitchFamily="18" charset="0"/>
              </a:rPr>
              <a:t> the field point.</a:t>
            </a:r>
            <a:r>
              <a:rPr kumimoji="1" lang="en-US" altLang="zh-CN" sz="2000">
                <a:solidFill>
                  <a:srgbClr val="3333FF"/>
                </a:solidFill>
                <a:latin typeface="楷体_GB2312" pitchFamily="49" charset="-122"/>
                <a:ea typeface="楷体_GB2312" pitchFamily="49" charset="-122"/>
              </a:rPr>
              <a:t> </a:t>
            </a:r>
          </a:p>
        </p:txBody>
      </p:sp>
      <p:sp>
        <p:nvSpPr>
          <p:cNvPr id="197637" name="Text Box 5"/>
          <p:cNvSpPr txBox="1">
            <a:spLocks noChangeArrowheads="1"/>
          </p:cNvSpPr>
          <p:nvPr/>
        </p:nvSpPr>
        <p:spPr bwMode="auto">
          <a:xfrm>
            <a:off x="2416175" y="4443414"/>
            <a:ext cx="7543800" cy="1235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The </a:t>
            </a:r>
            <a:r>
              <a:rPr kumimoji="1" lang="en-US" altLang="zh-CN" sz="2000">
                <a:solidFill>
                  <a:srgbClr val="FF0000"/>
                </a:solidFill>
                <a:latin typeface="Times New Roman" panose="02020603050405020304" pitchFamily="18" charset="0"/>
              </a:rPr>
              <a:t>geometrical optics principle</a:t>
            </a:r>
            <a:r>
              <a:rPr kumimoji="1" lang="en-US" altLang="zh-CN" sz="2000">
                <a:solidFill>
                  <a:srgbClr val="3333FF"/>
                </a:solidFill>
                <a:latin typeface="Times New Roman" panose="02020603050405020304" pitchFamily="18" charset="0"/>
              </a:rPr>
              <a:t> considers that the propagation of the electromagnetic energy arriving at the field point is along </a:t>
            </a:r>
            <a:r>
              <a:rPr kumimoji="1" lang="en-US" altLang="zh-CN" sz="2000">
                <a:solidFill>
                  <a:srgbClr val="FF0000"/>
                </a:solidFill>
                <a:latin typeface="Times New Roman" panose="02020603050405020304" pitchFamily="18" charset="0"/>
              </a:rPr>
              <a:t>a line path</a:t>
            </a:r>
            <a:r>
              <a:rPr kumimoji="1" lang="en-US" altLang="zh-CN" sz="2000">
                <a:solidFill>
                  <a:srgbClr val="3333FF"/>
                </a:solidFill>
                <a:latin typeface="Times New Roman" panose="02020603050405020304" pitchFamily="18" charset="0"/>
              </a:rPr>
              <a:t>, and the </a:t>
            </a:r>
            <a:r>
              <a:rPr kumimoji="1" lang="en-US" altLang="zh-CN" sz="2000">
                <a:solidFill>
                  <a:srgbClr val="FF0000"/>
                </a:solidFill>
                <a:latin typeface="Times New Roman" panose="02020603050405020304" pitchFamily="18" charset="0"/>
              </a:rPr>
              <a:t>ray</a:t>
            </a:r>
            <a:r>
              <a:rPr kumimoji="1" lang="en-US" altLang="zh-CN" sz="2000">
                <a:solidFill>
                  <a:srgbClr val="3333FF"/>
                </a:solidFill>
                <a:latin typeface="Times New Roman" panose="02020603050405020304" pitchFamily="18" charset="0"/>
              </a:rPr>
              <a:t> is used to describe the propagation path. </a:t>
            </a:r>
            <a:endParaRPr kumimoji="1" lang="en-US" altLang="zh-CN" sz="2000">
              <a:solidFill>
                <a:srgbClr val="3333FF"/>
              </a:solidFill>
              <a:latin typeface="宋体" panose="02010600030101010101" pitchFamily="2" charset="-122"/>
              <a:ea typeface="楷体_GB2312" pitchFamily="49" charset="-122"/>
            </a:endParaRPr>
          </a:p>
        </p:txBody>
      </p:sp>
      <p:sp>
        <p:nvSpPr>
          <p:cNvPr id="197638" name="Text Box 6"/>
          <p:cNvSpPr txBox="1">
            <a:spLocks noChangeArrowheads="1"/>
          </p:cNvSpPr>
          <p:nvPr/>
        </p:nvSpPr>
        <p:spPr bwMode="auto">
          <a:xfrm>
            <a:off x="2406650" y="5681664"/>
            <a:ext cx="75438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This is valid only if the wavelength approaches </a:t>
            </a:r>
            <a:r>
              <a:rPr kumimoji="1" lang="en-US" altLang="zh-CN" sz="2000">
                <a:solidFill>
                  <a:srgbClr val="FF0000"/>
                </a:solidFill>
                <a:latin typeface="Times New Roman" panose="02020603050405020304" pitchFamily="18" charset="0"/>
              </a:rPr>
              <a:t>zero</a:t>
            </a:r>
            <a:r>
              <a:rPr kumimoji="1" lang="en-US" altLang="zh-CN" sz="2000">
                <a:solidFill>
                  <a:srgbClr val="3333FF"/>
                </a:solidFill>
                <a:latin typeface="Times New Roman" panose="02020603050405020304" pitchFamily="18" charset="0"/>
              </a:rPr>
              <a:t>, for which the propagation path is a line.</a:t>
            </a:r>
            <a:r>
              <a:rPr kumimoji="1" lang="en-US" altLang="zh-CN" sz="2000">
                <a:solidFill>
                  <a:srgbClr val="3333FF"/>
                </a:solidFill>
                <a:latin typeface="宋体" panose="02010600030101010101" pitchFamily="2" charset="-122"/>
                <a:ea typeface="楷体_GB2312" pitchFamily="49" charset="-122"/>
              </a:rPr>
              <a:t> </a:t>
            </a:r>
          </a:p>
        </p:txBody>
      </p:sp>
      <p:grpSp>
        <p:nvGrpSpPr>
          <p:cNvPr id="197639" name="Group 7"/>
          <p:cNvGrpSpPr>
            <a:grpSpLocks/>
          </p:cNvGrpSpPr>
          <p:nvPr/>
        </p:nvGrpSpPr>
        <p:grpSpPr bwMode="auto">
          <a:xfrm>
            <a:off x="2286000" y="1219200"/>
            <a:ext cx="2590800" cy="1485900"/>
            <a:chOff x="480" y="768"/>
            <a:chExt cx="1632" cy="936"/>
          </a:xfrm>
        </p:grpSpPr>
        <p:sp>
          <p:nvSpPr>
            <p:cNvPr id="197640" name="Line 8"/>
            <p:cNvSpPr>
              <a:spLocks noChangeShapeType="1"/>
            </p:cNvSpPr>
            <p:nvPr/>
          </p:nvSpPr>
          <p:spPr bwMode="auto">
            <a:xfrm flipV="1">
              <a:off x="950" y="1048"/>
              <a:ext cx="797" cy="84"/>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7641" name="Line 9"/>
            <p:cNvSpPr>
              <a:spLocks noChangeShapeType="1"/>
            </p:cNvSpPr>
            <p:nvPr/>
          </p:nvSpPr>
          <p:spPr bwMode="auto">
            <a:xfrm flipV="1">
              <a:off x="1092" y="1072"/>
              <a:ext cx="655" cy="556"/>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197642" name="Group 10"/>
            <p:cNvGrpSpPr>
              <a:grpSpLocks/>
            </p:cNvGrpSpPr>
            <p:nvPr/>
          </p:nvGrpSpPr>
          <p:grpSpPr bwMode="auto">
            <a:xfrm>
              <a:off x="480" y="963"/>
              <a:ext cx="664" cy="741"/>
              <a:chOff x="720" y="1587"/>
              <a:chExt cx="664" cy="741"/>
            </a:xfrm>
          </p:grpSpPr>
          <p:sp>
            <p:nvSpPr>
              <p:cNvPr id="197643" name="Freeform 11"/>
              <p:cNvSpPr>
                <a:spLocks/>
              </p:cNvSpPr>
              <p:nvPr/>
            </p:nvSpPr>
            <p:spPr bwMode="auto">
              <a:xfrm>
                <a:off x="816" y="1728"/>
                <a:ext cx="568" cy="600"/>
              </a:xfrm>
              <a:custGeom>
                <a:avLst/>
                <a:gdLst>
                  <a:gd name="T0" fmla="*/ 260 w 1143"/>
                  <a:gd name="T1" fmla="*/ 993 h 1123"/>
                  <a:gd name="T2" fmla="*/ 60 w 1143"/>
                  <a:gd name="T3" fmla="*/ 833 h 1123"/>
                  <a:gd name="T4" fmla="*/ 40 w 1143"/>
                  <a:gd name="T5" fmla="*/ 453 h 1123"/>
                  <a:gd name="T6" fmla="*/ 300 w 1143"/>
                  <a:gd name="T7" fmla="*/ 113 h 1123"/>
                  <a:gd name="T8" fmla="*/ 740 w 1143"/>
                  <a:gd name="T9" fmla="*/ 33 h 1123"/>
                  <a:gd name="T10" fmla="*/ 1080 w 1143"/>
                  <a:gd name="T11" fmla="*/ 313 h 1123"/>
                  <a:gd name="T12" fmla="*/ 1120 w 1143"/>
                  <a:gd name="T13" fmla="*/ 713 h 1123"/>
                  <a:gd name="T14" fmla="*/ 1040 w 1143"/>
                  <a:gd name="T15" fmla="*/ 973 h 1123"/>
                  <a:gd name="T16" fmla="*/ 500 w 1143"/>
                  <a:gd name="T17" fmla="*/ 1113 h 1123"/>
                  <a:gd name="T18" fmla="*/ 260 w 1143"/>
                  <a:gd name="T19" fmla="*/ 993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3" h="1123">
                    <a:moveTo>
                      <a:pt x="260" y="993"/>
                    </a:moveTo>
                    <a:cubicBezTo>
                      <a:pt x="187" y="946"/>
                      <a:pt x="97" y="923"/>
                      <a:pt x="60" y="833"/>
                    </a:cubicBezTo>
                    <a:cubicBezTo>
                      <a:pt x="23" y="743"/>
                      <a:pt x="0" y="573"/>
                      <a:pt x="40" y="453"/>
                    </a:cubicBezTo>
                    <a:cubicBezTo>
                      <a:pt x="80" y="333"/>
                      <a:pt x="183" y="183"/>
                      <a:pt x="300" y="113"/>
                    </a:cubicBezTo>
                    <a:cubicBezTo>
                      <a:pt x="417" y="43"/>
                      <a:pt x="610" y="0"/>
                      <a:pt x="740" y="33"/>
                    </a:cubicBezTo>
                    <a:cubicBezTo>
                      <a:pt x="870" y="66"/>
                      <a:pt x="1017" y="200"/>
                      <a:pt x="1080" y="313"/>
                    </a:cubicBezTo>
                    <a:cubicBezTo>
                      <a:pt x="1143" y="426"/>
                      <a:pt x="1127" y="603"/>
                      <a:pt x="1120" y="713"/>
                    </a:cubicBezTo>
                    <a:cubicBezTo>
                      <a:pt x="1113" y="823"/>
                      <a:pt x="1143" y="906"/>
                      <a:pt x="1040" y="973"/>
                    </a:cubicBezTo>
                    <a:cubicBezTo>
                      <a:pt x="937" y="1040"/>
                      <a:pt x="627" y="1103"/>
                      <a:pt x="500" y="1113"/>
                    </a:cubicBezTo>
                    <a:cubicBezTo>
                      <a:pt x="373" y="1123"/>
                      <a:pt x="333" y="1040"/>
                      <a:pt x="260" y="993"/>
                    </a:cubicBezTo>
                    <a:close/>
                  </a:path>
                </a:pathLst>
              </a:custGeom>
              <a:gradFill rotWithShape="0">
                <a:gsLst>
                  <a:gs pos="0">
                    <a:srgbClr val="FFFF00">
                      <a:gamma/>
                      <a:shade val="46275"/>
                      <a:invGamma/>
                    </a:srgbClr>
                  </a:gs>
                  <a:gs pos="100000">
                    <a:srgbClr val="FFFF00"/>
                  </a:gs>
                </a:gsLst>
                <a:lin ang="18900000" scaled="1"/>
              </a:gradFill>
              <a:ln w="19050" cap="flat"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7644" name="Text Box 12"/>
              <p:cNvSpPr txBox="1">
                <a:spLocks noChangeArrowheads="1"/>
              </p:cNvSpPr>
              <p:nvPr/>
            </p:nvSpPr>
            <p:spPr bwMode="auto">
              <a:xfrm>
                <a:off x="720" y="1587"/>
                <a:ext cx="262"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S</a:t>
                </a:r>
              </a:p>
            </p:txBody>
          </p:sp>
          <p:sp>
            <p:nvSpPr>
              <p:cNvPr id="197645" name="Line 13"/>
              <p:cNvSpPr>
                <a:spLocks noChangeShapeType="1"/>
              </p:cNvSpPr>
              <p:nvPr/>
            </p:nvSpPr>
            <p:spPr bwMode="auto">
              <a:xfrm flipH="1" flipV="1">
                <a:off x="862" y="1756"/>
                <a:ext cx="98" cy="131"/>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197646" name="Group 14"/>
            <p:cNvGrpSpPr>
              <a:grpSpLocks/>
            </p:cNvGrpSpPr>
            <p:nvPr/>
          </p:nvGrpSpPr>
          <p:grpSpPr bwMode="auto">
            <a:xfrm>
              <a:off x="624" y="1362"/>
              <a:ext cx="432" cy="196"/>
              <a:chOff x="624" y="1362"/>
              <a:chExt cx="432" cy="196"/>
            </a:xfrm>
          </p:grpSpPr>
          <p:sp>
            <p:nvSpPr>
              <p:cNvPr id="197647" name="Freeform 15"/>
              <p:cNvSpPr>
                <a:spLocks/>
              </p:cNvSpPr>
              <p:nvPr/>
            </p:nvSpPr>
            <p:spPr bwMode="auto">
              <a:xfrm>
                <a:off x="624" y="1362"/>
                <a:ext cx="384" cy="177"/>
              </a:xfrm>
              <a:custGeom>
                <a:avLst/>
                <a:gdLst>
                  <a:gd name="T0" fmla="*/ 260 w 1143"/>
                  <a:gd name="T1" fmla="*/ 993 h 1123"/>
                  <a:gd name="T2" fmla="*/ 60 w 1143"/>
                  <a:gd name="T3" fmla="*/ 833 h 1123"/>
                  <a:gd name="T4" fmla="*/ 40 w 1143"/>
                  <a:gd name="T5" fmla="*/ 453 h 1123"/>
                  <a:gd name="T6" fmla="*/ 300 w 1143"/>
                  <a:gd name="T7" fmla="*/ 113 h 1123"/>
                  <a:gd name="T8" fmla="*/ 740 w 1143"/>
                  <a:gd name="T9" fmla="*/ 33 h 1123"/>
                  <a:gd name="T10" fmla="*/ 1080 w 1143"/>
                  <a:gd name="T11" fmla="*/ 313 h 1123"/>
                  <a:gd name="T12" fmla="*/ 1120 w 1143"/>
                  <a:gd name="T13" fmla="*/ 713 h 1123"/>
                  <a:gd name="T14" fmla="*/ 1040 w 1143"/>
                  <a:gd name="T15" fmla="*/ 973 h 1123"/>
                  <a:gd name="T16" fmla="*/ 500 w 1143"/>
                  <a:gd name="T17" fmla="*/ 1113 h 1123"/>
                  <a:gd name="T18" fmla="*/ 260 w 1143"/>
                  <a:gd name="T19" fmla="*/ 993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3" h="1123">
                    <a:moveTo>
                      <a:pt x="260" y="993"/>
                    </a:moveTo>
                    <a:cubicBezTo>
                      <a:pt x="187" y="946"/>
                      <a:pt x="97" y="923"/>
                      <a:pt x="60" y="833"/>
                    </a:cubicBezTo>
                    <a:cubicBezTo>
                      <a:pt x="23" y="743"/>
                      <a:pt x="0" y="573"/>
                      <a:pt x="40" y="453"/>
                    </a:cubicBezTo>
                    <a:cubicBezTo>
                      <a:pt x="80" y="333"/>
                      <a:pt x="183" y="183"/>
                      <a:pt x="300" y="113"/>
                    </a:cubicBezTo>
                    <a:cubicBezTo>
                      <a:pt x="417" y="43"/>
                      <a:pt x="610" y="0"/>
                      <a:pt x="740" y="33"/>
                    </a:cubicBezTo>
                    <a:cubicBezTo>
                      <a:pt x="870" y="66"/>
                      <a:pt x="1017" y="200"/>
                      <a:pt x="1080" y="313"/>
                    </a:cubicBezTo>
                    <a:cubicBezTo>
                      <a:pt x="1143" y="426"/>
                      <a:pt x="1127" y="603"/>
                      <a:pt x="1120" y="713"/>
                    </a:cubicBezTo>
                    <a:cubicBezTo>
                      <a:pt x="1113" y="823"/>
                      <a:pt x="1143" y="906"/>
                      <a:pt x="1040" y="973"/>
                    </a:cubicBezTo>
                    <a:cubicBezTo>
                      <a:pt x="937" y="1040"/>
                      <a:pt x="627" y="1103"/>
                      <a:pt x="500" y="1113"/>
                    </a:cubicBezTo>
                    <a:cubicBezTo>
                      <a:pt x="373" y="1123"/>
                      <a:pt x="333" y="1040"/>
                      <a:pt x="260" y="993"/>
                    </a:cubicBezTo>
                    <a:close/>
                  </a:path>
                </a:pathLst>
              </a:custGeom>
              <a:solidFill>
                <a:srgbClr val="FF0000"/>
              </a:solidFill>
              <a:ln>
                <a:noFill/>
              </a:ln>
              <a:effectLst/>
              <a:extLst>
                <a:ext uri="{91240B29-F687-4F45-9708-019B960494DF}">
                  <a14:hiddenLine xmlns:a14="http://schemas.microsoft.com/office/drawing/2010/main" w="19050"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7648" name="Text Box 16"/>
              <p:cNvSpPr txBox="1">
                <a:spLocks noChangeArrowheads="1"/>
              </p:cNvSpPr>
              <p:nvPr/>
            </p:nvSpPr>
            <p:spPr bwMode="auto">
              <a:xfrm>
                <a:off x="632" y="1366"/>
                <a:ext cx="42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200">
                    <a:solidFill>
                      <a:srgbClr val="FFFFFF"/>
                    </a:solidFill>
                    <a:latin typeface="Times New Roman" panose="02020603050405020304" pitchFamily="18" charset="0"/>
                  </a:rPr>
                  <a:t>Source</a:t>
                </a:r>
              </a:p>
            </p:txBody>
          </p:sp>
        </p:grpSp>
        <p:grpSp>
          <p:nvGrpSpPr>
            <p:cNvPr id="197649" name="Group 17"/>
            <p:cNvGrpSpPr>
              <a:grpSpLocks/>
            </p:cNvGrpSpPr>
            <p:nvPr/>
          </p:nvGrpSpPr>
          <p:grpSpPr bwMode="auto">
            <a:xfrm>
              <a:off x="775" y="768"/>
              <a:ext cx="459" cy="435"/>
              <a:chOff x="1015" y="1392"/>
              <a:chExt cx="459" cy="435"/>
            </a:xfrm>
          </p:grpSpPr>
          <p:sp>
            <p:nvSpPr>
              <p:cNvPr id="197650" name="Text Box 18"/>
              <p:cNvSpPr txBox="1">
                <a:spLocks noChangeArrowheads="1"/>
              </p:cNvSpPr>
              <p:nvPr/>
            </p:nvSpPr>
            <p:spPr bwMode="auto">
              <a:xfrm>
                <a:off x="1015" y="1392"/>
                <a:ext cx="459" cy="3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E</a:t>
                </a:r>
                <a:r>
                  <a:rPr lang="en-US" altLang="zh-CN" sz="1600" i="1" baseline="-25000">
                    <a:latin typeface="Times New Roman" panose="02020603050405020304" pitchFamily="18" charset="0"/>
                  </a:rPr>
                  <a:t>S</a:t>
                </a:r>
                <a:r>
                  <a:rPr lang="en-US" altLang="zh-CN" sz="1600" i="1">
                    <a:latin typeface="Times New Roman" panose="02020603050405020304" pitchFamily="18" charset="0"/>
                  </a:rPr>
                  <a:t> H</a:t>
                </a:r>
                <a:r>
                  <a:rPr lang="en-US" altLang="zh-CN" sz="1600" i="1" baseline="-25000">
                    <a:latin typeface="Times New Roman" panose="02020603050405020304" pitchFamily="18" charset="0"/>
                  </a:rPr>
                  <a:t>S</a:t>
                </a:r>
                <a:endParaRPr lang="en-US" altLang="zh-CN" sz="1600" i="1">
                  <a:latin typeface="Times New Roman" panose="02020603050405020304" pitchFamily="18" charset="0"/>
                </a:endParaRPr>
              </a:p>
            </p:txBody>
          </p:sp>
          <p:sp>
            <p:nvSpPr>
              <p:cNvPr id="197651" name="Line 19"/>
              <p:cNvSpPr>
                <a:spLocks noChangeShapeType="1"/>
              </p:cNvSpPr>
              <p:nvPr/>
            </p:nvSpPr>
            <p:spPr bwMode="auto">
              <a:xfrm flipH="1">
                <a:off x="1179" y="1634"/>
                <a:ext cx="11" cy="193"/>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197652" name="Group 20"/>
            <p:cNvGrpSpPr>
              <a:grpSpLocks/>
            </p:cNvGrpSpPr>
            <p:nvPr/>
          </p:nvGrpSpPr>
          <p:grpSpPr bwMode="auto">
            <a:xfrm>
              <a:off x="1653" y="848"/>
              <a:ext cx="459" cy="544"/>
              <a:chOff x="1893" y="1472"/>
              <a:chExt cx="459" cy="544"/>
            </a:xfrm>
          </p:grpSpPr>
          <p:grpSp>
            <p:nvGrpSpPr>
              <p:cNvPr id="197653" name="Group 21"/>
              <p:cNvGrpSpPr>
                <a:grpSpLocks/>
              </p:cNvGrpSpPr>
              <p:nvPr/>
            </p:nvGrpSpPr>
            <p:grpSpPr bwMode="auto">
              <a:xfrm>
                <a:off x="1944" y="1472"/>
                <a:ext cx="262" cy="290"/>
                <a:chOff x="2400" y="1488"/>
                <a:chExt cx="262" cy="290"/>
              </a:xfrm>
            </p:grpSpPr>
            <p:sp>
              <p:nvSpPr>
                <p:cNvPr id="197654" name="Oval 22"/>
                <p:cNvSpPr>
                  <a:spLocks noChangeArrowheads="1"/>
                </p:cNvSpPr>
                <p:nvPr/>
              </p:nvSpPr>
              <p:spPr bwMode="auto">
                <a:xfrm flipH="1">
                  <a:off x="2442" y="1680"/>
                  <a:ext cx="47" cy="48"/>
                </a:xfrm>
                <a:prstGeom prst="ellipse">
                  <a:avLst/>
                </a:prstGeom>
                <a:solidFill>
                  <a:srgbClr val="3333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7655" name="Text Box 23"/>
                <p:cNvSpPr txBox="1">
                  <a:spLocks noChangeArrowheads="1"/>
                </p:cNvSpPr>
                <p:nvPr/>
              </p:nvSpPr>
              <p:spPr bwMode="auto">
                <a:xfrm>
                  <a:off x="2400" y="1488"/>
                  <a:ext cx="262"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P</a:t>
                  </a:r>
                </a:p>
              </p:txBody>
            </p:sp>
          </p:grpSp>
          <p:sp>
            <p:nvSpPr>
              <p:cNvPr id="197656" name="Text Box 24"/>
              <p:cNvSpPr txBox="1">
                <a:spLocks noChangeArrowheads="1"/>
              </p:cNvSpPr>
              <p:nvPr/>
            </p:nvSpPr>
            <p:spPr bwMode="auto">
              <a:xfrm>
                <a:off x="1893" y="1714"/>
                <a:ext cx="459" cy="3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E</a:t>
                </a:r>
                <a:r>
                  <a:rPr lang="en-US" altLang="zh-CN" sz="1600" i="1" baseline="-25000">
                    <a:latin typeface="Times New Roman" panose="02020603050405020304" pitchFamily="18" charset="0"/>
                  </a:rPr>
                  <a:t>P</a:t>
                </a:r>
                <a:r>
                  <a:rPr lang="en-US" altLang="zh-CN" sz="1600" i="1">
                    <a:latin typeface="Times New Roman" panose="02020603050405020304" pitchFamily="18" charset="0"/>
                  </a:rPr>
                  <a:t> H</a:t>
                </a:r>
                <a:r>
                  <a:rPr lang="en-US" altLang="zh-CN" sz="1600" i="1" baseline="-25000">
                    <a:latin typeface="Times New Roman" panose="02020603050405020304" pitchFamily="18" charset="0"/>
                  </a:rPr>
                  <a:t>P</a:t>
                </a:r>
                <a:endParaRPr lang="en-US" altLang="zh-CN" sz="1600" i="1">
                  <a:latin typeface="Times New Roman" panose="02020603050405020304" pitchFamily="18" charset="0"/>
                </a:endParaRPr>
              </a:p>
            </p:txBody>
          </p:sp>
        </p:grpSp>
        <p:sp>
          <p:nvSpPr>
            <p:cNvPr id="197657" name="Line 25"/>
            <p:cNvSpPr>
              <a:spLocks noChangeShapeType="1"/>
            </p:cNvSpPr>
            <p:nvPr/>
          </p:nvSpPr>
          <p:spPr bwMode="auto">
            <a:xfrm flipV="1">
              <a:off x="960" y="1048"/>
              <a:ext cx="787" cy="248"/>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7658" name="Line 26"/>
            <p:cNvSpPr>
              <a:spLocks noChangeShapeType="1"/>
            </p:cNvSpPr>
            <p:nvPr/>
          </p:nvSpPr>
          <p:spPr bwMode="auto">
            <a:xfrm flipV="1">
              <a:off x="1056" y="1060"/>
              <a:ext cx="691" cy="38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97659" name="AutoShape 27">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97660" name="AutoShape 28">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Tree>
    <p:extLst>
      <p:ext uri="{BB962C8B-B14F-4D97-AF65-F5344CB8AC3E}">
        <p14:creationId xmlns:p14="http://schemas.microsoft.com/office/powerpoint/2010/main" val="37673025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97634"/>
                                        </p:tgtEl>
                                        <p:attrNameLst>
                                          <p:attrName>style.visibility</p:attrName>
                                        </p:attrNameLst>
                                      </p:cBhvr>
                                      <p:to>
                                        <p:strVal val="visible"/>
                                      </p:to>
                                    </p:set>
                                    <p:anim calcmode="lin" valueType="num">
                                      <p:cBhvr additive="base">
                                        <p:cTn id="7" dur="500" fill="hold"/>
                                        <p:tgtEl>
                                          <p:spTgt spid="197634"/>
                                        </p:tgtEl>
                                        <p:attrNameLst>
                                          <p:attrName>ppt_x</p:attrName>
                                        </p:attrNameLst>
                                      </p:cBhvr>
                                      <p:tavLst>
                                        <p:tav tm="0">
                                          <p:val>
                                            <p:strVal val="#ppt_x"/>
                                          </p:val>
                                        </p:tav>
                                        <p:tav tm="100000">
                                          <p:val>
                                            <p:strVal val="#ppt_x"/>
                                          </p:val>
                                        </p:tav>
                                      </p:tavLst>
                                    </p:anim>
                                    <p:anim calcmode="lin" valueType="num">
                                      <p:cBhvr additive="base">
                                        <p:cTn id="8" dur="500" fill="hold"/>
                                        <p:tgtEl>
                                          <p:spTgt spid="197634"/>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7636"/>
                                        </p:tgtEl>
                                        <p:attrNameLst>
                                          <p:attrName>style.visibility</p:attrName>
                                        </p:attrNameLst>
                                      </p:cBhvr>
                                      <p:to>
                                        <p:strVal val="visible"/>
                                      </p:to>
                                    </p:set>
                                    <p:anim calcmode="lin" valueType="num">
                                      <p:cBhvr additive="base">
                                        <p:cTn id="13" dur="500" fill="hold"/>
                                        <p:tgtEl>
                                          <p:spTgt spid="197636"/>
                                        </p:tgtEl>
                                        <p:attrNameLst>
                                          <p:attrName>ppt_x</p:attrName>
                                        </p:attrNameLst>
                                      </p:cBhvr>
                                      <p:tavLst>
                                        <p:tav tm="0">
                                          <p:val>
                                            <p:strVal val="#ppt_x"/>
                                          </p:val>
                                        </p:tav>
                                        <p:tav tm="100000">
                                          <p:val>
                                            <p:strVal val="#ppt_x"/>
                                          </p:val>
                                        </p:tav>
                                      </p:tavLst>
                                    </p:anim>
                                    <p:anim calcmode="lin" valueType="num">
                                      <p:cBhvr additive="base">
                                        <p:cTn id="14" dur="500" fill="hold"/>
                                        <p:tgtEl>
                                          <p:spTgt spid="19763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7635"/>
                                        </p:tgtEl>
                                        <p:attrNameLst>
                                          <p:attrName>style.visibility</p:attrName>
                                        </p:attrNameLst>
                                      </p:cBhvr>
                                      <p:to>
                                        <p:strVal val="visible"/>
                                      </p:to>
                                    </p:set>
                                    <p:anim calcmode="lin" valueType="num">
                                      <p:cBhvr additive="base">
                                        <p:cTn id="19" dur="500" fill="hold"/>
                                        <p:tgtEl>
                                          <p:spTgt spid="197635"/>
                                        </p:tgtEl>
                                        <p:attrNameLst>
                                          <p:attrName>ppt_x</p:attrName>
                                        </p:attrNameLst>
                                      </p:cBhvr>
                                      <p:tavLst>
                                        <p:tav tm="0">
                                          <p:val>
                                            <p:strVal val="#ppt_x"/>
                                          </p:val>
                                        </p:tav>
                                        <p:tav tm="100000">
                                          <p:val>
                                            <p:strVal val="#ppt_x"/>
                                          </p:val>
                                        </p:tav>
                                      </p:tavLst>
                                    </p:anim>
                                    <p:anim calcmode="lin" valueType="num">
                                      <p:cBhvr additive="base">
                                        <p:cTn id="20" dur="500" fill="hold"/>
                                        <p:tgtEl>
                                          <p:spTgt spid="197635"/>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97637"/>
                                        </p:tgtEl>
                                        <p:attrNameLst>
                                          <p:attrName>style.visibility</p:attrName>
                                        </p:attrNameLst>
                                      </p:cBhvr>
                                      <p:to>
                                        <p:strVal val="visible"/>
                                      </p:to>
                                    </p:set>
                                    <p:anim calcmode="lin" valueType="num">
                                      <p:cBhvr additive="base">
                                        <p:cTn id="25" dur="500" fill="hold"/>
                                        <p:tgtEl>
                                          <p:spTgt spid="197637"/>
                                        </p:tgtEl>
                                        <p:attrNameLst>
                                          <p:attrName>ppt_x</p:attrName>
                                        </p:attrNameLst>
                                      </p:cBhvr>
                                      <p:tavLst>
                                        <p:tav tm="0">
                                          <p:val>
                                            <p:strVal val="#ppt_x"/>
                                          </p:val>
                                        </p:tav>
                                        <p:tav tm="100000">
                                          <p:val>
                                            <p:strVal val="#ppt_x"/>
                                          </p:val>
                                        </p:tav>
                                      </p:tavLst>
                                    </p:anim>
                                    <p:anim calcmode="lin" valueType="num">
                                      <p:cBhvr additive="base">
                                        <p:cTn id="26" dur="500" fill="hold"/>
                                        <p:tgtEl>
                                          <p:spTgt spid="197637"/>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97638"/>
                                        </p:tgtEl>
                                        <p:attrNameLst>
                                          <p:attrName>style.visibility</p:attrName>
                                        </p:attrNameLst>
                                      </p:cBhvr>
                                      <p:to>
                                        <p:strVal val="visible"/>
                                      </p:to>
                                    </p:set>
                                    <p:anim calcmode="lin" valueType="num">
                                      <p:cBhvr additive="base">
                                        <p:cTn id="31" dur="500" fill="hold"/>
                                        <p:tgtEl>
                                          <p:spTgt spid="197638"/>
                                        </p:tgtEl>
                                        <p:attrNameLst>
                                          <p:attrName>ppt_x</p:attrName>
                                        </p:attrNameLst>
                                      </p:cBhvr>
                                      <p:tavLst>
                                        <p:tav tm="0">
                                          <p:val>
                                            <p:strVal val="#ppt_x"/>
                                          </p:val>
                                        </p:tav>
                                        <p:tav tm="100000">
                                          <p:val>
                                            <p:strVal val="#ppt_x"/>
                                          </p:val>
                                        </p:tav>
                                      </p:tavLst>
                                    </p:anim>
                                    <p:anim calcmode="lin" valueType="num">
                                      <p:cBhvr additive="base">
                                        <p:cTn id="32" dur="500" fill="hold"/>
                                        <p:tgtEl>
                                          <p:spTgt spid="1976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4" grpId="0" autoUpdateAnimBg="0"/>
      <p:bldP spid="197635" grpId="0" autoUpdateAnimBg="0"/>
      <p:bldP spid="197636" grpId="0" autoUpdateAnimBg="0"/>
      <p:bldP spid="197637" grpId="0" autoUpdateAnimBg="0"/>
      <p:bldP spid="197638" grpId="0"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ChangeArrowheads="1"/>
          </p:cNvSpPr>
          <p:nvPr/>
        </p:nvSpPr>
        <p:spPr bwMode="auto">
          <a:xfrm>
            <a:off x="2514601" y="2215634"/>
            <a:ext cx="184731" cy="3693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98659" name="Text Box 3"/>
          <p:cNvSpPr txBox="1">
            <a:spLocks noChangeArrowheads="1"/>
          </p:cNvSpPr>
          <p:nvPr/>
        </p:nvSpPr>
        <p:spPr bwMode="auto">
          <a:xfrm>
            <a:off x="2286000" y="517526"/>
            <a:ext cx="502920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solidFill>
                  <a:srgbClr val="FF0000"/>
                </a:solidFill>
                <a:ea typeface="楷体_GB2312" pitchFamily="49" charset="-122"/>
              </a:rPr>
              <a:t>10.    </a:t>
            </a:r>
            <a:r>
              <a:rPr kumimoji="1" lang="en-US" altLang="zh-CN" sz="2000">
                <a:solidFill>
                  <a:srgbClr val="FF0000"/>
                </a:solidFill>
              </a:rPr>
              <a:t>Radiations by Aperture Antennas</a:t>
            </a:r>
            <a:r>
              <a:rPr kumimoji="1" lang="en-US" altLang="zh-CN" sz="2000">
                <a:solidFill>
                  <a:srgbClr val="FF0000"/>
                </a:solidFill>
                <a:latin typeface="Times New Roman" panose="02020603050405020304" pitchFamily="18" charset="0"/>
                <a:ea typeface="楷体_GB2312" pitchFamily="49" charset="-122"/>
              </a:rPr>
              <a:t> </a:t>
            </a:r>
          </a:p>
        </p:txBody>
      </p:sp>
      <p:grpSp>
        <p:nvGrpSpPr>
          <p:cNvPr id="198660" name="Group 4"/>
          <p:cNvGrpSpPr>
            <a:grpSpLocks/>
          </p:cNvGrpSpPr>
          <p:nvPr/>
        </p:nvGrpSpPr>
        <p:grpSpPr bwMode="auto">
          <a:xfrm>
            <a:off x="5453063" y="1447800"/>
            <a:ext cx="1828800" cy="2057400"/>
            <a:chOff x="2475" y="912"/>
            <a:chExt cx="1152" cy="1296"/>
          </a:xfrm>
        </p:grpSpPr>
        <p:sp>
          <p:nvSpPr>
            <p:cNvPr id="198661" name="Oval 5"/>
            <p:cNvSpPr>
              <a:spLocks noChangeArrowheads="1"/>
            </p:cNvSpPr>
            <p:nvPr/>
          </p:nvSpPr>
          <p:spPr bwMode="auto">
            <a:xfrm>
              <a:off x="2591" y="912"/>
              <a:ext cx="391" cy="904"/>
            </a:xfrm>
            <a:prstGeom prst="ellipse">
              <a:avLst/>
            </a:prstGeom>
            <a:gradFill rotWithShape="0">
              <a:gsLst>
                <a:gs pos="0">
                  <a:srgbClr val="FFFF00"/>
                </a:gs>
                <a:gs pos="100000">
                  <a:srgbClr val="FFFF00">
                    <a:gamma/>
                    <a:shade val="36078"/>
                    <a:invGamma/>
                  </a:srgbClr>
                </a:gs>
              </a:gsLst>
              <a:lin ang="18900000" scaled="1"/>
            </a:gra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198662" name="Group 6"/>
            <p:cNvGrpSpPr>
              <a:grpSpLocks/>
            </p:cNvGrpSpPr>
            <p:nvPr/>
          </p:nvGrpSpPr>
          <p:grpSpPr bwMode="auto">
            <a:xfrm>
              <a:off x="2496" y="924"/>
              <a:ext cx="237" cy="880"/>
              <a:chOff x="4298" y="6294"/>
              <a:chExt cx="400" cy="1480"/>
            </a:xfrm>
          </p:grpSpPr>
          <p:sp>
            <p:nvSpPr>
              <p:cNvPr id="198663" name="Freeform 7"/>
              <p:cNvSpPr>
                <a:spLocks/>
              </p:cNvSpPr>
              <p:nvPr/>
            </p:nvSpPr>
            <p:spPr bwMode="auto">
              <a:xfrm>
                <a:off x="4298" y="6294"/>
                <a:ext cx="400" cy="740"/>
              </a:xfrm>
              <a:custGeom>
                <a:avLst/>
                <a:gdLst>
                  <a:gd name="T0" fmla="*/ 467 w 467"/>
                  <a:gd name="T1" fmla="*/ 0 h 740"/>
                  <a:gd name="T2" fmla="*/ 247 w 467"/>
                  <a:gd name="T3" fmla="*/ 160 h 740"/>
                  <a:gd name="T4" fmla="*/ 167 w 467"/>
                  <a:gd name="T5" fmla="*/ 240 h 740"/>
                  <a:gd name="T6" fmla="*/ 47 w 467"/>
                  <a:gd name="T7" fmla="*/ 440 h 740"/>
                  <a:gd name="T8" fmla="*/ 7 w 467"/>
                  <a:gd name="T9" fmla="*/ 640 h 740"/>
                  <a:gd name="T10" fmla="*/ 7 w 467"/>
                  <a:gd name="T11" fmla="*/ 740 h 740"/>
                </a:gdLst>
                <a:ahLst/>
                <a:cxnLst>
                  <a:cxn ang="0">
                    <a:pos x="T0" y="T1"/>
                  </a:cxn>
                  <a:cxn ang="0">
                    <a:pos x="T2" y="T3"/>
                  </a:cxn>
                  <a:cxn ang="0">
                    <a:pos x="T4" y="T5"/>
                  </a:cxn>
                  <a:cxn ang="0">
                    <a:pos x="T6" y="T7"/>
                  </a:cxn>
                  <a:cxn ang="0">
                    <a:pos x="T8" y="T9"/>
                  </a:cxn>
                  <a:cxn ang="0">
                    <a:pos x="T10" y="T11"/>
                  </a:cxn>
                </a:cxnLst>
                <a:rect l="0" t="0" r="r" b="b"/>
                <a:pathLst>
                  <a:path w="467" h="740">
                    <a:moveTo>
                      <a:pt x="467" y="0"/>
                    </a:moveTo>
                    <a:cubicBezTo>
                      <a:pt x="382" y="60"/>
                      <a:pt x="297" y="120"/>
                      <a:pt x="247" y="160"/>
                    </a:cubicBezTo>
                    <a:cubicBezTo>
                      <a:pt x="197" y="200"/>
                      <a:pt x="200" y="193"/>
                      <a:pt x="167" y="240"/>
                    </a:cubicBezTo>
                    <a:cubicBezTo>
                      <a:pt x="134" y="287"/>
                      <a:pt x="74" y="373"/>
                      <a:pt x="47" y="440"/>
                    </a:cubicBezTo>
                    <a:cubicBezTo>
                      <a:pt x="20" y="507"/>
                      <a:pt x="14" y="590"/>
                      <a:pt x="7" y="640"/>
                    </a:cubicBezTo>
                    <a:cubicBezTo>
                      <a:pt x="0" y="690"/>
                      <a:pt x="3" y="715"/>
                      <a:pt x="7" y="740"/>
                    </a:cubicBezTo>
                  </a:path>
                </a:pathLst>
              </a:custGeom>
              <a:noFill/>
              <a:ln w="28575" cap="flat" cmpd="sng">
                <a:solidFill>
                  <a:srgbClr val="00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8664" name="Freeform 8"/>
              <p:cNvSpPr>
                <a:spLocks/>
              </p:cNvSpPr>
              <p:nvPr/>
            </p:nvSpPr>
            <p:spPr bwMode="auto">
              <a:xfrm flipV="1">
                <a:off x="4298" y="7034"/>
                <a:ext cx="400" cy="740"/>
              </a:xfrm>
              <a:custGeom>
                <a:avLst/>
                <a:gdLst>
                  <a:gd name="T0" fmla="*/ 467 w 467"/>
                  <a:gd name="T1" fmla="*/ 0 h 740"/>
                  <a:gd name="T2" fmla="*/ 247 w 467"/>
                  <a:gd name="T3" fmla="*/ 160 h 740"/>
                  <a:gd name="T4" fmla="*/ 167 w 467"/>
                  <a:gd name="T5" fmla="*/ 240 h 740"/>
                  <a:gd name="T6" fmla="*/ 47 w 467"/>
                  <a:gd name="T7" fmla="*/ 440 h 740"/>
                  <a:gd name="T8" fmla="*/ 7 w 467"/>
                  <a:gd name="T9" fmla="*/ 640 h 740"/>
                  <a:gd name="T10" fmla="*/ 7 w 467"/>
                  <a:gd name="T11" fmla="*/ 740 h 740"/>
                </a:gdLst>
                <a:ahLst/>
                <a:cxnLst>
                  <a:cxn ang="0">
                    <a:pos x="T0" y="T1"/>
                  </a:cxn>
                  <a:cxn ang="0">
                    <a:pos x="T2" y="T3"/>
                  </a:cxn>
                  <a:cxn ang="0">
                    <a:pos x="T4" y="T5"/>
                  </a:cxn>
                  <a:cxn ang="0">
                    <a:pos x="T6" y="T7"/>
                  </a:cxn>
                  <a:cxn ang="0">
                    <a:pos x="T8" y="T9"/>
                  </a:cxn>
                  <a:cxn ang="0">
                    <a:pos x="T10" y="T11"/>
                  </a:cxn>
                </a:cxnLst>
                <a:rect l="0" t="0" r="r" b="b"/>
                <a:pathLst>
                  <a:path w="467" h="740">
                    <a:moveTo>
                      <a:pt x="467" y="0"/>
                    </a:moveTo>
                    <a:cubicBezTo>
                      <a:pt x="382" y="60"/>
                      <a:pt x="297" y="120"/>
                      <a:pt x="247" y="160"/>
                    </a:cubicBezTo>
                    <a:cubicBezTo>
                      <a:pt x="197" y="200"/>
                      <a:pt x="200" y="193"/>
                      <a:pt x="167" y="240"/>
                    </a:cubicBezTo>
                    <a:cubicBezTo>
                      <a:pt x="134" y="287"/>
                      <a:pt x="74" y="373"/>
                      <a:pt x="47" y="440"/>
                    </a:cubicBezTo>
                    <a:cubicBezTo>
                      <a:pt x="20" y="507"/>
                      <a:pt x="14" y="590"/>
                      <a:pt x="7" y="640"/>
                    </a:cubicBezTo>
                    <a:cubicBezTo>
                      <a:pt x="0" y="690"/>
                      <a:pt x="3" y="715"/>
                      <a:pt x="7" y="740"/>
                    </a:cubicBezTo>
                  </a:path>
                </a:pathLst>
              </a:custGeom>
              <a:noFill/>
              <a:ln w="28575" cap="flat" cmpd="sng">
                <a:solidFill>
                  <a:srgbClr val="00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98665" name="Oval 9" descr="浅色上对角线"/>
            <p:cNvSpPr>
              <a:spLocks noChangeArrowheads="1"/>
            </p:cNvSpPr>
            <p:nvPr/>
          </p:nvSpPr>
          <p:spPr bwMode="auto">
            <a:xfrm flipH="1">
              <a:off x="3124" y="1284"/>
              <a:ext cx="88" cy="163"/>
            </a:xfrm>
            <a:prstGeom prst="ellipse">
              <a:avLst/>
            </a:prstGeom>
            <a:noFill/>
            <a:ln w="28575">
              <a:solidFill>
                <a:srgbClr val="000000"/>
              </a:solidFill>
              <a:round/>
              <a:headEnd/>
              <a:tailEnd/>
            </a:ln>
            <a:effectLst/>
            <a:extLst>
              <a:ext uri="{909E8E84-426E-40DD-AFC4-6F175D3DCCD1}">
                <a14:hiddenFill xmlns:a14="http://schemas.microsoft.com/office/drawing/2010/main">
                  <a:blipFill dpi="0" rotWithShape="0">
                    <a:blip r:embed="rId2"/>
                    <a:srcRect/>
                    <a:tile tx="0" ty="0" sx="100000" sy="100000" flip="none" algn="tl"/>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8666" name="Line 10"/>
            <p:cNvSpPr>
              <a:spLocks noChangeShapeType="1"/>
            </p:cNvSpPr>
            <p:nvPr/>
          </p:nvSpPr>
          <p:spPr bwMode="auto">
            <a:xfrm flipH="1" flipV="1">
              <a:off x="3166" y="1281"/>
              <a:ext cx="209" cy="56"/>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8667" name="AutoShape 11"/>
            <p:cNvSpPr>
              <a:spLocks noChangeArrowheads="1"/>
            </p:cNvSpPr>
            <p:nvPr/>
          </p:nvSpPr>
          <p:spPr bwMode="auto">
            <a:xfrm rot="-5400000">
              <a:off x="3383" y="1291"/>
              <a:ext cx="65" cy="150"/>
            </a:xfrm>
            <a:prstGeom prst="can">
              <a:avLst>
                <a:gd name="adj" fmla="val 57692"/>
              </a:avLst>
            </a:prstGeom>
            <a:solidFill>
              <a:srgbClr val="FFFFFF"/>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8668" name="Freeform 12"/>
            <p:cNvSpPr>
              <a:spLocks/>
            </p:cNvSpPr>
            <p:nvPr/>
          </p:nvSpPr>
          <p:spPr bwMode="auto">
            <a:xfrm flipH="1">
              <a:off x="3171" y="1292"/>
              <a:ext cx="60" cy="155"/>
            </a:xfrm>
            <a:custGeom>
              <a:avLst/>
              <a:gdLst>
                <a:gd name="T0" fmla="*/ 0 w 180"/>
                <a:gd name="T1" fmla="*/ 40 h 420"/>
                <a:gd name="T2" fmla="*/ 180 w 180"/>
                <a:gd name="T3" fmla="*/ 0 h 420"/>
                <a:gd name="T4" fmla="*/ 180 w 180"/>
                <a:gd name="T5" fmla="*/ 420 h 420"/>
                <a:gd name="T6" fmla="*/ 0 w 180"/>
                <a:gd name="T7" fmla="*/ 380 h 420"/>
                <a:gd name="T8" fmla="*/ 0 w 180"/>
                <a:gd name="T9" fmla="*/ 40 h 420"/>
              </a:gdLst>
              <a:ahLst/>
              <a:cxnLst>
                <a:cxn ang="0">
                  <a:pos x="T0" y="T1"/>
                </a:cxn>
                <a:cxn ang="0">
                  <a:pos x="T2" y="T3"/>
                </a:cxn>
                <a:cxn ang="0">
                  <a:pos x="T4" y="T5"/>
                </a:cxn>
                <a:cxn ang="0">
                  <a:pos x="T6" y="T7"/>
                </a:cxn>
                <a:cxn ang="0">
                  <a:pos x="T8" y="T9"/>
                </a:cxn>
              </a:cxnLst>
              <a:rect l="0" t="0" r="r" b="b"/>
              <a:pathLst>
                <a:path w="180" h="420">
                  <a:moveTo>
                    <a:pt x="0" y="40"/>
                  </a:moveTo>
                  <a:lnTo>
                    <a:pt x="180" y="0"/>
                  </a:lnTo>
                  <a:lnTo>
                    <a:pt x="180" y="420"/>
                  </a:lnTo>
                  <a:lnTo>
                    <a:pt x="0" y="380"/>
                  </a:lnTo>
                  <a:lnTo>
                    <a:pt x="0" y="40"/>
                  </a:lnTo>
                  <a:close/>
                </a:path>
              </a:pathLst>
            </a:custGeom>
            <a:solidFill>
              <a:srgbClr val="FFFFFF"/>
            </a:solidFill>
            <a:ln>
              <a:noFill/>
            </a:ln>
            <a:effectLst/>
            <a:extLs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8669" name="Line 13"/>
            <p:cNvSpPr>
              <a:spLocks noChangeShapeType="1"/>
            </p:cNvSpPr>
            <p:nvPr/>
          </p:nvSpPr>
          <p:spPr bwMode="auto">
            <a:xfrm flipH="1">
              <a:off x="3166" y="1398"/>
              <a:ext cx="205" cy="49"/>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8670" name="Rectangle 14"/>
            <p:cNvSpPr>
              <a:spLocks noChangeArrowheads="1"/>
            </p:cNvSpPr>
            <p:nvPr/>
          </p:nvSpPr>
          <p:spPr bwMode="auto">
            <a:xfrm>
              <a:off x="3349" y="1352"/>
              <a:ext cx="71" cy="36"/>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8671" name="Line 15"/>
            <p:cNvSpPr>
              <a:spLocks noChangeShapeType="1"/>
            </p:cNvSpPr>
            <p:nvPr/>
          </p:nvSpPr>
          <p:spPr bwMode="auto">
            <a:xfrm flipH="1" flipV="1">
              <a:off x="2721" y="1019"/>
              <a:ext cx="415" cy="297"/>
            </a:xfrm>
            <a:prstGeom prst="line">
              <a:avLst/>
            </a:prstGeom>
            <a:noFill/>
            <a:ln w="28575">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8672" name="Line 16"/>
            <p:cNvSpPr>
              <a:spLocks noChangeShapeType="1"/>
            </p:cNvSpPr>
            <p:nvPr/>
          </p:nvSpPr>
          <p:spPr bwMode="auto">
            <a:xfrm>
              <a:off x="2733" y="1019"/>
              <a:ext cx="758" cy="0"/>
            </a:xfrm>
            <a:prstGeom prst="line">
              <a:avLst/>
            </a:prstGeom>
            <a:noFill/>
            <a:ln w="28575">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8673" name="Line 17"/>
            <p:cNvSpPr>
              <a:spLocks noChangeShapeType="1"/>
            </p:cNvSpPr>
            <p:nvPr/>
          </p:nvSpPr>
          <p:spPr bwMode="auto">
            <a:xfrm flipH="1">
              <a:off x="2721" y="1411"/>
              <a:ext cx="415" cy="321"/>
            </a:xfrm>
            <a:prstGeom prst="line">
              <a:avLst/>
            </a:prstGeom>
            <a:noFill/>
            <a:ln w="28575">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8674" name="Line 18"/>
            <p:cNvSpPr>
              <a:spLocks noChangeShapeType="1"/>
            </p:cNvSpPr>
            <p:nvPr/>
          </p:nvSpPr>
          <p:spPr bwMode="auto">
            <a:xfrm flipV="1">
              <a:off x="2733" y="1721"/>
              <a:ext cx="770" cy="0"/>
            </a:xfrm>
            <a:prstGeom prst="line">
              <a:avLst/>
            </a:prstGeom>
            <a:noFill/>
            <a:ln w="28575">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8675" name="Text Box 19"/>
            <p:cNvSpPr txBox="1">
              <a:spLocks noChangeArrowheads="1"/>
            </p:cNvSpPr>
            <p:nvPr/>
          </p:nvSpPr>
          <p:spPr bwMode="auto">
            <a:xfrm rot="-10784707">
              <a:off x="2647" y="1084"/>
              <a:ext cx="319" cy="5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a:lstStyle/>
            <a:p>
              <a:pPr algn="just" eaLnBrk="0" hangingPunct="0"/>
              <a:r>
                <a:rPr lang="en-US" altLang="zh-CN" sz="1400">
                  <a:solidFill>
                    <a:srgbClr val="00CC00"/>
                  </a:solidFill>
                  <a:latin typeface="Times New Roman" panose="02020603050405020304" pitchFamily="18" charset="0"/>
                </a:rPr>
                <a:t>Aperture</a:t>
              </a:r>
            </a:p>
          </p:txBody>
        </p:sp>
        <p:sp>
          <p:nvSpPr>
            <p:cNvPr id="198676" name="Oval 20"/>
            <p:cNvSpPr>
              <a:spLocks noChangeArrowheads="1"/>
            </p:cNvSpPr>
            <p:nvPr/>
          </p:nvSpPr>
          <p:spPr bwMode="auto">
            <a:xfrm>
              <a:off x="2591" y="1019"/>
              <a:ext cx="272" cy="713"/>
            </a:xfrm>
            <a:prstGeom prst="ellipse">
              <a:avLst/>
            </a:prstGeom>
            <a:noFill/>
            <a:ln w="28575">
              <a:solidFill>
                <a:srgbClr val="0000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8677" name="Text Box 21"/>
            <p:cNvSpPr txBox="1">
              <a:spLocks noChangeArrowheads="1"/>
            </p:cNvSpPr>
            <p:nvPr/>
          </p:nvSpPr>
          <p:spPr bwMode="auto">
            <a:xfrm>
              <a:off x="2475" y="1958"/>
              <a:ext cx="1152"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a:solidFill>
                    <a:srgbClr val="FF0000"/>
                  </a:solidFill>
                </a:rPr>
                <a:t>Parabolic antenna</a:t>
              </a:r>
              <a:r>
                <a:rPr lang="en-US" altLang="zh-CN" sz="1600">
                  <a:solidFill>
                    <a:srgbClr val="FF0000"/>
                  </a:solidFill>
                  <a:latin typeface="Times New Roman" panose="02020603050405020304" pitchFamily="18" charset="0"/>
                </a:rPr>
                <a:t> </a:t>
              </a:r>
            </a:p>
          </p:txBody>
        </p:sp>
      </p:grpSp>
      <p:sp>
        <p:nvSpPr>
          <p:cNvPr id="198678" name="Text Box 22"/>
          <p:cNvSpPr txBox="1">
            <a:spLocks noChangeArrowheads="1"/>
          </p:cNvSpPr>
          <p:nvPr/>
        </p:nvSpPr>
        <p:spPr bwMode="auto">
          <a:xfrm>
            <a:off x="2362200" y="3565526"/>
            <a:ext cx="75438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All of the antennas radiate the electromagnetic energy through a planar aperture, and they are called </a:t>
            </a:r>
            <a:r>
              <a:rPr kumimoji="1" lang="en-US" altLang="zh-CN" sz="2000">
                <a:solidFill>
                  <a:srgbClr val="FF0000"/>
                </a:solidFill>
                <a:latin typeface="Times New Roman" panose="02020603050405020304" pitchFamily="18" charset="0"/>
              </a:rPr>
              <a:t>aperture antenna</a:t>
            </a:r>
            <a:r>
              <a:rPr kumimoji="1" lang="en-US" altLang="zh-CN" sz="2000">
                <a:solidFill>
                  <a:srgbClr val="3333FF"/>
                </a:solidFill>
                <a:latin typeface="Times New Roman" panose="02020603050405020304" pitchFamily="18" charset="0"/>
              </a:rPr>
              <a:t>.</a:t>
            </a:r>
            <a:r>
              <a:rPr kumimoji="1" lang="en-US" altLang="zh-CN" sz="2000">
                <a:solidFill>
                  <a:srgbClr val="3333FF"/>
                </a:solidFill>
                <a:latin typeface="楷体_GB2312" pitchFamily="49" charset="-122"/>
                <a:ea typeface="楷体_GB2312" pitchFamily="49" charset="-122"/>
              </a:rPr>
              <a:t>     </a:t>
            </a:r>
          </a:p>
        </p:txBody>
      </p:sp>
      <p:sp>
        <p:nvSpPr>
          <p:cNvPr id="198679" name="Text Box 23"/>
          <p:cNvSpPr txBox="1">
            <a:spLocks noChangeArrowheads="1"/>
          </p:cNvSpPr>
          <p:nvPr/>
        </p:nvSpPr>
        <p:spPr bwMode="auto">
          <a:xfrm>
            <a:off x="2371725" y="4489451"/>
            <a:ext cx="7543800" cy="161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3333FF"/>
                </a:solidFill>
                <a:latin typeface="楷体_GB2312" pitchFamily="49" charset="-122"/>
                <a:ea typeface="楷体_GB2312" pitchFamily="49" charset="-122"/>
              </a:rPr>
              <a:t>    </a:t>
            </a:r>
            <a:r>
              <a:rPr kumimoji="1" lang="en-US" altLang="zh-CN" sz="2000">
                <a:solidFill>
                  <a:srgbClr val="3333FF"/>
                </a:solidFill>
                <a:latin typeface="Times New Roman" panose="02020603050405020304" pitchFamily="18" charset="0"/>
              </a:rPr>
              <a:t>The aperture fields are solved first, then the radiated fields are found from the aperture fields. The problem of the </a:t>
            </a:r>
            <a:r>
              <a:rPr kumimoji="1" lang="en-US" altLang="zh-CN" sz="2000">
                <a:solidFill>
                  <a:srgbClr val="FF0000"/>
                </a:solidFill>
                <a:latin typeface="Times New Roman" panose="02020603050405020304" pitchFamily="18" charset="0"/>
              </a:rPr>
              <a:t>aperture </a:t>
            </a:r>
            <a:r>
              <a:rPr kumimoji="1" lang="en-US" altLang="zh-CN" sz="2000">
                <a:solidFill>
                  <a:srgbClr val="3333FF"/>
                </a:solidFill>
                <a:latin typeface="Times New Roman" panose="02020603050405020304" pitchFamily="18" charset="0"/>
              </a:rPr>
              <a:t>fields is called the</a:t>
            </a:r>
            <a:r>
              <a:rPr kumimoji="1" lang="en-US" altLang="zh-CN" sz="2000">
                <a:solidFill>
                  <a:srgbClr val="FF0000"/>
                </a:solidFill>
                <a:latin typeface="Times New Roman" panose="02020603050405020304" pitchFamily="18" charset="0"/>
              </a:rPr>
              <a:t> internal</a:t>
            </a:r>
            <a:r>
              <a:rPr kumimoji="1" lang="en-US" altLang="zh-CN" sz="2000">
                <a:solidFill>
                  <a:srgbClr val="3333FF"/>
                </a:solidFill>
                <a:latin typeface="Times New Roman" panose="02020603050405020304" pitchFamily="18" charset="0"/>
              </a:rPr>
              <a:t> problem, and the problem of the </a:t>
            </a:r>
            <a:r>
              <a:rPr kumimoji="1" lang="en-US" altLang="zh-CN" sz="2000">
                <a:solidFill>
                  <a:srgbClr val="FF0000"/>
                </a:solidFill>
                <a:latin typeface="Times New Roman" panose="02020603050405020304" pitchFamily="18" charset="0"/>
              </a:rPr>
              <a:t>radiated </a:t>
            </a:r>
            <a:r>
              <a:rPr kumimoji="1" lang="en-US" altLang="zh-CN" sz="2000">
                <a:solidFill>
                  <a:srgbClr val="3333FF"/>
                </a:solidFill>
                <a:latin typeface="Times New Roman" panose="02020603050405020304" pitchFamily="18" charset="0"/>
              </a:rPr>
              <a:t>fields is called the</a:t>
            </a:r>
            <a:r>
              <a:rPr kumimoji="1" lang="en-US" altLang="zh-CN" sz="2000">
                <a:solidFill>
                  <a:srgbClr val="FF0000"/>
                </a:solidFill>
                <a:latin typeface="Times New Roman" panose="02020603050405020304" pitchFamily="18" charset="0"/>
              </a:rPr>
              <a:t> external</a:t>
            </a:r>
            <a:r>
              <a:rPr kumimoji="1" lang="en-US" altLang="zh-CN" sz="2000">
                <a:solidFill>
                  <a:srgbClr val="3333FF"/>
                </a:solidFill>
                <a:latin typeface="Times New Roman" panose="02020603050405020304" pitchFamily="18" charset="0"/>
              </a:rPr>
              <a:t> problem.</a:t>
            </a:r>
            <a:r>
              <a:rPr kumimoji="1" lang="en-US" altLang="zh-CN" sz="2000">
                <a:solidFill>
                  <a:srgbClr val="3333FF"/>
                </a:solidFill>
                <a:latin typeface="楷体_GB2312" pitchFamily="49" charset="-122"/>
                <a:ea typeface="楷体_GB2312" pitchFamily="49" charset="-122"/>
              </a:rPr>
              <a:t> </a:t>
            </a:r>
          </a:p>
        </p:txBody>
      </p:sp>
      <p:grpSp>
        <p:nvGrpSpPr>
          <p:cNvPr id="198680" name="Group 24"/>
          <p:cNvGrpSpPr>
            <a:grpSpLocks/>
          </p:cNvGrpSpPr>
          <p:nvPr/>
        </p:nvGrpSpPr>
        <p:grpSpPr bwMode="auto">
          <a:xfrm>
            <a:off x="7999414" y="1630364"/>
            <a:ext cx="1449387" cy="1868487"/>
            <a:chOff x="3878" y="1027"/>
            <a:chExt cx="913" cy="1177"/>
          </a:xfrm>
        </p:grpSpPr>
        <p:grpSp>
          <p:nvGrpSpPr>
            <p:cNvPr id="198681" name="Group 25"/>
            <p:cNvGrpSpPr>
              <a:grpSpLocks/>
            </p:cNvGrpSpPr>
            <p:nvPr/>
          </p:nvGrpSpPr>
          <p:grpSpPr bwMode="auto">
            <a:xfrm>
              <a:off x="4325" y="1027"/>
              <a:ext cx="154" cy="690"/>
              <a:chOff x="7058" y="6454"/>
              <a:chExt cx="260" cy="1160"/>
            </a:xfrm>
          </p:grpSpPr>
          <p:sp>
            <p:nvSpPr>
              <p:cNvPr id="198682" name="Freeform 26" descr="浅色上对角线"/>
              <p:cNvSpPr>
                <a:spLocks/>
              </p:cNvSpPr>
              <p:nvPr/>
            </p:nvSpPr>
            <p:spPr bwMode="auto">
              <a:xfrm>
                <a:off x="7058" y="7034"/>
                <a:ext cx="260" cy="580"/>
              </a:xfrm>
              <a:custGeom>
                <a:avLst/>
                <a:gdLst>
                  <a:gd name="T0" fmla="*/ 0 w 440"/>
                  <a:gd name="T1" fmla="*/ 0 h 620"/>
                  <a:gd name="T2" fmla="*/ 20 w 440"/>
                  <a:gd name="T3" fmla="*/ 120 h 620"/>
                  <a:gd name="T4" fmla="*/ 80 w 440"/>
                  <a:gd name="T5" fmla="*/ 280 h 620"/>
                  <a:gd name="T6" fmla="*/ 160 w 440"/>
                  <a:gd name="T7" fmla="*/ 420 h 620"/>
                  <a:gd name="T8" fmla="*/ 280 w 440"/>
                  <a:gd name="T9" fmla="*/ 520 h 620"/>
                  <a:gd name="T10" fmla="*/ 440 w 440"/>
                  <a:gd name="T11" fmla="*/ 620 h 620"/>
                </a:gdLst>
                <a:ahLst/>
                <a:cxnLst>
                  <a:cxn ang="0">
                    <a:pos x="T0" y="T1"/>
                  </a:cxn>
                  <a:cxn ang="0">
                    <a:pos x="T2" y="T3"/>
                  </a:cxn>
                  <a:cxn ang="0">
                    <a:pos x="T4" y="T5"/>
                  </a:cxn>
                  <a:cxn ang="0">
                    <a:pos x="T6" y="T7"/>
                  </a:cxn>
                  <a:cxn ang="0">
                    <a:pos x="T8" y="T9"/>
                  </a:cxn>
                  <a:cxn ang="0">
                    <a:pos x="T10" y="T11"/>
                  </a:cxn>
                </a:cxnLst>
                <a:rect l="0" t="0" r="r" b="b"/>
                <a:pathLst>
                  <a:path w="440" h="620">
                    <a:moveTo>
                      <a:pt x="0" y="0"/>
                    </a:moveTo>
                    <a:cubicBezTo>
                      <a:pt x="3" y="36"/>
                      <a:pt x="7" y="73"/>
                      <a:pt x="20" y="120"/>
                    </a:cubicBezTo>
                    <a:cubicBezTo>
                      <a:pt x="33" y="167"/>
                      <a:pt x="57" y="230"/>
                      <a:pt x="80" y="280"/>
                    </a:cubicBezTo>
                    <a:cubicBezTo>
                      <a:pt x="103" y="330"/>
                      <a:pt x="127" y="380"/>
                      <a:pt x="160" y="420"/>
                    </a:cubicBezTo>
                    <a:cubicBezTo>
                      <a:pt x="193" y="460"/>
                      <a:pt x="233" y="487"/>
                      <a:pt x="280" y="520"/>
                    </a:cubicBezTo>
                    <a:cubicBezTo>
                      <a:pt x="327" y="553"/>
                      <a:pt x="413" y="603"/>
                      <a:pt x="440" y="620"/>
                    </a:cubicBezTo>
                  </a:path>
                </a:pathLst>
              </a:custGeom>
              <a:pattFill prst="ltUpDiag">
                <a:fgClr>
                  <a:srgbClr val="FFCC00"/>
                </a:fgClr>
                <a:bgClr>
                  <a:srgbClr val="FFFFFF"/>
                </a:bgClr>
              </a:pattFill>
              <a:ln w="28575" cap="flat"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8683" name="Freeform 27" descr="浅色上对角线"/>
              <p:cNvSpPr>
                <a:spLocks/>
              </p:cNvSpPr>
              <p:nvPr/>
            </p:nvSpPr>
            <p:spPr bwMode="auto">
              <a:xfrm flipV="1">
                <a:off x="7058" y="6454"/>
                <a:ext cx="260" cy="580"/>
              </a:xfrm>
              <a:custGeom>
                <a:avLst/>
                <a:gdLst>
                  <a:gd name="T0" fmla="*/ 0 w 440"/>
                  <a:gd name="T1" fmla="*/ 0 h 620"/>
                  <a:gd name="T2" fmla="*/ 20 w 440"/>
                  <a:gd name="T3" fmla="*/ 120 h 620"/>
                  <a:gd name="T4" fmla="*/ 80 w 440"/>
                  <a:gd name="T5" fmla="*/ 280 h 620"/>
                  <a:gd name="T6" fmla="*/ 160 w 440"/>
                  <a:gd name="T7" fmla="*/ 420 h 620"/>
                  <a:gd name="T8" fmla="*/ 280 w 440"/>
                  <a:gd name="T9" fmla="*/ 520 h 620"/>
                  <a:gd name="T10" fmla="*/ 440 w 440"/>
                  <a:gd name="T11" fmla="*/ 620 h 620"/>
                </a:gdLst>
                <a:ahLst/>
                <a:cxnLst>
                  <a:cxn ang="0">
                    <a:pos x="T0" y="T1"/>
                  </a:cxn>
                  <a:cxn ang="0">
                    <a:pos x="T2" y="T3"/>
                  </a:cxn>
                  <a:cxn ang="0">
                    <a:pos x="T4" y="T5"/>
                  </a:cxn>
                  <a:cxn ang="0">
                    <a:pos x="T6" y="T7"/>
                  </a:cxn>
                  <a:cxn ang="0">
                    <a:pos x="T8" y="T9"/>
                  </a:cxn>
                  <a:cxn ang="0">
                    <a:pos x="T10" y="T11"/>
                  </a:cxn>
                </a:cxnLst>
                <a:rect l="0" t="0" r="r" b="b"/>
                <a:pathLst>
                  <a:path w="440" h="620">
                    <a:moveTo>
                      <a:pt x="0" y="0"/>
                    </a:moveTo>
                    <a:cubicBezTo>
                      <a:pt x="3" y="36"/>
                      <a:pt x="7" y="73"/>
                      <a:pt x="20" y="120"/>
                    </a:cubicBezTo>
                    <a:cubicBezTo>
                      <a:pt x="33" y="167"/>
                      <a:pt x="57" y="230"/>
                      <a:pt x="80" y="280"/>
                    </a:cubicBezTo>
                    <a:cubicBezTo>
                      <a:pt x="103" y="330"/>
                      <a:pt x="127" y="380"/>
                      <a:pt x="160" y="420"/>
                    </a:cubicBezTo>
                    <a:cubicBezTo>
                      <a:pt x="193" y="460"/>
                      <a:pt x="233" y="487"/>
                      <a:pt x="280" y="520"/>
                    </a:cubicBezTo>
                    <a:cubicBezTo>
                      <a:pt x="327" y="553"/>
                      <a:pt x="413" y="603"/>
                      <a:pt x="440" y="620"/>
                    </a:cubicBezTo>
                  </a:path>
                </a:pathLst>
              </a:custGeom>
              <a:pattFill prst="ltUpDiag">
                <a:fgClr>
                  <a:srgbClr val="FFCC00"/>
                </a:fgClr>
                <a:bgClr>
                  <a:srgbClr val="FFFFFF"/>
                </a:bgClr>
              </a:pattFill>
              <a:ln w="28575" cap="flat"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98684" name="Freeform 28" descr="浅色上对角线"/>
            <p:cNvSpPr>
              <a:spLocks/>
            </p:cNvSpPr>
            <p:nvPr/>
          </p:nvSpPr>
          <p:spPr bwMode="auto">
            <a:xfrm>
              <a:off x="4337" y="1039"/>
              <a:ext cx="142" cy="678"/>
            </a:xfrm>
            <a:custGeom>
              <a:avLst/>
              <a:gdLst>
                <a:gd name="T0" fmla="*/ 240 w 240"/>
                <a:gd name="T1" fmla="*/ 0 h 1140"/>
                <a:gd name="T2" fmla="*/ 0 w 240"/>
                <a:gd name="T3" fmla="*/ 480 h 1140"/>
                <a:gd name="T4" fmla="*/ 0 w 240"/>
                <a:gd name="T5" fmla="*/ 640 h 1140"/>
                <a:gd name="T6" fmla="*/ 240 w 240"/>
                <a:gd name="T7" fmla="*/ 1140 h 1140"/>
                <a:gd name="T8" fmla="*/ 240 w 240"/>
                <a:gd name="T9" fmla="*/ 0 h 1140"/>
              </a:gdLst>
              <a:ahLst/>
              <a:cxnLst>
                <a:cxn ang="0">
                  <a:pos x="T0" y="T1"/>
                </a:cxn>
                <a:cxn ang="0">
                  <a:pos x="T2" y="T3"/>
                </a:cxn>
                <a:cxn ang="0">
                  <a:pos x="T4" y="T5"/>
                </a:cxn>
                <a:cxn ang="0">
                  <a:pos x="T6" y="T7"/>
                </a:cxn>
                <a:cxn ang="0">
                  <a:pos x="T8" y="T9"/>
                </a:cxn>
              </a:cxnLst>
              <a:rect l="0" t="0" r="r" b="b"/>
              <a:pathLst>
                <a:path w="240" h="1140">
                  <a:moveTo>
                    <a:pt x="240" y="0"/>
                  </a:moveTo>
                  <a:lnTo>
                    <a:pt x="0" y="480"/>
                  </a:lnTo>
                  <a:lnTo>
                    <a:pt x="0" y="640"/>
                  </a:lnTo>
                  <a:lnTo>
                    <a:pt x="240" y="1140"/>
                  </a:lnTo>
                  <a:lnTo>
                    <a:pt x="240" y="0"/>
                  </a:lnTo>
                  <a:close/>
                </a:path>
              </a:pathLst>
            </a:custGeom>
            <a:pattFill prst="ltUpDiag">
              <a:fgClr>
                <a:srgbClr val="FFCC00"/>
              </a:fgClr>
              <a:bgClr>
                <a:srgbClr val="FFFFFF"/>
              </a:bgClr>
            </a:pattFill>
            <a:ln>
              <a:noFill/>
            </a:ln>
            <a:effectLst/>
            <a:extLs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8685" name="Line 29"/>
            <p:cNvSpPr>
              <a:spLocks noChangeShapeType="1"/>
            </p:cNvSpPr>
            <p:nvPr/>
          </p:nvSpPr>
          <p:spPr bwMode="auto">
            <a:xfrm>
              <a:off x="4479" y="1027"/>
              <a:ext cx="0" cy="701"/>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198686" name="Group 30"/>
            <p:cNvGrpSpPr>
              <a:grpSpLocks/>
            </p:cNvGrpSpPr>
            <p:nvPr/>
          </p:nvGrpSpPr>
          <p:grpSpPr bwMode="auto">
            <a:xfrm>
              <a:off x="3958" y="1312"/>
              <a:ext cx="237" cy="119"/>
              <a:chOff x="6438" y="6934"/>
              <a:chExt cx="400" cy="200"/>
            </a:xfrm>
          </p:grpSpPr>
          <p:sp>
            <p:nvSpPr>
              <p:cNvPr id="198687" name="AutoShape 31"/>
              <p:cNvSpPr>
                <a:spLocks noChangeArrowheads="1"/>
              </p:cNvSpPr>
              <p:nvPr/>
            </p:nvSpPr>
            <p:spPr bwMode="auto">
              <a:xfrm rot="-5400000">
                <a:off x="6588" y="6884"/>
                <a:ext cx="200" cy="300"/>
              </a:xfrm>
              <a:prstGeom prst="triangle">
                <a:avLst>
                  <a:gd name="adj" fmla="val 50000"/>
                </a:avLst>
              </a:prstGeom>
              <a:solidFill>
                <a:srgbClr val="FFFFFF"/>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8688" name="Rectangle 32"/>
              <p:cNvSpPr>
                <a:spLocks noChangeArrowheads="1"/>
              </p:cNvSpPr>
              <p:nvPr/>
            </p:nvSpPr>
            <p:spPr bwMode="auto">
              <a:xfrm>
                <a:off x="6438" y="6994"/>
                <a:ext cx="200" cy="80"/>
              </a:xfrm>
              <a:prstGeom prst="rect">
                <a:avLst/>
              </a:prstGeom>
              <a:solidFill>
                <a:srgbClr val="FFFFFF"/>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98689" name="Line 33"/>
            <p:cNvSpPr>
              <a:spLocks noChangeShapeType="1"/>
            </p:cNvSpPr>
            <p:nvPr/>
          </p:nvSpPr>
          <p:spPr bwMode="auto">
            <a:xfrm flipV="1">
              <a:off x="4207" y="1229"/>
              <a:ext cx="142" cy="143"/>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8690" name="Line 34"/>
            <p:cNvSpPr>
              <a:spLocks noChangeShapeType="1"/>
            </p:cNvSpPr>
            <p:nvPr/>
          </p:nvSpPr>
          <p:spPr bwMode="auto">
            <a:xfrm rot="5400000" flipV="1">
              <a:off x="4207" y="1372"/>
              <a:ext cx="142" cy="14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8691" name="Line 35"/>
            <p:cNvSpPr>
              <a:spLocks noChangeShapeType="1"/>
            </p:cNvSpPr>
            <p:nvPr/>
          </p:nvSpPr>
          <p:spPr bwMode="auto">
            <a:xfrm>
              <a:off x="4349" y="1241"/>
              <a:ext cx="355" cy="0"/>
            </a:xfrm>
            <a:prstGeom prst="line">
              <a:avLst/>
            </a:prstGeom>
            <a:noFill/>
            <a:ln w="28575">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8692" name="Line 36"/>
            <p:cNvSpPr>
              <a:spLocks noChangeShapeType="1"/>
            </p:cNvSpPr>
            <p:nvPr/>
          </p:nvSpPr>
          <p:spPr bwMode="auto">
            <a:xfrm>
              <a:off x="4349" y="1503"/>
              <a:ext cx="343" cy="0"/>
            </a:xfrm>
            <a:prstGeom prst="line">
              <a:avLst/>
            </a:prstGeom>
            <a:noFill/>
            <a:ln w="28575">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8693" name="Text Box 37"/>
            <p:cNvSpPr txBox="1">
              <a:spLocks noChangeArrowheads="1"/>
            </p:cNvSpPr>
            <p:nvPr/>
          </p:nvSpPr>
          <p:spPr bwMode="auto">
            <a:xfrm>
              <a:off x="3878" y="1954"/>
              <a:ext cx="913"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a:solidFill>
                    <a:srgbClr val="FF0000"/>
                  </a:solidFill>
                </a:rPr>
                <a:t>Lens antenna</a:t>
              </a:r>
              <a:r>
                <a:rPr lang="en-US" altLang="zh-CN" sz="1600">
                  <a:solidFill>
                    <a:srgbClr val="FF0000"/>
                  </a:solidFill>
                  <a:latin typeface="Times New Roman" panose="02020603050405020304" pitchFamily="18" charset="0"/>
                </a:rPr>
                <a:t> </a:t>
              </a:r>
            </a:p>
          </p:txBody>
        </p:sp>
        <p:sp>
          <p:nvSpPr>
            <p:cNvPr id="198694" name="Text Box 38"/>
            <p:cNvSpPr txBox="1">
              <a:spLocks noChangeArrowheads="1"/>
            </p:cNvSpPr>
            <p:nvPr/>
          </p:nvSpPr>
          <p:spPr bwMode="auto">
            <a:xfrm rot="-10800000">
              <a:off x="4409" y="1105"/>
              <a:ext cx="295" cy="5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a:lstStyle/>
            <a:p>
              <a:pPr algn="just" eaLnBrk="0" hangingPunct="0"/>
              <a:r>
                <a:rPr lang="en-US" altLang="zh-CN" sz="1400">
                  <a:solidFill>
                    <a:srgbClr val="00CC00"/>
                  </a:solidFill>
                  <a:latin typeface="Times New Roman" panose="02020603050405020304" pitchFamily="18" charset="0"/>
                </a:rPr>
                <a:t>Aperture</a:t>
              </a:r>
            </a:p>
          </p:txBody>
        </p:sp>
      </p:grpSp>
      <p:grpSp>
        <p:nvGrpSpPr>
          <p:cNvPr id="198695" name="Group 39"/>
          <p:cNvGrpSpPr>
            <a:grpSpLocks/>
          </p:cNvGrpSpPr>
          <p:nvPr/>
        </p:nvGrpSpPr>
        <p:grpSpPr bwMode="auto">
          <a:xfrm>
            <a:off x="2743201" y="1746250"/>
            <a:ext cx="2328863" cy="1758950"/>
            <a:chOff x="768" y="1100"/>
            <a:chExt cx="1467" cy="1108"/>
          </a:xfrm>
        </p:grpSpPr>
        <p:sp>
          <p:nvSpPr>
            <p:cNvPr id="198696" name="Text Box 40"/>
            <p:cNvSpPr txBox="1">
              <a:spLocks noChangeArrowheads="1"/>
            </p:cNvSpPr>
            <p:nvPr/>
          </p:nvSpPr>
          <p:spPr bwMode="auto">
            <a:xfrm>
              <a:off x="912" y="1960"/>
              <a:ext cx="974"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a:solidFill>
                    <a:srgbClr val="FF0000"/>
                  </a:solidFill>
                </a:rPr>
                <a:t>Horn antenna</a:t>
              </a:r>
            </a:p>
          </p:txBody>
        </p:sp>
        <p:sp>
          <p:nvSpPr>
            <p:cNvPr id="198697" name="AutoShape 41"/>
            <p:cNvSpPr>
              <a:spLocks noChangeArrowheads="1"/>
            </p:cNvSpPr>
            <p:nvPr/>
          </p:nvSpPr>
          <p:spPr bwMode="auto">
            <a:xfrm rot="-12707346">
              <a:off x="1431" y="1243"/>
              <a:ext cx="633" cy="316"/>
            </a:xfrm>
            <a:prstGeom prst="parallelogram">
              <a:avLst>
                <a:gd name="adj" fmla="val 62358"/>
              </a:avLst>
            </a:prstGeom>
            <a:gradFill rotWithShape="0">
              <a:gsLst>
                <a:gs pos="0">
                  <a:srgbClr val="FFFF00"/>
                </a:gs>
                <a:gs pos="100000">
                  <a:srgbClr val="FFFF00">
                    <a:gamma/>
                    <a:shade val="46275"/>
                    <a:invGamma/>
                  </a:srgbClr>
                </a:gs>
              </a:gsLst>
              <a:lin ang="18900000" scaled="1"/>
            </a:gradFill>
            <a:ln w="19050">
              <a:solidFill>
                <a:srgbClr val="000000"/>
              </a:solidFill>
              <a:miter lim="800000"/>
              <a:headEnd/>
              <a:tailEnd/>
            </a:ln>
          </p:spPr>
          <p:txBody>
            <a:bodyPr/>
            <a:lstStyle/>
            <a:p>
              <a:endParaRPr lang="zh-CN" altLang="en-US"/>
            </a:p>
          </p:txBody>
        </p:sp>
        <p:sp>
          <p:nvSpPr>
            <p:cNvPr id="198698" name="Line 42"/>
            <p:cNvSpPr>
              <a:spLocks noChangeShapeType="1"/>
            </p:cNvSpPr>
            <p:nvPr/>
          </p:nvSpPr>
          <p:spPr bwMode="auto">
            <a:xfrm flipH="1">
              <a:off x="839" y="1318"/>
              <a:ext cx="724" cy="14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8699" name="Line 43"/>
            <p:cNvSpPr>
              <a:spLocks noChangeShapeType="1"/>
            </p:cNvSpPr>
            <p:nvPr/>
          </p:nvSpPr>
          <p:spPr bwMode="auto">
            <a:xfrm flipH="1" flipV="1">
              <a:off x="803" y="1441"/>
              <a:ext cx="777" cy="26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8700" name="Rectangle 44"/>
            <p:cNvSpPr>
              <a:spLocks noChangeArrowheads="1"/>
            </p:cNvSpPr>
            <p:nvPr/>
          </p:nvSpPr>
          <p:spPr bwMode="auto">
            <a:xfrm>
              <a:off x="768" y="1414"/>
              <a:ext cx="318" cy="122"/>
            </a:xfrm>
            <a:prstGeom prst="rect">
              <a:avLst/>
            </a:prstGeom>
            <a:solidFill>
              <a:srgbClr val="FFFFFF"/>
            </a:solidFill>
            <a:ln w="19050">
              <a:solidFill>
                <a:srgbClr val="000000"/>
              </a:solidFill>
              <a:miter lim="800000"/>
              <a:headEnd/>
              <a:tailEnd/>
            </a:ln>
          </p:spPr>
          <p:txBody>
            <a:bodyPr/>
            <a:lstStyle/>
            <a:p>
              <a:endParaRPr lang="zh-CN" altLang="en-US"/>
            </a:p>
          </p:txBody>
        </p:sp>
        <p:sp>
          <p:nvSpPr>
            <p:cNvPr id="198701" name="Line 45"/>
            <p:cNvSpPr>
              <a:spLocks noChangeShapeType="1"/>
            </p:cNvSpPr>
            <p:nvPr/>
          </p:nvSpPr>
          <p:spPr bwMode="auto">
            <a:xfrm flipH="1">
              <a:off x="1342" y="1100"/>
              <a:ext cx="591" cy="15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8702" name="Line 46"/>
            <p:cNvSpPr>
              <a:spLocks noChangeShapeType="1"/>
            </p:cNvSpPr>
            <p:nvPr/>
          </p:nvSpPr>
          <p:spPr bwMode="auto">
            <a:xfrm flipH="1" flipV="1">
              <a:off x="1563" y="1405"/>
              <a:ext cx="370" cy="6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8703" name="Line 47"/>
            <p:cNvSpPr>
              <a:spLocks noChangeShapeType="1"/>
            </p:cNvSpPr>
            <p:nvPr/>
          </p:nvSpPr>
          <p:spPr bwMode="auto">
            <a:xfrm flipV="1">
              <a:off x="1094" y="1248"/>
              <a:ext cx="257" cy="15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8704" name="Line 48"/>
            <p:cNvSpPr>
              <a:spLocks noChangeShapeType="1"/>
            </p:cNvSpPr>
            <p:nvPr/>
          </p:nvSpPr>
          <p:spPr bwMode="auto">
            <a:xfrm flipH="1">
              <a:off x="1024" y="1248"/>
              <a:ext cx="318" cy="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8705" name="Line 49"/>
            <p:cNvSpPr>
              <a:spLocks noChangeShapeType="1"/>
            </p:cNvSpPr>
            <p:nvPr/>
          </p:nvSpPr>
          <p:spPr bwMode="auto">
            <a:xfrm flipV="1">
              <a:off x="768" y="1257"/>
              <a:ext cx="256" cy="15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8706" name="Line 50"/>
            <p:cNvSpPr>
              <a:spLocks noChangeShapeType="1"/>
            </p:cNvSpPr>
            <p:nvPr/>
          </p:nvSpPr>
          <p:spPr bwMode="auto">
            <a:xfrm>
              <a:off x="1755" y="1395"/>
              <a:ext cx="309" cy="0"/>
            </a:xfrm>
            <a:prstGeom prst="line">
              <a:avLst/>
            </a:prstGeom>
            <a:noFill/>
            <a:ln w="28575">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8707" name="Text Box 51"/>
            <p:cNvSpPr txBox="1">
              <a:spLocks noChangeArrowheads="1"/>
            </p:cNvSpPr>
            <p:nvPr/>
          </p:nvSpPr>
          <p:spPr bwMode="auto">
            <a:xfrm rot="-1915746">
              <a:off x="1448" y="1197"/>
              <a:ext cx="787"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1600">
                  <a:solidFill>
                    <a:srgbClr val="00CC00"/>
                  </a:solidFill>
                  <a:latin typeface="Times New Roman" panose="02020603050405020304" pitchFamily="18" charset="0"/>
                </a:rPr>
                <a:t>Aperture</a:t>
              </a:r>
            </a:p>
          </p:txBody>
        </p:sp>
      </p:grpSp>
      <p:sp>
        <p:nvSpPr>
          <p:cNvPr id="198708" name="AutoShape 52">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98709" name="AutoShape 53">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Tree>
    <p:extLst>
      <p:ext uri="{BB962C8B-B14F-4D97-AF65-F5344CB8AC3E}">
        <p14:creationId xmlns:p14="http://schemas.microsoft.com/office/powerpoint/2010/main" val="3884705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98659"/>
                                        </p:tgtEl>
                                        <p:attrNameLst>
                                          <p:attrName>style.visibility</p:attrName>
                                        </p:attrNameLst>
                                      </p:cBhvr>
                                      <p:to>
                                        <p:strVal val="visible"/>
                                      </p:to>
                                    </p:set>
                                    <p:anim calcmode="lin" valueType="num">
                                      <p:cBhvr additive="base">
                                        <p:cTn id="7" dur="500" fill="hold"/>
                                        <p:tgtEl>
                                          <p:spTgt spid="198659"/>
                                        </p:tgtEl>
                                        <p:attrNameLst>
                                          <p:attrName>ppt_x</p:attrName>
                                        </p:attrNameLst>
                                      </p:cBhvr>
                                      <p:tavLst>
                                        <p:tav tm="0">
                                          <p:val>
                                            <p:strVal val="#ppt_x"/>
                                          </p:val>
                                        </p:tav>
                                        <p:tav tm="100000">
                                          <p:val>
                                            <p:strVal val="#ppt_x"/>
                                          </p:val>
                                        </p:tav>
                                      </p:tavLst>
                                    </p:anim>
                                    <p:anim calcmode="lin" valueType="num">
                                      <p:cBhvr additive="base">
                                        <p:cTn id="8" dur="500" fill="hold"/>
                                        <p:tgtEl>
                                          <p:spTgt spid="198659"/>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98658"/>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19869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499"/>
                                          </p:stCondLst>
                                        </p:cTn>
                                        <p:tgtEl>
                                          <p:spTgt spid="19866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499"/>
                                          </p:stCondLst>
                                        </p:cTn>
                                        <p:tgtEl>
                                          <p:spTgt spid="198680"/>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98678"/>
                                        </p:tgtEl>
                                        <p:attrNameLst>
                                          <p:attrName>style.visibility</p:attrName>
                                        </p:attrNameLst>
                                      </p:cBhvr>
                                      <p:to>
                                        <p:strVal val="visible"/>
                                      </p:to>
                                    </p:set>
                                    <p:anim calcmode="lin" valueType="num">
                                      <p:cBhvr additive="base">
                                        <p:cTn id="29" dur="500" fill="hold"/>
                                        <p:tgtEl>
                                          <p:spTgt spid="198678"/>
                                        </p:tgtEl>
                                        <p:attrNameLst>
                                          <p:attrName>ppt_x</p:attrName>
                                        </p:attrNameLst>
                                      </p:cBhvr>
                                      <p:tavLst>
                                        <p:tav tm="0">
                                          <p:val>
                                            <p:strVal val="#ppt_x"/>
                                          </p:val>
                                        </p:tav>
                                        <p:tav tm="100000">
                                          <p:val>
                                            <p:strVal val="#ppt_x"/>
                                          </p:val>
                                        </p:tav>
                                      </p:tavLst>
                                    </p:anim>
                                    <p:anim calcmode="lin" valueType="num">
                                      <p:cBhvr additive="base">
                                        <p:cTn id="30" dur="500" fill="hold"/>
                                        <p:tgtEl>
                                          <p:spTgt spid="198678"/>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98679"/>
                                        </p:tgtEl>
                                        <p:attrNameLst>
                                          <p:attrName>style.visibility</p:attrName>
                                        </p:attrNameLst>
                                      </p:cBhvr>
                                      <p:to>
                                        <p:strVal val="visible"/>
                                      </p:to>
                                    </p:set>
                                    <p:anim calcmode="lin" valueType="num">
                                      <p:cBhvr additive="base">
                                        <p:cTn id="35" dur="500" fill="hold"/>
                                        <p:tgtEl>
                                          <p:spTgt spid="198679"/>
                                        </p:tgtEl>
                                        <p:attrNameLst>
                                          <p:attrName>ppt_x</p:attrName>
                                        </p:attrNameLst>
                                      </p:cBhvr>
                                      <p:tavLst>
                                        <p:tav tm="0">
                                          <p:val>
                                            <p:strVal val="#ppt_x"/>
                                          </p:val>
                                        </p:tav>
                                        <p:tav tm="100000">
                                          <p:val>
                                            <p:strVal val="#ppt_x"/>
                                          </p:val>
                                        </p:tav>
                                      </p:tavLst>
                                    </p:anim>
                                    <p:anim calcmode="lin" valueType="num">
                                      <p:cBhvr additive="base">
                                        <p:cTn id="36" dur="500" fill="hold"/>
                                        <p:tgtEl>
                                          <p:spTgt spid="1986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8" grpId="0" animBg="1"/>
      <p:bldP spid="198659" grpId="0" autoUpdateAnimBg="0"/>
      <p:bldP spid="198678" grpId="0" autoUpdateAnimBg="0"/>
      <p:bldP spid="198679" grpId="0"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Text Box 2"/>
          <p:cNvSpPr txBox="1">
            <a:spLocks noChangeArrowheads="1"/>
          </p:cNvSpPr>
          <p:nvPr/>
        </p:nvSpPr>
        <p:spPr bwMode="auto">
          <a:xfrm>
            <a:off x="2438400" y="441326"/>
            <a:ext cx="7391400" cy="12464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The integration surface in any mathematical formula expressing Huygens principle must be </a:t>
            </a:r>
            <a:r>
              <a:rPr kumimoji="1" lang="en-US" altLang="zh-CN" sz="2000">
                <a:solidFill>
                  <a:srgbClr val="FF0000"/>
                </a:solidFill>
                <a:latin typeface="Times New Roman" panose="02020603050405020304" pitchFamily="18" charset="0"/>
              </a:rPr>
              <a:t>closed</a:t>
            </a:r>
            <a:r>
              <a:rPr kumimoji="1" lang="en-US" altLang="zh-CN" sz="2000">
                <a:solidFill>
                  <a:srgbClr val="3333FF"/>
                </a:solidFill>
                <a:latin typeface="Times New Roman" panose="02020603050405020304" pitchFamily="18" charset="0"/>
              </a:rPr>
              <a:t>. Hence, if it is used to calculate the radiation of the </a:t>
            </a:r>
            <a:r>
              <a:rPr kumimoji="1" lang="en-US" altLang="zh-CN" sz="2000">
                <a:solidFill>
                  <a:srgbClr val="FF0000"/>
                </a:solidFill>
                <a:latin typeface="Times New Roman" panose="02020603050405020304" pitchFamily="18" charset="0"/>
              </a:rPr>
              <a:t>finite-size</a:t>
            </a:r>
            <a:r>
              <a:rPr kumimoji="1" lang="en-US" altLang="zh-CN" sz="2000">
                <a:solidFill>
                  <a:srgbClr val="3333FF"/>
                </a:solidFill>
                <a:latin typeface="Times New Roman" panose="02020603050405020304" pitchFamily="18" charset="0"/>
              </a:rPr>
              <a:t> aperture fields, then </a:t>
            </a:r>
            <a:r>
              <a:rPr kumimoji="1" lang="en-US" altLang="zh-CN" sz="2000">
                <a:solidFill>
                  <a:srgbClr val="FF0000"/>
                </a:solidFill>
                <a:latin typeface="Times New Roman" panose="02020603050405020304" pitchFamily="18" charset="0"/>
              </a:rPr>
              <a:t>error</a:t>
            </a:r>
            <a:r>
              <a:rPr kumimoji="1" lang="en-US" altLang="zh-CN" sz="2000">
                <a:solidFill>
                  <a:srgbClr val="3333FF"/>
                </a:solidFill>
                <a:latin typeface="Times New Roman" panose="02020603050405020304" pitchFamily="18" charset="0"/>
              </a:rPr>
              <a:t> will arise.</a:t>
            </a:r>
            <a:r>
              <a:rPr kumimoji="1" lang="en-US" altLang="zh-CN" sz="2000">
                <a:solidFill>
                  <a:srgbClr val="3333FF"/>
                </a:solidFill>
                <a:latin typeface="楷体_GB2312" pitchFamily="49" charset="-122"/>
                <a:ea typeface="楷体_GB2312" pitchFamily="49" charset="-122"/>
              </a:rPr>
              <a:t>     </a:t>
            </a:r>
          </a:p>
        </p:txBody>
      </p:sp>
      <p:sp>
        <p:nvSpPr>
          <p:cNvPr id="199683" name="Text Box 3"/>
          <p:cNvSpPr txBox="1">
            <a:spLocks noChangeArrowheads="1"/>
          </p:cNvSpPr>
          <p:nvPr/>
        </p:nvSpPr>
        <p:spPr bwMode="auto">
          <a:xfrm>
            <a:off x="2951163" y="3108326"/>
            <a:ext cx="563880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solidFill>
                  <a:srgbClr val="3333FF"/>
                </a:solidFill>
                <a:latin typeface="Times New Roman" panose="02020603050405020304" pitchFamily="18" charset="0"/>
              </a:rPr>
              <a:t>We first find the radiation of a Huygens </a:t>
            </a:r>
            <a:r>
              <a:rPr kumimoji="1" lang="en-US" altLang="zh-CN" sz="2000">
                <a:solidFill>
                  <a:srgbClr val="FF0000"/>
                </a:solidFill>
                <a:latin typeface="Times New Roman" panose="02020603050405020304" pitchFamily="18" charset="0"/>
              </a:rPr>
              <a:t>element</a:t>
            </a:r>
            <a:r>
              <a:rPr kumimoji="1" lang="en-US" altLang="zh-CN" sz="2000">
                <a:solidFill>
                  <a:srgbClr val="3333FF"/>
                </a:solidFill>
                <a:latin typeface="Times New Roman" panose="02020603050405020304" pitchFamily="18" charset="0"/>
              </a:rPr>
              <a:t>.</a:t>
            </a:r>
            <a:r>
              <a:rPr kumimoji="1" lang="en-US" altLang="zh-CN" sz="2000">
                <a:solidFill>
                  <a:srgbClr val="3333FF"/>
                </a:solidFill>
                <a:latin typeface="楷体_GB2312" pitchFamily="49" charset="-122"/>
                <a:ea typeface="楷体_GB2312" pitchFamily="49" charset="-122"/>
              </a:rPr>
              <a:t> </a:t>
            </a:r>
          </a:p>
        </p:txBody>
      </p:sp>
      <p:sp>
        <p:nvSpPr>
          <p:cNvPr id="199684" name="Text Box 4"/>
          <p:cNvSpPr txBox="1">
            <a:spLocks noChangeArrowheads="1"/>
          </p:cNvSpPr>
          <p:nvPr/>
        </p:nvSpPr>
        <p:spPr bwMode="auto">
          <a:xfrm>
            <a:off x="2971800" y="3717926"/>
            <a:ext cx="571500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solidFill>
                  <a:srgbClr val="3333FF"/>
                </a:solidFill>
                <a:latin typeface="Times New Roman" panose="02020603050405020304" pitchFamily="18" charset="0"/>
              </a:rPr>
              <a:t>The field of a Huygens element can be written as</a:t>
            </a:r>
            <a:r>
              <a:rPr kumimoji="1" lang="en-US" altLang="zh-CN" sz="2000">
                <a:solidFill>
                  <a:srgbClr val="3333FF"/>
                </a:solidFill>
                <a:latin typeface="Times New Roman" panose="02020603050405020304" pitchFamily="18" charset="0"/>
                <a:ea typeface="楷体_GB2312" pitchFamily="49" charset="-122"/>
              </a:rPr>
              <a:t> </a:t>
            </a:r>
          </a:p>
        </p:txBody>
      </p:sp>
      <p:grpSp>
        <p:nvGrpSpPr>
          <p:cNvPr id="199685" name="Group 5"/>
          <p:cNvGrpSpPr>
            <a:grpSpLocks/>
          </p:cNvGrpSpPr>
          <p:nvPr/>
        </p:nvGrpSpPr>
        <p:grpSpPr bwMode="auto">
          <a:xfrm>
            <a:off x="2667000" y="4406900"/>
            <a:ext cx="2438400" cy="1612900"/>
            <a:chOff x="624" y="2776"/>
            <a:chExt cx="1536" cy="1016"/>
          </a:xfrm>
        </p:grpSpPr>
        <p:sp>
          <p:nvSpPr>
            <p:cNvPr id="199686" name="Rectangle 6"/>
            <p:cNvSpPr>
              <a:spLocks noChangeArrowheads="1"/>
            </p:cNvSpPr>
            <p:nvPr/>
          </p:nvSpPr>
          <p:spPr bwMode="auto">
            <a:xfrm>
              <a:off x="624" y="3124"/>
              <a:ext cx="116" cy="23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199687" name="Group 7"/>
            <p:cNvGrpSpPr>
              <a:grpSpLocks/>
            </p:cNvGrpSpPr>
            <p:nvPr/>
          </p:nvGrpSpPr>
          <p:grpSpPr bwMode="auto">
            <a:xfrm>
              <a:off x="624" y="2776"/>
              <a:ext cx="1536" cy="1016"/>
              <a:chOff x="672" y="2688"/>
              <a:chExt cx="1536" cy="1016"/>
            </a:xfrm>
          </p:grpSpPr>
          <p:sp>
            <p:nvSpPr>
              <p:cNvPr id="199688" name="Text Box 8"/>
              <p:cNvSpPr txBox="1">
                <a:spLocks noChangeArrowheads="1"/>
              </p:cNvSpPr>
              <p:nvPr/>
            </p:nvSpPr>
            <p:spPr bwMode="auto">
              <a:xfrm>
                <a:off x="1454" y="3214"/>
                <a:ext cx="26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endParaRPr lang="en-US" sz="1600">
                  <a:latin typeface="Times New Roman" panose="02020603050405020304" pitchFamily="18" charset="0"/>
                </a:endParaRPr>
              </a:p>
            </p:txBody>
          </p:sp>
          <p:sp>
            <p:nvSpPr>
              <p:cNvPr id="199689" name="Freeform 9"/>
              <p:cNvSpPr>
                <a:spLocks/>
              </p:cNvSpPr>
              <p:nvPr/>
            </p:nvSpPr>
            <p:spPr bwMode="auto">
              <a:xfrm rot="98905">
                <a:off x="1095" y="3133"/>
                <a:ext cx="149" cy="245"/>
              </a:xfrm>
              <a:custGeom>
                <a:avLst/>
                <a:gdLst>
                  <a:gd name="T0" fmla="*/ 10 w 373"/>
                  <a:gd name="T1" fmla="*/ 280 h 513"/>
                  <a:gd name="T2" fmla="*/ 50 w 373"/>
                  <a:gd name="T3" fmla="*/ 60 h 513"/>
                  <a:gd name="T4" fmla="*/ 190 w 373"/>
                  <a:gd name="T5" fmla="*/ 0 h 513"/>
                  <a:gd name="T6" fmla="*/ 330 w 373"/>
                  <a:gd name="T7" fmla="*/ 60 h 513"/>
                  <a:gd name="T8" fmla="*/ 370 w 373"/>
                  <a:gd name="T9" fmla="*/ 280 h 513"/>
                  <a:gd name="T10" fmla="*/ 330 w 373"/>
                  <a:gd name="T11" fmla="*/ 440 h 513"/>
                  <a:gd name="T12" fmla="*/ 110 w 373"/>
                  <a:gd name="T13" fmla="*/ 480 h 513"/>
                  <a:gd name="T14" fmla="*/ 10 w 373"/>
                  <a:gd name="T15" fmla="*/ 280 h 5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3" h="513">
                    <a:moveTo>
                      <a:pt x="10" y="280"/>
                    </a:moveTo>
                    <a:cubicBezTo>
                      <a:pt x="0" y="210"/>
                      <a:pt x="20" y="107"/>
                      <a:pt x="50" y="60"/>
                    </a:cubicBezTo>
                    <a:cubicBezTo>
                      <a:pt x="80" y="13"/>
                      <a:pt x="143" y="0"/>
                      <a:pt x="190" y="0"/>
                    </a:cubicBezTo>
                    <a:cubicBezTo>
                      <a:pt x="237" y="0"/>
                      <a:pt x="300" y="13"/>
                      <a:pt x="330" y="60"/>
                    </a:cubicBezTo>
                    <a:cubicBezTo>
                      <a:pt x="360" y="107"/>
                      <a:pt x="370" y="217"/>
                      <a:pt x="370" y="280"/>
                    </a:cubicBezTo>
                    <a:cubicBezTo>
                      <a:pt x="370" y="343"/>
                      <a:pt x="373" y="407"/>
                      <a:pt x="330" y="440"/>
                    </a:cubicBezTo>
                    <a:cubicBezTo>
                      <a:pt x="287" y="473"/>
                      <a:pt x="163" y="513"/>
                      <a:pt x="110" y="480"/>
                    </a:cubicBezTo>
                    <a:cubicBezTo>
                      <a:pt x="57" y="447"/>
                      <a:pt x="20" y="350"/>
                      <a:pt x="10" y="280"/>
                    </a:cubicBezTo>
                    <a:close/>
                  </a:path>
                </a:pathLst>
              </a:custGeom>
              <a:solidFill>
                <a:srgbClr val="FF0000"/>
              </a:solidFill>
              <a:ln>
                <a:noFill/>
              </a:ln>
              <a:effectLst/>
              <a:extLst>
                <a:ext uri="{91240B29-F687-4F45-9708-019B960494DF}">
                  <a14:hiddenLine xmlns:a14="http://schemas.microsoft.com/office/drawing/2010/main" w="19050"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9690" name="Line 10"/>
              <p:cNvSpPr>
                <a:spLocks noChangeShapeType="1"/>
              </p:cNvSpPr>
              <p:nvPr/>
            </p:nvSpPr>
            <p:spPr bwMode="auto">
              <a:xfrm>
                <a:off x="1183" y="3261"/>
                <a:ext cx="408"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9691" name="Freeform 11"/>
              <p:cNvSpPr>
                <a:spLocks/>
              </p:cNvSpPr>
              <p:nvPr/>
            </p:nvSpPr>
            <p:spPr bwMode="auto">
              <a:xfrm rot="573471">
                <a:off x="1402" y="3152"/>
                <a:ext cx="44" cy="97"/>
              </a:xfrm>
              <a:custGeom>
                <a:avLst/>
                <a:gdLst>
                  <a:gd name="T0" fmla="*/ 80 w 93"/>
                  <a:gd name="T1" fmla="*/ 260 h 260"/>
                  <a:gd name="T2" fmla="*/ 80 w 93"/>
                  <a:gd name="T3" fmla="*/ 120 h 260"/>
                  <a:gd name="T4" fmla="*/ 0 w 93"/>
                  <a:gd name="T5" fmla="*/ 0 h 260"/>
                </a:gdLst>
                <a:ahLst/>
                <a:cxnLst>
                  <a:cxn ang="0">
                    <a:pos x="T0" y="T1"/>
                  </a:cxn>
                  <a:cxn ang="0">
                    <a:pos x="T2" y="T3"/>
                  </a:cxn>
                  <a:cxn ang="0">
                    <a:pos x="T4" y="T5"/>
                  </a:cxn>
                </a:cxnLst>
                <a:rect l="0" t="0" r="r" b="b"/>
                <a:pathLst>
                  <a:path w="93" h="260">
                    <a:moveTo>
                      <a:pt x="80" y="260"/>
                    </a:moveTo>
                    <a:cubicBezTo>
                      <a:pt x="86" y="211"/>
                      <a:pt x="93" y="163"/>
                      <a:pt x="80" y="120"/>
                    </a:cubicBezTo>
                    <a:cubicBezTo>
                      <a:pt x="67" y="77"/>
                      <a:pt x="33" y="38"/>
                      <a:pt x="0" y="0"/>
                    </a:cubicBezTo>
                  </a:path>
                </a:pathLst>
              </a:custGeom>
              <a:noFill/>
              <a:ln w="9525" cap="flat" cmpd="sng">
                <a:solidFill>
                  <a:srgbClr val="000000"/>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9692" name="Text Box 12"/>
              <p:cNvSpPr txBox="1">
                <a:spLocks noChangeArrowheads="1"/>
              </p:cNvSpPr>
              <p:nvPr/>
            </p:nvSpPr>
            <p:spPr bwMode="auto">
              <a:xfrm>
                <a:off x="1386" y="3067"/>
                <a:ext cx="265"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i="1">
                    <a:latin typeface="Times New Roman" panose="02020603050405020304" pitchFamily="18" charset="0"/>
                    <a:sym typeface="Symbol" panose="05050102010706020507" pitchFamily="18" charset="2"/>
                  </a:rPr>
                  <a:t></a:t>
                </a:r>
                <a:endParaRPr lang="zh-CN" altLang="en-US" sz="1600" i="1">
                  <a:latin typeface="Times New Roman" panose="02020603050405020304" pitchFamily="18" charset="0"/>
                </a:endParaRPr>
              </a:p>
            </p:txBody>
          </p:sp>
          <p:sp>
            <p:nvSpPr>
              <p:cNvPr id="199693" name="Text Box 13"/>
              <p:cNvSpPr txBox="1">
                <a:spLocks noChangeArrowheads="1"/>
              </p:cNvSpPr>
              <p:nvPr/>
            </p:nvSpPr>
            <p:spPr bwMode="auto">
              <a:xfrm>
                <a:off x="1943" y="3160"/>
                <a:ext cx="265"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z</a:t>
                </a:r>
              </a:p>
            </p:txBody>
          </p:sp>
          <p:sp>
            <p:nvSpPr>
              <p:cNvPr id="199694" name="Text Box 14"/>
              <p:cNvSpPr txBox="1">
                <a:spLocks noChangeArrowheads="1"/>
              </p:cNvSpPr>
              <p:nvPr/>
            </p:nvSpPr>
            <p:spPr bwMode="auto">
              <a:xfrm>
                <a:off x="1832" y="2805"/>
                <a:ext cx="265"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P</a:t>
                </a:r>
              </a:p>
            </p:txBody>
          </p:sp>
          <p:sp>
            <p:nvSpPr>
              <p:cNvPr id="199695" name="Oval 15"/>
              <p:cNvSpPr>
                <a:spLocks noChangeArrowheads="1"/>
              </p:cNvSpPr>
              <p:nvPr/>
            </p:nvSpPr>
            <p:spPr bwMode="auto">
              <a:xfrm>
                <a:off x="1833" y="2910"/>
                <a:ext cx="22" cy="24"/>
              </a:xfrm>
              <a:prstGeom prst="ellipse">
                <a:avLst/>
              </a:prstGeom>
              <a:solidFill>
                <a:srgbClr val="000000"/>
              </a:solidFill>
              <a:ln w="9525">
                <a:solidFill>
                  <a:srgbClr val="000000"/>
                </a:solidFill>
                <a:round/>
                <a:headEn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9696" name="Line 16"/>
              <p:cNvSpPr>
                <a:spLocks noChangeShapeType="1"/>
              </p:cNvSpPr>
              <p:nvPr/>
            </p:nvSpPr>
            <p:spPr bwMode="auto">
              <a:xfrm>
                <a:off x="1172" y="3261"/>
                <a:ext cx="805"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9697" name="Line 17"/>
              <p:cNvSpPr>
                <a:spLocks noChangeShapeType="1"/>
              </p:cNvSpPr>
              <p:nvPr/>
            </p:nvSpPr>
            <p:spPr bwMode="auto">
              <a:xfrm flipV="1">
                <a:off x="1172" y="2782"/>
                <a:ext cx="0" cy="479"/>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9698" name="Line 18"/>
              <p:cNvSpPr>
                <a:spLocks noChangeShapeType="1"/>
              </p:cNvSpPr>
              <p:nvPr/>
            </p:nvSpPr>
            <p:spPr bwMode="auto">
              <a:xfrm flipH="1">
                <a:off x="819" y="3261"/>
                <a:ext cx="353" cy="304"/>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9699" name="Line 19"/>
              <p:cNvSpPr>
                <a:spLocks noChangeShapeType="1"/>
              </p:cNvSpPr>
              <p:nvPr/>
            </p:nvSpPr>
            <p:spPr bwMode="auto">
              <a:xfrm flipV="1">
                <a:off x="1161" y="2922"/>
                <a:ext cx="683" cy="339"/>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9700" name="Text Box 20"/>
              <p:cNvSpPr txBox="1">
                <a:spLocks noChangeArrowheads="1"/>
              </p:cNvSpPr>
              <p:nvPr/>
            </p:nvSpPr>
            <p:spPr bwMode="auto">
              <a:xfrm>
                <a:off x="672" y="3435"/>
                <a:ext cx="265"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y</a:t>
                </a:r>
              </a:p>
            </p:txBody>
          </p:sp>
          <p:sp>
            <p:nvSpPr>
              <p:cNvPr id="199701" name="Text Box 21"/>
              <p:cNvSpPr txBox="1">
                <a:spLocks noChangeArrowheads="1"/>
              </p:cNvSpPr>
              <p:nvPr/>
            </p:nvSpPr>
            <p:spPr bwMode="auto">
              <a:xfrm>
                <a:off x="999" y="2688"/>
                <a:ext cx="265"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x</a:t>
                </a:r>
              </a:p>
            </p:txBody>
          </p:sp>
          <p:sp>
            <p:nvSpPr>
              <p:cNvPr id="199702" name="Text Box 22"/>
              <p:cNvSpPr txBox="1">
                <a:spLocks noChangeArrowheads="1"/>
              </p:cNvSpPr>
              <p:nvPr/>
            </p:nvSpPr>
            <p:spPr bwMode="auto">
              <a:xfrm>
                <a:off x="1414" y="2899"/>
                <a:ext cx="265"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r</a:t>
                </a:r>
              </a:p>
            </p:txBody>
          </p:sp>
        </p:grpSp>
      </p:grpSp>
      <p:graphicFrame>
        <p:nvGraphicFramePr>
          <p:cNvPr id="199703" name="Object 23"/>
          <p:cNvGraphicFramePr>
            <a:graphicFrameLocks noChangeAspect="1"/>
          </p:cNvGraphicFramePr>
          <p:nvPr/>
        </p:nvGraphicFramePr>
        <p:xfrm>
          <a:off x="6705600" y="4470401"/>
          <a:ext cx="1447800" cy="422275"/>
        </p:xfrm>
        <a:graphic>
          <a:graphicData uri="http://schemas.openxmlformats.org/presentationml/2006/ole">
            <mc:AlternateContent xmlns:mc="http://schemas.openxmlformats.org/markup-compatibility/2006">
              <mc:Choice xmlns:v="urn:schemas-microsoft-com:vml" Requires="v">
                <p:oleObj spid="_x0000_s424989" name="Equation" r:id="rId3" imgW="812520" imgH="241200" progId="Equation.3">
                  <p:embed/>
                </p:oleObj>
              </mc:Choice>
              <mc:Fallback>
                <p:oleObj name="Equation" r:id="rId3" imgW="812520" imgH="24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4470401"/>
                        <a:ext cx="1447800" cy="422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9704" name="Text Box 24"/>
          <p:cNvSpPr txBox="1">
            <a:spLocks noChangeArrowheads="1"/>
          </p:cNvSpPr>
          <p:nvPr/>
        </p:nvSpPr>
        <p:spPr bwMode="auto">
          <a:xfrm>
            <a:off x="5105400" y="5181601"/>
            <a:ext cx="480060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solidFill>
                  <a:srgbClr val="3333FF"/>
                </a:solidFill>
                <a:latin typeface="Times New Roman" panose="02020603050405020304" pitchFamily="18" charset="0"/>
                <a:ea typeface="楷体_GB2312" pitchFamily="49" charset="-122"/>
              </a:rPr>
              <a:t>Where </a:t>
            </a:r>
            <a:r>
              <a:rPr kumimoji="1" lang="en-US" altLang="zh-CN" i="1">
                <a:latin typeface="Times New Roman" panose="02020603050405020304" pitchFamily="18" charset="0"/>
                <a:ea typeface="楷体_GB2312" pitchFamily="49" charset="-122"/>
                <a:sym typeface="Symbol" panose="05050102010706020507" pitchFamily="18" charset="2"/>
              </a:rPr>
              <a:t></a:t>
            </a:r>
            <a:r>
              <a:rPr kumimoji="1" lang="en-US" altLang="zh-CN" i="1" baseline="-25000">
                <a:latin typeface="Times New Roman" panose="02020603050405020304" pitchFamily="18" charset="0"/>
                <a:ea typeface="楷体_GB2312" pitchFamily="49" charset="-122"/>
                <a:sym typeface="Symbol" panose="05050102010706020507" pitchFamily="18" charset="2"/>
              </a:rPr>
              <a:t>S </a:t>
            </a:r>
            <a:r>
              <a:rPr kumimoji="1" lang="en-US" altLang="zh-CN" sz="1600" baseline="-30000">
                <a:latin typeface="Times New Roman" panose="02020603050405020304" pitchFamily="18" charset="0"/>
                <a:ea typeface="楷体_GB2312" pitchFamily="49" charset="-122"/>
                <a:sym typeface="Symbol" panose="05050102010706020507" pitchFamily="18" charset="2"/>
              </a:rPr>
              <a:t>0</a:t>
            </a:r>
            <a:r>
              <a:rPr kumimoji="1" lang="en-US" altLang="zh-CN" sz="2000">
                <a:solidFill>
                  <a:srgbClr val="3333FF"/>
                </a:solidFill>
                <a:latin typeface="Times New Roman" panose="02020603050405020304" pitchFamily="18" charset="0"/>
                <a:ea typeface="楷体_GB2312" pitchFamily="49" charset="-122"/>
              </a:rPr>
              <a:t> is the Huygens element at </a:t>
            </a:r>
            <a:r>
              <a:rPr kumimoji="1" lang="en-US" altLang="zh-CN" i="1">
                <a:latin typeface="Times New Roman" panose="02020603050405020304" pitchFamily="18" charset="0"/>
                <a:ea typeface="楷体_GB2312" pitchFamily="49" charset="-122"/>
              </a:rPr>
              <a:t>z</a:t>
            </a:r>
            <a:r>
              <a:rPr kumimoji="1" lang="en-US" altLang="zh-CN">
                <a:latin typeface="Times New Roman" panose="02020603050405020304" pitchFamily="18" charset="0"/>
                <a:ea typeface="楷体_GB2312" pitchFamily="49" charset="-122"/>
              </a:rPr>
              <a:t> = 0 </a:t>
            </a:r>
            <a:r>
              <a:rPr kumimoji="1" lang="en-US" altLang="zh-CN" sz="2000">
                <a:solidFill>
                  <a:srgbClr val="3333FF"/>
                </a:solidFill>
                <a:latin typeface="Times New Roman" panose="02020603050405020304" pitchFamily="18" charset="0"/>
                <a:ea typeface="楷体_GB2312" pitchFamily="49" charset="-122"/>
              </a:rPr>
              <a:t>.</a:t>
            </a:r>
            <a:r>
              <a:rPr kumimoji="1" lang="en-US" altLang="zh-CN" sz="2000">
                <a:solidFill>
                  <a:srgbClr val="3333FF"/>
                </a:solidFill>
                <a:latin typeface="楷体_GB2312" pitchFamily="49" charset="-122"/>
                <a:ea typeface="楷体_GB2312" pitchFamily="49" charset="-122"/>
              </a:rPr>
              <a:t>  </a:t>
            </a:r>
          </a:p>
        </p:txBody>
      </p:sp>
      <p:sp>
        <p:nvSpPr>
          <p:cNvPr id="199705" name="Text Box 25"/>
          <p:cNvSpPr txBox="1">
            <a:spLocks noChangeArrowheads="1"/>
          </p:cNvSpPr>
          <p:nvPr/>
        </p:nvSpPr>
        <p:spPr bwMode="auto">
          <a:xfrm>
            <a:off x="2438400" y="2041526"/>
            <a:ext cx="7315200"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zh-CN" altLang="en-US" sz="2000">
                <a:solidFill>
                  <a:srgbClr val="3333FF"/>
                </a:solidFill>
                <a:latin typeface="楷体_GB2312" pitchFamily="49" charset="-122"/>
                <a:ea typeface="楷体_GB2312" pitchFamily="49" charset="-122"/>
              </a:rPr>
              <a:t>    </a:t>
            </a:r>
            <a:r>
              <a:rPr kumimoji="1" lang="en-US" altLang="zh-CN" sz="2000">
                <a:solidFill>
                  <a:srgbClr val="3333FF"/>
                </a:solidFill>
                <a:latin typeface="Times New Roman" panose="02020603050405020304" pitchFamily="18" charset="0"/>
              </a:rPr>
              <a:t>Nevertheless, engineering experience shows that the error is not significant for the field </a:t>
            </a:r>
            <a:r>
              <a:rPr kumimoji="1" lang="en-US" altLang="zh-CN" sz="2000">
                <a:solidFill>
                  <a:srgbClr val="FF0000"/>
                </a:solidFill>
                <a:latin typeface="Times New Roman" panose="02020603050405020304" pitchFamily="18" charset="0"/>
              </a:rPr>
              <a:t>in the front main lobe</a:t>
            </a:r>
            <a:r>
              <a:rPr kumimoji="1" lang="en-US" altLang="zh-CN" sz="2000">
                <a:solidFill>
                  <a:srgbClr val="3333FF"/>
                </a:solidFill>
                <a:latin typeface="Times New Roman" panose="02020603050405020304" pitchFamily="18" charset="0"/>
              </a:rPr>
              <a:t>.</a:t>
            </a:r>
            <a:r>
              <a:rPr kumimoji="1" lang="en-US" altLang="zh-CN" sz="2000">
                <a:solidFill>
                  <a:srgbClr val="3333FF"/>
                </a:solidFill>
                <a:latin typeface="Times New Roman" panose="02020603050405020304" pitchFamily="18" charset="0"/>
                <a:ea typeface="楷体_GB2312" pitchFamily="49" charset="-122"/>
              </a:rPr>
              <a:t> </a:t>
            </a:r>
          </a:p>
        </p:txBody>
      </p:sp>
      <p:sp>
        <p:nvSpPr>
          <p:cNvPr id="199706" name="AutoShape 26">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99707" name="AutoShape 27">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Tree>
    <p:extLst>
      <p:ext uri="{BB962C8B-B14F-4D97-AF65-F5344CB8AC3E}">
        <p14:creationId xmlns:p14="http://schemas.microsoft.com/office/powerpoint/2010/main" val="6630024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99682"/>
                                        </p:tgtEl>
                                        <p:attrNameLst>
                                          <p:attrName>style.visibility</p:attrName>
                                        </p:attrNameLst>
                                      </p:cBhvr>
                                      <p:to>
                                        <p:strVal val="visible"/>
                                      </p:to>
                                    </p:set>
                                    <p:anim calcmode="lin" valueType="num">
                                      <p:cBhvr additive="base">
                                        <p:cTn id="7" dur="500" fill="hold"/>
                                        <p:tgtEl>
                                          <p:spTgt spid="199682"/>
                                        </p:tgtEl>
                                        <p:attrNameLst>
                                          <p:attrName>ppt_x</p:attrName>
                                        </p:attrNameLst>
                                      </p:cBhvr>
                                      <p:tavLst>
                                        <p:tav tm="0">
                                          <p:val>
                                            <p:strVal val="#ppt_x"/>
                                          </p:val>
                                        </p:tav>
                                        <p:tav tm="100000">
                                          <p:val>
                                            <p:strVal val="#ppt_x"/>
                                          </p:val>
                                        </p:tav>
                                      </p:tavLst>
                                    </p:anim>
                                    <p:anim calcmode="lin" valueType="num">
                                      <p:cBhvr additive="base">
                                        <p:cTn id="8" dur="500" fill="hold"/>
                                        <p:tgtEl>
                                          <p:spTgt spid="199682"/>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9705"/>
                                        </p:tgtEl>
                                        <p:attrNameLst>
                                          <p:attrName>style.visibility</p:attrName>
                                        </p:attrNameLst>
                                      </p:cBhvr>
                                      <p:to>
                                        <p:strVal val="visible"/>
                                      </p:to>
                                    </p:set>
                                    <p:anim calcmode="lin" valueType="num">
                                      <p:cBhvr additive="base">
                                        <p:cTn id="13" dur="500" fill="hold"/>
                                        <p:tgtEl>
                                          <p:spTgt spid="199705"/>
                                        </p:tgtEl>
                                        <p:attrNameLst>
                                          <p:attrName>ppt_x</p:attrName>
                                        </p:attrNameLst>
                                      </p:cBhvr>
                                      <p:tavLst>
                                        <p:tav tm="0">
                                          <p:val>
                                            <p:strVal val="#ppt_x"/>
                                          </p:val>
                                        </p:tav>
                                        <p:tav tm="100000">
                                          <p:val>
                                            <p:strVal val="#ppt_x"/>
                                          </p:val>
                                        </p:tav>
                                      </p:tavLst>
                                    </p:anim>
                                    <p:anim calcmode="lin" valueType="num">
                                      <p:cBhvr additive="base">
                                        <p:cTn id="14" dur="500" fill="hold"/>
                                        <p:tgtEl>
                                          <p:spTgt spid="19970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9683"/>
                                        </p:tgtEl>
                                        <p:attrNameLst>
                                          <p:attrName>style.visibility</p:attrName>
                                        </p:attrNameLst>
                                      </p:cBhvr>
                                      <p:to>
                                        <p:strVal val="visible"/>
                                      </p:to>
                                    </p:set>
                                    <p:anim calcmode="lin" valueType="num">
                                      <p:cBhvr additive="base">
                                        <p:cTn id="19" dur="500" fill="hold"/>
                                        <p:tgtEl>
                                          <p:spTgt spid="199683"/>
                                        </p:tgtEl>
                                        <p:attrNameLst>
                                          <p:attrName>ppt_x</p:attrName>
                                        </p:attrNameLst>
                                      </p:cBhvr>
                                      <p:tavLst>
                                        <p:tav tm="0">
                                          <p:val>
                                            <p:strVal val="#ppt_x"/>
                                          </p:val>
                                        </p:tav>
                                        <p:tav tm="100000">
                                          <p:val>
                                            <p:strVal val="#ppt_x"/>
                                          </p:val>
                                        </p:tav>
                                      </p:tavLst>
                                    </p:anim>
                                    <p:anim calcmode="lin" valueType="num">
                                      <p:cBhvr additive="base">
                                        <p:cTn id="20" dur="500" fill="hold"/>
                                        <p:tgtEl>
                                          <p:spTgt spid="199683"/>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99684"/>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499"/>
                                          </p:stCondLst>
                                        </p:cTn>
                                        <p:tgtEl>
                                          <p:spTgt spid="199685"/>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nodeType="clickEffect">
                                  <p:stCondLst>
                                    <p:cond delay="0"/>
                                  </p:stCondLst>
                                  <p:childTnLst>
                                    <p:set>
                                      <p:cBhvr>
                                        <p:cTn id="32" dur="1" fill="hold">
                                          <p:stCondLst>
                                            <p:cond delay="0"/>
                                          </p:stCondLst>
                                        </p:cTn>
                                        <p:tgtEl>
                                          <p:spTgt spid="199703"/>
                                        </p:tgtEl>
                                        <p:attrNameLst>
                                          <p:attrName>style.visibility</p:attrName>
                                        </p:attrNameLst>
                                      </p:cBhvr>
                                      <p:to>
                                        <p:strVal val="visible"/>
                                      </p:to>
                                    </p:set>
                                    <p:anim calcmode="lin" valueType="num">
                                      <p:cBhvr additive="base">
                                        <p:cTn id="33" dur="500" fill="hold"/>
                                        <p:tgtEl>
                                          <p:spTgt spid="199703"/>
                                        </p:tgtEl>
                                        <p:attrNameLst>
                                          <p:attrName>ppt_x</p:attrName>
                                        </p:attrNameLst>
                                      </p:cBhvr>
                                      <p:tavLst>
                                        <p:tav tm="0">
                                          <p:val>
                                            <p:strVal val="#ppt_x"/>
                                          </p:val>
                                        </p:tav>
                                        <p:tav tm="100000">
                                          <p:val>
                                            <p:strVal val="#ppt_x"/>
                                          </p:val>
                                        </p:tav>
                                      </p:tavLst>
                                    </p:anim>
                                    <p:anim calcmode="lin" valueType="num">
                                      <p:cBhvr additive="base">
                                        <p:cTn id="34" dur="500" fill="hold"/>
                                        <p:tgtEl>
                                          <p:spTgt spid="199703"/>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99704"/>
                                        </p:tgtEl>
                                        <p:attrNameLst>
                                          <p:attrName>style.visibility</p:attrName>
                                        </p:attrNameLst>
                                      </p:cBhvr>
                                      <p:to>
                                        <p:strVal val="visible"/>
                                      </p:to>
                                    </p:set>
                                    <p:anim calcmode="lin" valueType="num">
                                      <p:cBhvr additive="base">
                                        <p:cTn id="39" dur="500" fill="hold"/>
                                        <p:tgtEl>
                                          <p:spTgt spid="199704"/>
                                        </p:tgtEl>
                                        <p:attrNameLst>
                                          <p:attrName>ppt_x</p:attrName>
                                        </p:attrNameLst>
                                      </p:cBhvr>
                                      <p:tavLst>
                                        <p:tav tm="0">
                                          <p:val>
                                            <p:strVal val="#ppt_x"/>
                                          </p:val>
                                        </p:tav>
                                        <p:tav tm="100000">
                                          <p:val>
                                            <p:strVal val="#ppt_x"/>
                                          </p:val>
                                        </p:tav>
                                      </p:tavLst>
                                    </p:anim>
                                    <p:anim calcmode="lin" valueType="num">
                                      <p:cBhvr additive="base">
                                        <p:cTn id="40" dur="500" fill="hold"/>
                                        <p:tgtEl>
                                          <p:spTgt spid="1997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2" grpId="0" autoUpdateAnimBg="0"/>
      <p:bldP spid="199683" grpId="0" autoUpdateAnimBg="0"/>
      <p:bldP spid="199684" grpId="0" autoUpdateAnimBg="0"/>
      <p:bldP spid="199704" grpId="0" autoUpdateAnimBg="0"/>
      <p:bldP spid="199705"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954" name="Group 2"/>
          <p:cNvGrpSpPr>
            <a:grpSpLocks/>
          </p:cNvGrpSpPr>
          <p:nvPr/>
        </p:nvGrpSpPr>
        <p:grpSpPr bwMode="auto">
          <a:xfrm>
            <a:off x="4114800" y="1654176"/>
            <a:ext cx="3886200" cy="631825"/>
            <a:chOff x="1632" y="994"/>
            <a:chExt cx="2448" cy="398"/>
          </a:xfrm>
        </p:grpSpPr>
        <p:graphicFrame>
          <p:nvGraphicFramePr>
            <p:cNvPr id="125955" name="Object 3"/>
            <p:cNvGraphicFramePr>
              <a:graphicFrameLocks noChangeAspect="1"/>
            </p:cNvGraphicFramePr>
            <p:nvPr/>
          </p:nvGraphicFramePr>
          <p:xfrm>
            <a:off x="1632" y="1088"/>
            <a:ext cx="768" cy="218"/>
          </p:xfrm>
          <a:graphic>
            <a:graphicData uri="http://schemas.openxmlformats.org/presentationml/2006/ole">
              <mc:AlternateContent xmlns:mc="http://schemas.openxmlformats.org/markup-compatibility/2006">
                <mc:Choice xmlns:v="urn:schemas-microsoft-com:vml" Requires="v">
                  <p:oleObj spid="_x0000_s361798" r:id="rId3" imgW="774364" imgH="215806" progId="Equation.3">
                    <p:embed/>
                  </p:oleObj>
                </mc:Choice>
                <mc:Fallback>
                  <p:oleObj r:id="rId3" imgW="774364" imgH="21580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2" y="1088"/>
                          <a:ext cx="768" cy="2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5956" name="Object 4"/>
            <p:cNvGraphicFramePr>
              <a:graphicFrameLocks noChangeAspect="1"/>
            </p:cNvGraphicFramePr>
            <p:nvPr/>
          </p:nvGraphicFramePr>
          <p:xfrm>
            <a:off x="3133" y="994"/>
            <a:ext cx="947" cy="398"/>
          </p:xfrm>
          <a:graphic>
            <a:graphicData uri="http://schemas.openxmlformats.org/presentationml/2006/ole">
              <mc:AlternateContent xmlns:mc="http://schemas.openxmlformats.org/markup-compatibility/2006">
                <mc:Choice xmlns:v="urn:schemas-microsoft-com:vml" Requires="v">
                  <p:oleObj spid="_x0000_s361799" name="Equation" r:id="rId5" imgW="927000" imgH="393480" progId="Equation.3">
                    <p:embed/>
                  </p:oleObj>
                </mc:Choice>
                <mc:Fallback>
                  <p:oleObj name="Equation" r:id="rId5" imgW="927000" imgH="393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3" y="994"/>
                          <a:ext cx="947" cy="3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25957" name="Group 5"/>
          <p:cNvGrpSpPr>
            <a:grpSpLocks/>
          </p:cNvGrpSpPr>
          <p:nvPr/>
        </p:nvGrpSpPr>
        <p:grpSpPr bwMode="auto">
          <a:xfrm>
            <a:off x="2463800" y="3124200"/>
            <a:ext cx="2946400" cy="2667000"/>
            <a:chOff x="432" y="2064"/>
            <a:chExt cx="1856" cy="1680"/>
          </a:xfrm>
        </p:grpSpPr>
        <p:sp>
          <p:nvSpPr>
            <p:cNvPr id="125958" name="Rectangle 6"/>
            <p:cNvSpPr>
              <a:spLocks noChangeArrowheads="1"/>
            </p:cNvSpPr>
            <p:nvPr/>
          </p:nvSpPr>
          <p:spPr bwMode="auto">
            <a:xfrm>
              <a:off x="432" y="2836"/>
              <a:ext cx="116" cy="23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125959" name="Group 7"/>
            <p:cNvGrpSpPr>
              <a:grpSpLocks/>
            </p:cNvGrpSpPr>
            <p:nvPr/>
          </p:nvGrpSpPr>
          <p:grpSpPr bwMode="auto">
            <a:xfrm>
              <a:off x="480" y="2064"/>
              <a:ext cx="1808" cy="1680"/>
              <a:chOff x="576" y="1968"/>
              <a:chExt cx="1808" cy="1680"/>
            </a:xfrm>
          </p:grpSpPr>
          <p:sp>
            <p:nvSpPr>
              <p:cNvPr id="125960" name="Line 8"/>
              <p:cNvSpPr>
                <a:spLocks noChangeShapeType="1"/>
              </p:cNvSpPr>
              <p:nvPr/>
            </p:nvSpPr>
            <p:spPr bwMode="auto">
              <a:xfrm>
                <a:off x="1331" y="3088"/>
                <a:ext cx="847"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5961" name="Line 9"/>
              <p:cNvSpPr>
                <a:spLocks noChangeShapeType="1"/>
              </p:cNvSpPr>
              <p:nvPr/>
            </p:nvSpPr>
            <p:spPr bwMode="auto">
              <a:xfrm flipH="1">
                <a:off x="760" y="3088"/>
                <a:ext cx="571" cy="366"/>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5962" name="Oval 10"/>
              <p:cNvSpPr>
                <a:spLocks noChangeArrowheads="1"/>
              </p:cNvSpPr>
              <p:nvPr/>
            </p:nvSpPr>
            <p:spPr bwMode="auto">
              <a:xfrm>
                <a:off x="709" y="2237"/>
                <a:ext cx="1235" cy="420"/>
              </a:xfrm>
              <a:prstGeom prst="ellipse">
                <a:avLst/>
              </a:prstGeom>
              <a:noFill/>
              <a:ln w="9525">
                <a:solidFill>
                  <a:srgbClr val="000000"/>
                </a:solidFill>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5963" name="Rectangle 11"/>
              <p:cNvSpPr>
                <a:spLocks noChangeArrowheads="1"/>
              </p:cNvSpPr>
              <p:nvPr/>
            </p:nvSpPr>
            <p:spPr bwMode="auto">
              <a:xfrm>
                <a:off x="668" y="2216"/>
                <a:ext cx="1327" cy="269"/>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5964" name="Line 12"/>
              <p:cNvSpPr>
                <a:spLocks noChangeShapeType="1"/>
              </p:cNvSpPr>
              <p:nvPr/>
            </p:nvSpPr>
            <p:spPr bwMode="auto">
              <a:xfrm flipV="1">
                <a:off x="1331" y="2086"/>
                <a:ext cx="0" cy="1002"/>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5965" name="Line 13"/>
              <p:cNvSpPr>
                <a:spLocks noChangeShapeType="1"/>
              </p:cNvSpPr>
              <p:nvPr/>
            </p:nvSpPr>
            <p:spPr bwMode="auto">
              <a:xfrm flipV="1">
                <a:off x="1331" y="2592"/>
                <a:ext cx="301" cy="496"/>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5966" name="Line 14"/>
              <p:cNvSpPr>
                <a:spLocks noChangeShapeType="1"/>
              </p:cNvSpPr>
              <p:nvPr/>
            </p:nvSpPr>
            <p:spPr bwMode="auto">
              <a:xfrm>
                <a:off x="1321" y="3088"/>
                <a:ext cx="521" cy="549"/>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5967" name="Freeform 15"/>
              <p:cNvSpPr>
                <a:spLocks/>
              </p:cNvSpPr>
              <p:nvPr/>
            </p:nvSpPr>
            <p:spPr bwMode="auto">
              <a:xfrm>
                <a:off x="1331" y="2280"/>
                <a:ext cx="511" cy="1368"/>
              </a:xfrm>
              <a:custGeom>
                <a:avLst/>
                <a:gdLst>
                  <a:gd name="T0" fmla="*/ 0 w 1000"/>
                  <a:gd name="T1" fmla="*/ 0 h 2460"/>
                  <a:gd name="T2" fmla="*/ 260 w 1000"/>
                  <a:gd name="T3" fmla="*/ 260 h 2460"/>
                  <a:gd name="T4" fmla="*/ 400 w 1000"/>
                  <a:gd name="T5" fmla="*/ 440 h 2460"/>
                  <a:gd name="T6" fmla="*/ 560 w 1000"/>
                  <a:gd name="T7" fmla="*/ 660 h 2460"/>
                  <a:gd name="T8" fmla="*/ 780 w 1000"/>
                  <a:gd name="T9" fmla="*/ 1200 h 2460"/>
                  <a:gd name="T10" fmla="*/ 960 w 1000"/>
                  <a:gd name="T11" fmla="*/ 1980 h 2460"/>
                  <a:gd name="T12" fmla="*/ 1000 w 1000"/>
                  <a:gd name="T13" fmla="*/ 2460 h 2460"/>
                </a:gdLst>
                <a:ahLst/>
                <a:cxnLst>
                  <a:cxn ang="0">
                    <a:pos x="T0" y="T1"/>
                  </a:cxn>
                  <a:cxn ang="0">
                    <a:pos x="T2" y="T3"/>
                  </a:cxn>
                  <a:cxn ang="0">
                    <a:pos x="T4" y="T5"/>
                  </a:cxn>
                  <a:cxn ang="0">
                    <a:pos x="T6" y="T7"/>
                  </a:cxn>
                  <a:cxn ang="0">
                    <a:pos x="T8" y="T9"/>
                  </a:cxn>
                  <a:cxn ang="0">
                    <a:pos x="T10" y="T11"/>
                  </a:cxn>
                  <a:cxn ang="0">
                    <a:pos x="T12" y="T13"/>
                  </a:cxn>
                </a:cxnLst>
                <a:rect l="0" t="0" r="r" b="b"/>
                <a:pathLst>
                  <a:path w="1000" h="2460">
                    <a:moveTo>
                      <a:pt x="0" y="0"/>
                    </a:moveTo>
                    <a:cubicBezTo>
                      <a:pt x="96" y="93"/>
                      <a:pt x="193" y="187"/>
                      <a:pt x="260" y="260"/>
                    </a:cubicBezTo>
                    <a:cubicBezTo>
                      <a:pt x="327" y="333"/>
                      <a:pt x="350" y="373"/>
                      <a:pt x="400" y="440"/>
                    </a:cubicBezTo>
                    <a:cubicBezTo>
                      <a:pt x="450" y="507"/>
                      <a:pt x="497" y="533"/>
                      <a:pt x="560" y="660"/>
                    </a:cubicBezTo>
                    <a:cubicBezTo>
                      <a:pt x="623" y="787"/>
                      <a:pt x="713" y="980"/>
                      <a:pt x="780" y="1200"/>
                    </a:cubicBezTo>
                    <a:cubicBezTo>
                      <a:pt x="847" y="1420"/>
                      <a:pt x="923" y="1770"/>
                      <a:pt x="960" y="1980"/>
                    </a:cubicBezTo>
                    <a:cubicBezTo>
                      <a:pt x="997" y="2190"/>
                      <a:pt x="993" y="2380"/>
                      <a:pt x="1000" y="2460"/>
                    </a:cubicBezTo>
                  </a:path>
                </a:pathLst>
              </a:custGeom>
              <a:noFill/>
              <a:ln w="9525" cap="flat" cmpd="sng">
                <a:solidFill>
                  <a:srgbClr val="000000"/>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5968" name="Text Box 16"/>
              <p:cNvSpPr txBox="1">
                <a:spLocks noChangeArrowheads="1"/>
              </p:cNvSpPr>
              <p:nvPr/>
            </p:nvSpPr>
            <p:spPr bwMode="auto">
              <a:xfrm>
                <a:off x="1178" y="3206"/>
                <a:ext cx="245"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i="1">
                    <a:latin typeface="Times New Roman" panose="02020603050405020304" pitchFamily="18" charset="0"/>
                    <a:sym typeface="Symbol" panose="05050102010706020507" pitchFamily="18" charset="2"/>
                  </a:rPr>
                  <a:t></a:t>
                </a:r>
                <a:endParaRPr lang="zh-CN" altLang="en-US" sz="1600" i="1">
                  <a:latin typeface="Times New Roman" panose="02020603050405020304" pitchFamily="18" charset="0"/>
                </a:endParaRPr>
              </a:p>
            </p:txBody>
          </p:sp>
          <p:sp>
            <p:nvSpPr>
              <p:cNvPr id="125969" name="Text Box 17"/>
              <p:cNvSpPr txBox="1">
                <a:spLocks noChangeArrowheads="1"/>
              </p:cNvSpPr>
              <p:nvPr/>
            </p:nvSpPr>
            <p:spPr bwMode="auto">
              <a:xfrm>
                <a:off x="1427" y="2786"/>
                <a:ext cx="245"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r</a:t>
                </a:r>
              </a:p>
            </p:txBody>
          </p:sp>
          <p:sp>
            <p:nvSpPr>
              <p:cNvPr id="125970" name="Text Box 18"/>
              <p:cNvSpPr txBox="1">
                <a:spLocks noChangeArrowheads="1"/>
              </p:cNvSpPr>
              <p:nvPr/>
            </p:nvSpPr>
            <p:spPr bwMode="auto">
              <a:xfrm>
                <a:off x="1131" y="2957"/>
                <a:ext cx="245"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solidFill>
                      <a:srgbClr val="FF0000"/>
                    </a:solidFill>
                    <a:latin typeface="Times New Roman" panose="02020603050405020304" pitchFamily="18" charset="0"/>
                  </a:rPr>
                  <a:t>Il</a:t>
                </a:r>
              </a:p>
            </p:txBody>
          </p:sp>
          <p:sp>
            <p:nvSpPr>
              <p:cNvPr id="125971" name="Text Box 19"/>
              <p:cNvSpPr txBox="1">
                <a:spLocks noChangeArrowheads="1"/>
              </p:cNvSpPr>
              <p:nvPr/>
            </p:nvSpPr>
            <p:spPr bwMode="auto">
              <a:xfrm>
                <a:off x="1127" y="1968"/>
                <a:ext cx="245"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2000" i="1">
                    <a:latin typeface="Times New Roman" panose="02020603050405020304" pitchFamily="18" charset="0"/>
                  </a:rPr>
                  <a:t>z</a:t>
                </a:r>
              </a:p>
            </p:txBody>
          </p:sp>
          <p:sp>
            <p:nvSpPr>
              <p:cNvPr id="125972" name="Text Box 20"/>
              <p:cNvSpPr txBox="1">
                <a:spLocks noChangeArrowheads="1"/>
              </p:cNvSpPr>
              <p:nvPr/>
            </p:nvSpPr>
            <p:spPr bwMode="auto">
              <a:xfrm>
                <a:off x="2139" y="2986"/>
                <a:ext cx="245"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y</a:t>
                </a:r>
              </a:p>
            </p:txBody>
          </p:sp>
          <p:sp>
            <p:nvSpPr>
              <p:cNvPr id="125973" name="Text Box 21"/>
              <p:cNvSpPr txBox="1">
                <a:spLocks noChangeArrowheads="1"/>
              </p:cNvSpPr>
              <p:nvPr/>
            </p:nvSpPr>
            <p:spPr bwMode="auto">
              <a:xfrm>
                <a:off x="576" y="3325"/>
                <a:ext cx="245"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x</a:t>
                </a:r>
              </a:p>
            </p:txBody>
          </p:sp>
          <p:sp>
            <p:nvSpPr>
              <p:cNvPr id="125974" name="Text Box 22"/>
              <p:cNvSpPr txBox="1">
                <a:spLocks noChangeArrowheads="1"/>
              </p:cNvSpPr>
              <p:nvPr/>
            </p:nvSpPr>
            <p:spPr bwMode="auto">
              <a:xfrm>
                <a:off x="1290" y="2668"/>
                <a:ext cx="245"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i="1">
                    <a:latin typeface="Times New Roman" panose="02020603050405020304" pitchFamily="18" charset="0"/>
                    <a:sym typeface="Symbol" panose="05050102010706020507" pitchFamily="18" charset="2"/>
                  </a:rPr>
                  <a:t></a:t>
                </a:r>
                <a:endParaRPr lang="zh-CN" altLang="en-US" sz="1600" i="1">
                  <a:latin typeface="Times New Roman" panose="02020603050405020304" pitchFamily="18" charset="0"/>
                </a:endParaRPr>
              </a:p>
            </p:txBody>
          </p:sp>
          <p:sp>
            <p:nvSpPr>
              <p:cNvPr id="125975" name="Freeform 23"/>
              <p:cNvSpPr>
                <a:spLocks/>
              </p:cNvSpPr>
              <p:nvPr/>
            </p:nvSpPr>
            <p:spPr bwMode="auto">
              <a:xfrm>
                <a:off x="1127" y="3217"/>
                <a:ext cx="337" cy="65"/>
              </a:xfrm>
              <a:custGeom>
                <a:avLst/>
                <a:gdLst>
                  <a:gd name="T0" fmla="*/ 0 w 580"/>
                  <a:gd name="T1" fmla="*/ 0 h 127"/>
                  <a:gd name="T2" fmla="*/ 120 w 580"/>
                  <a:gd name="T3" fmla="*/ 80 h 127"/>
                  <a:gd name="T4" fmla="*/ 280 w 580"/>
                  <a:gd name="T5" fmla="*/ 120 h 127"/>
                  <a:gd name="T6" fmla="*/ 440 w 580"/>
                  <a:gd name="T7" fmla="*/ 120 h 127"/>
                  <a:gd name="T8" fmla="*/ 580 w 580"/>
                  <a:gd name="T9" fmla="*/ 80 h 127"/>
                </a:gdLst>
                <a:ahLst/>
                <a:cxnLst>
                  <a:cxn ang="0">
                    <a:pos x="T0" y="T1"/>
                  </a:cxn>
                  <a:cxn ang="0">
                    <a:pos x="T2" y="T3"/>
                  </a:cxn>
                  <a:cxn ang="0">
                    <a:pos x="T4" y="T5"/>
                  </a:cxn>
                  <a:cxn ang="0">
                    <a:pos x="T6" y="T7"/>
                  </a:cxn>
                  <a:cxn ang="0">
                    <a:pos x="T8" y="T9"/>
                  </a:cxn>
                </a:cxnLst>
                <a:rect l="0" t="0" r="r" b="b"/>
                <a:pathLst>
                  <a:path w="580" h="127">
                    <a:moveTo>
                      <a:pt x="0" y="0"/>
                    </a:moveTo>
                    <a:cubicBezTo>
                      <a:pt x="36" y="30"/>
                      <a:pt x="73" y="60"/>
                      <a:pt x="120" y="80"/>
                    </a:cubicBezTo>
                    <a:cubicBezTo>
                      <a:pt x="167" y="100"/>
                      <a:pt x="227" y="113"/>
                      <a:pt x="280" y="120"/>
                    </a:cubicBezTo>
                    <a:cubicBezTo>
                      <a:pt x="333" y="127"/>
                      <a:pt x="390" y="127"/>
                      <a:pt x="440" y="120"/>
                    </a:cubicBezTo>
                    <a:cubicBezTo>
                      <a:pt x="490" y="113"/>
                      <a:pt x="543" y="90"/>
                      <a:pt x="580" y="80"/>
                    </a:cubicBezTo>
                  </a:path>
                </a:pathLst>
              </a:custGeom>
              <a:noFill/>
              <a:ln w="9525" cap="flat" cmpd="sng">
                <a:solidFill>
                  <a:srgbClr val="000000"/>
                </a:solidFill>
                <a:prstDash val="solid"/>
                <a:round/>
                <a:headEnd type="none" w="med" len="me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5976" name="Freeform 24"/>
              <p:cNvSpPr>
                <a:spLocks/>
              </p:cNvSpPr>
              <p:nvPr/>
            </p:nvSpPr>
            <p:spPr bwMode="auto">
              <a:xfrm>
                <a:off x="1331" y="2873"/>
                <a:ext cx="102" cy="32"/>
              </a:xfrm>
              <a:custGeom>
                <a:avLst/>
                <a:gdLst>
                  <a:gd name="T0" fmla="*/ 0 w 140"/>
                  <a:gd name="T1" fmla="*/ 0 h 40"/>
                  <a:gd name="T2" fmla="*/ 140 w 140"/>
                  <a:gd name="T3" fmla="*/ 40 h 40"/>
                </a:gdLst>
                <a:ahLst/>
                <a:cxnLst>
                  <a:cxn ang="0">
                    <a:pos x="T0" y="T1"/>
                  </a:cxn>
                  <a:cxn ang="0">
                    <a:pos x="T2" y="T3"/>
                  </a:cxn>
                </a:cxnLst>
                <a:rect l="0" t="0" r="r" b="b"/>
                <a:pathLst>
                  <a:path w="140" h="40">
                    <a:moveTo>
                      <a:pt x="0" y="0"/>
                    </a:moveTo>
                    <a:cubicBezTo>
                      <a:pt x="53" y="13"/>
                      <a:pt x="107" y="27"/>
                      <a:pt x="140" y="40"/>
                    </a:cubicBezTo>
                  </a:path>
                </a:pathLst>
              </a:custGeom>
              <a:noFill/>
              <a:ln w="9525" cap="flat" cmpd="sng">
                <a:solidFill>
                  <a:srgbClr val="000000"/>
                </a:solidFill>
                <a:prstDash val="solid"/>
                <a:round/>
                <a:headEnd type="none" w="med" len="me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5977" name="Text Box 25"/>
              <p:cNvSpPr txBox="1">
                <a:spLocks noChangeArrowheads="1"/>
              </p:cNvSpPr>
              <p:nvPr/>
            </p:nvSpPr>
            <p:spPr bwMode="auto">
              <a:xfrm>
                <a:off x="882" y="2313"/>
                <a:ext cx="398"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i="1">
                    <a:latin typeface="Times New Roman" panose="02020603050405020304" pitchFamily="18" charset="0"/>
                    <a:sym typeface="Symbol" panose="05050102010706020507" pitchFamily="18" charset="2"/>
                  </a:rPr>
                  <a:t></a:t>
                </a:r>
                <a:r>
                  <a:rPr lang="zh-CN" altLang="en-US" sz="1600" i="1">
                    <a:latin typeface="Times New Roman" panose="02020603050405020304" pitchFamily="18" charset="0"/>
                  </a:rPr>
                  <a:t> </a:t>
                </a:r>
                <a:r>
                  <a:rPr lang="en-US" altLang="zh-CN" sz="1600">
                    <a:latin typeface="Times New Roman" panose="02020603050405020304" pitchFamily="18" charset="0"/>
                  </a:rPr>
                  <a:t>, </a:t>
                </a:r>
                <a:r>
                  <a:rPr lang="en-US" altLang="zh-CN" sz="1600" i="1">
                    <a:latin typeface="Times New Roman" panose="02020603050405020304" pitchFamily="18" charset="0"/>
                    <a:sym typeface="Symbol" panose="05050102010706020507" pitchFamily="18" charset="2"/>
                  </a:rPr>
                  <a:t></a:t>
                </a:r>
                <a:r>
                  <a:rPr lang="en-US" altLang="zh-CN" sz="1600" i="1">
                    <a:latin typeface="Times New Roman" panose="02020603050405020304" pitchFamily="18" charset="0"/>
                  </a:rPr>
                  <a:t> </a:t>
                </a:r>
              </a:p>
            </p:txBody>
          </p:sp>
          <p:sp>
            <p:nvSpPr>
              <p:cNvPr id="125978" name="Line 26"/>
              <p:cNvSpPr>
                <a:spLocks noChangeShapeType="1"/>
              </p:cNvSpPr>
              <p:nvPr/>
            </p:nvSpPr>
            <p:spPr bwMode="auto">
              <a:xfrm flipH="1" flipV="1">
                <a:off x="1331" y="2959"/>
                <a:ext cx="0" cy="237"/>
              </a:xfrm>
              <a:prstGeom prst="line">
                <a:avLst/>
              </a:prstGeom>
              <a:noFill/>
              <a:ln w="28575">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5979" name="Oval 27"/>
              <p:cNvSpPr>
                <a:spLocks noChangeArrowheads="1"/>
              </p:cNvSpPr>
              <p:nvPr/>
            </p:nvSpPr>
            <p:spPr bwMode="auto">
              <a:xfrm>
                <a:off x="1592" y="2412"/>
                <a:ext cx="164" cy="327"/>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grpSp>
      <p:grpSp>
        <p:nvGrpSpPr>
          <p:cNvPr id="125980" name="Group 28"/>
          <p:cNvGrpSpPr>
            <a:grpSpLocks/>
          </p:cNvGrpSpPr>
          <p:nvPr/>
        </p:nvGrpSpPr>
        <p:grpSpPr bwMode="auto">
          <a:xfrm>
            <a:off x="5562600" y="3816350"/>
            <a:ext cx="2895600" cy="755650"/>
            <a:chOff x="2256" y="2486"/>
            <a:chExt cx="1824" cy="476"/>
          </a:xfrm>
        </p:grpSpPr>
        <p:sp>
          <p:nvSpPr>
            <p:cNvPr id="125981" name="Text Box 29"/>
            <p:cNvSpPr txBox="1">
              <a:spLocks noChangeArrowheads="1"/>
            </p:cNvSpPr>
            <p:nvPr/>
          </p:nvSpPr>
          <p:spPr bwMode="auto">
            <a:xfrm>
              <a:off x="2256" y="2486"/>
              <a:ext cx="1824"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kumimoji="1" lang="en-US" altLang="zh-CN" sz="2000">
                  <a:solidFill>
                    <a:srgbClr val="3333FF"/>
                  </a:solidFill>
                  <a:latin typeface="Times New Roman" panose="02020603050405020304" pitchFamily="18" charset="0"/>
                  <a:ea typeface="楷体_GB2312" pitchFamily="49" charset="-122"/>
                </a:rPr>
                <a:t>Using                        gives</a:t>
              </a:r>
              <a:endParaRPr kumimoji="1" lang="en-US" altLang="zh-CN" sz="2000">
                <a:solidFill>
                  <a:srgbClr val="3333FF"/>
                </a:solidFill>
                <a:latin typeface="楷体_GB2312" pitchFamily="49" charset="-122"/>
                <a:ea typeface="楷体_GB2312" pitchFamily="49" charset="-122"/>
              </a:endParaRPr>
            </a:p>
          </p:txBody>
        </p:sp>
        <p:graphicFrame>
          <p:nvGraphicFramePr>
            <p:cNvPr id="125982" name="Object 30"/>
            <p:cNvGraphicFramePr>
              <a:graphicFrameLocks noChangeAspect="1"/>
            </p:cNvGraphicFramePr>
            <p:nvPr/>
          </p:nvGraphicFramePr>
          <p:xfrm>
            <a:off x="2756" y="2525"/>
            <a:ext cx="864" cy="437"/>
          </p:xfrm>
          <a:graphic>
            <a:graphicData uri="http://schemas.openxmlformats.org/presentationml/2006/ole">
              <mc:AlternateContent xmlns:mc="http://schemas.openxmlformats.org/markup-compatibility/2006">
                <mc:Choice xmlns:v="urn:schemas-microsoft-com:vml" Requires="v">
                  <p:oleObj spid="_x0000_s361800" r:id="rId7" imgW="850531" imgH="431613" progId="Equation.3">
                    <p:embed/>
                  </p:oleObj>
                </mc:Choice>
                <mc:Fallback>
                  <p:oleObj r:id="rId7" imgW="850531" imgH="431613"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6" y="2525"/>
                          <a:ext cx="864" cy="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25983" name="Object 31"/>
          <p:cNvGraphicFramePr>
            <a:graphicFrameLocks noChangeAspect="1"/>
          </p:cNvGraphicFramePr>
          <p:nvPr/>
        </p:nvGraphicFramePr>
        <p:xfrm>
          <a:off x="6143626" y="4646614"/>
          <a:ext cx="3103563" cy="687387"/>
        </p:xfrm>
        <a:graphic>
          <a:graphicData uri="http://schemas.openxmlformats.org/presentationml/2006/ole">
            <mc:AlternateContent xmlns:mc="http://schemas.openxmlformats.org/markup-compatibility/2006">
              <mc:Choice xmlns:v="urn:schemas-microsoft-com:vml" Requires="v">
                <p:oleObj spid="_x0000_s361801" name="Equation" r:id="rId9" imgW="2019240" imgH="444240" progId="Equation.3">
                  <p:embed/>
                </p:oleObj>
              </mc:Choice>
              <mc:Fallback>
                <p:oleObj name="Equation" r:id="rId9" imgW="2019240" imgH="4442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43626" y="4646614"/>
                        <a:ext cx="3103563" cy="687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5984" name="Object 32"/>
          <p:cNvGraphicFramePr>
            <a:graphicFrameLocks noChangeAspect="1"/>
          </p:cNvGraphicFramePr>
          <p:nvPr/>
        </p:nvGraphicFramePr>
        <p:xfrm>
          <a:off x="6156326" y="5514976"/>
          <a:ext cx="1311275" cy="352425"/>
        </p:xfrm>
        <a:graphic>
          <a:graphicData uri="http://schemas.openxmlformats.org/presentationml/2006/ole">
            <mc:AlternateContent xmlns:mc="http://schemas.openxmlformats.org/markup-compatibility/2006">
              <mc:Choice xmlns:v="urn:schemas-microsoft-com:vml" Requires="v">
                <p:oleObj spid="_x0000_s361802" r:id="rId11" imgW="850900" imgH="228600" progId="Equation.3">
                  <p:embed/>
                </p:oleObj>
              </mc:Choice>
              <mc:Fallback>
                <p:oleObj r:id="rId11" imgW="85090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56326" y="5514976"/>
                        <a:ext cx="1311275"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25985" name="Group 33"/>
          <p:cNvGrpSpPr>
            <a:grpSpLocks/>
          </p:cNvGrpSpPr>
          <p:nvPr/>
        </p:nvGrpSpPr>
        <p:grpSpPr bwMode="auto">
          <a:xfrm>
            <a:off x="2479676" y="276225"/>
            <a:ext cx="7327900" cy="695325"/>
            <a:chOff x="576" y="191"/>
            <a:chExt cx="4616" cy="438"/>
          </a:xfrm>
        </p:grpSpPr>
        <p:sp>
          <p:nvSpPr>
            <p:cNvPr id="125986" name="Text Box 34"/>
            <p:cNvSpPr txBox="1">
              <a:spLocks noChangeArrowheads="1"/>
            </p:cNvSpPr>
            <p:nvPr/>
          </p:nvSpPr>
          <p:spPr bwMode="auto">
            <a:xfrm>
              <a:off x="576" y="198"/>
              <a:ext cx="4616"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kumimoji="1" lang="en-US" altLang="zh-CN" sz="2000">
                  <a:solidFill>
                    <a:srgbClr val="3333FF"/>
                  </a:solidFill>
                  <a:latin typeface="Times New Roman" panose="02020603050405020304" pitchFamily="18" charset="0"/>
                  <a:ea typeface="楷体_GB2312" pitchFamily="49" charset="-122"/>
                </a:rPr>
                <a:t>Due to                                  we can take                    </a:t>
              </a:r>
              <a:r>
                <a:rPr kumimoji="1" lang="zh-CN" altLang="en-US" sz="2000">
                  <a:solidFill>
                    <a:srgbClr val="3333FF"/>
                  </a:solidFill>
                  <a:latin typeface="Times New Roman" panose="02020603050405020304" pitchFamily="18" charset="0"/>
                  <a:ea typeface="楷体_GB2312" pitchFamily="49" charset="-122"/>
                </a:rPr>
                <a:t>；</a:t>
              </a:r>
            </a:p>
          </p:txBody>
        </p:sp>
        <p:graphicFrame>
          <p:nvGraphicFramePr>
            <p:cNvPr id="125987" name="Object 35"/>
            <p:cNvGraphicFramePr>
              <a:graphicFrameLocks noChangeAspect="1"/>
            </p:cNvGraphicFramePr>
            <p:nvPr/>
          </p:nvGraphicFramePr>
          <p:xfrm>
            <a:off x="1103" y="318"/>
            <a:ext cx="1345" cy="200"/>
          </p:xfrm>
          <a:graphic>
            <a:graphicData uri="http://schemas.openxmlformats.org/presentationml/2006/ole">
              <mc:AlternateContent xmlns:mc="http://schemas.openxmlformats.org/markup-compatibility/2006">
                <mc:Choice xmlns:v="urn:schemas-microsoft-com:vml" Requires="v">
                  <p:oleObj spid="_x0000_s361803" name="Equation" r:id="rId13" imgW="1307880" imgH="203040" progId="Equation.3">
                    <p:embed/>
                  </p:oleObj>
                </mc:Choice>
                <mc:Fallback>
                  <p:oleObj name="Equation" r:id="rId13" imgW="1307880" imgH="2030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03" y="318"/>
                          <a:ext cx="1345" cy="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5988" name="Object 36"/>
            <p:cNvGraphicFramePr>
              <a:graphicFrameLocks noChangeAspect="1"/>
            </p:cNvGraphicFramePr>
            <p:nvPr>
              <p:extLst>
                <p:ext uri="{D42A27DB-BD31-4B8C-83A1-F6EECF244321}">
                  <p14:modId xmlns:p14="http://schemas.microsoft.com/office/powerpoint/2010/main" val="4191175073"/>
                </p:ext>
              </p:extLst>
            </p:nvPr>
          </p:nvGraphicFramePr>
          <p:xfrm>
            <a:off x="3191" y="191"/>
            <a:ext cx="691" cy="438"/>
          </p:xfrm>
          <a:graphic>
            <a:graphicData uri="http://schemas.openxmlformats.org/presentationml/2006/ole">
              <mc:AlternateContent xmlns:mc="http://schemas.openxmlformats.org/markup-compatibility/2006">
                <mc:Choice xmlns:v="urn:schemas-microsoft-com:vml" Requires="v">
                  <p:oleObj spid="_x0000_s361804" name="Equation" r:id="rId15" imgW="672840" imgH="444240" progId="Equation.3">
                    <p:embed/>
                  </p:oleObj>
                </mc:Choice>
                <mc:Fallback>
                  <p:oleObj name="Equation" r:id="rId15" imgW="672840" imgH="4442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91" y="191"/>
                          <a:ext cx="691" cy="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5989" name="Object 37"/>
            <p:cNvGraphicFramePr>
              <a:graphicFrameLocks noChangeAspect="1"/>
            </p:cNvGraphicFramePr>
            <p:nvPr/>
          </p:nvGraphicFramePr>
          <p:xfrm>
            <a:off x="4154" y="225"/>
            <a:ext cx="1030" cy="300"/>
          </p:xfrm>
          <a:graphic>
            <a:graphicData uri="http://schemas.openxmlformats.org/presentationml/2006/ole">
              <mc:AlternateContent xmlns:mc="http://schemas.openxmlformats.org/markup-compatibility/2006">
                <mc:Choice xmlns:v="urn:schemas-microsoft-com:vml" Requires="v">
                  <p:oleObj spid="_x0000_s361805" name="Equation" r:id="rId17" imgW="1002960" imgH="304560" progId="Equation.3">
                    <p:embed/>
                  </p:oleObj>
                </mc:Choice>
                <mc:Fallback>
                  <p:oleObj name="Equation" r:id="rId17" imgW="1002960" imgH="30456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154" y="225"/>
                          <a:ext cx="1030" cy="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25990" name="Group 38"/>
          <p:cNvGrpSpPr>
            <a:grpSpLocks/>
          </p:cNvGrpSpPr>
          <p:nvPr/>
        </p:nvGrpSpPr>
        <p:grpSpPr bwMode="auto">
          <a:xfrm>
            <a:off x="2505076" y="990601"/>
            <a:ext cx="7434263" cy="549275"/>
            <a:chOff x="597" y="624"/>
            <a:chExt cx="4683" cy="346"/>
          </a:xfrm>
        </p:grpSpPr>
        <p:sp>
          <p:nvSpPr>
            <p:cNvPr id="125991" name="Text Box 39"/>
            <p:cNvSpPr txBox="1">
              <a:spLocks noChangeArrowheads="1"/>
            </p:cNvSpPr>
            <p:nvPr/>
          </p:nvSpPr>
          <p:spPr bwMode="auto">
            <a:xfrm>
              <a:off x="597" y="624"/>
              <a:ext cx="4683"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solidFill>
                    <a:srgbClr val="3333FF"/>
                  </a:solidFill>
                  <a:latin typeface="Times New Roman" panose="02020603050405020304" pitchFamily="18" charset="0"/>
                  <a:ea typeface="楷体_GB2312" pitchFamily="49" charset="-122"/>
                </a:rPr>
                <a:t>The electric current element has </a:t>
              </a:r>
              <a:r>
                <a:rPr kumimoji="1" lang="en-US" altLang="zh-CN" sz="2000" i="1">
                  <a:latin typeface="Times New Roman" panose="02020603050405020304" pitchFamily="18" charset="0"/>
                  <a:ea typeface="楷体_GB2312" pitchFamily="49" charset="-122"/>
                </a:rPr>
                <a:t>z</a:t>
              </a:r>
              <a:r>
                <a:rPr kumimoji="1" lang="en-US" altLang="zh-CN" sz="2000">
                  <a:solidFill>
                    <a:srgbClr val="3333FF"/>
                  </a:solidFill>
                  <a:latin typeface="Times New Roman" panose="02020603050405020304" pitchFamily="18" charset="0"/>
                  <a:ea typeface="楷体_GB2312" pitchFamily="49" charset="-122"/>
                </a:rPr>
                <a:t>-component </a:t>
              </a:r>
              <a:r>
                <a:rPr kumimoji="1" lang="en-US" altLang="zh-CN" sz="2000">
                  <a:solidFill>
                    <a:srgbClr val="FF0000"/>
                  </a:solidFill>
                  <a:latin typeface="Times New Roman" panose="02020603050405020304" pitchFamily="18" charset="0"/>
                  <a:ea typeface="楷体_GB2312" pitchFamily="49" charset="-122"/>
                </a:rPr>
                <a:t>only</a:t>
              </a:r>
              <a:r>
                <a:rPr kumimoji="1" lang="en-US" altLang="zh-CN" sz="2000">
                  <a:solidFill>
                    <a:srgbClr val="3333FF"/>
                  </a:solidFill>
                  <a:latin typeface="Times New Roman" panose="02020603050405020304" pitchFamily="18" charset="0"/>
                  <a:ea typeface="楷体_GB2312" pitchFamily="49" charset="-122"/>
                </a:rPr>
                <a:t>,                , and</a:t>
              </a:r>
              <a:endParaRPr kumimoji="1" lang="en-US" altLang="zh-CN" sz="2000">
                <a:solidFill>
                  <a:srgbClr val="3333FF"/>
                </a:solidFill>
                <a:latin typeface="楷体_GB2312" pitchFamily="49" charset="-122"/>
                <a:ea typeface="楷体_GB2312" pitchFamily="49" charset="-122"/>
              </a:endParaRPr>
            </a:p>
          </p:txBody>
        </p:sp>
        <p:graphicFrame>
          <p:nvGraphicFramePr>
            <p:cNvPr id="125992" name="Object 40"/>
            <p:cNvGraphicFramePr>
              <a:graphicFrameLocks noChangeAspect="1"/>
            </p:cNvGraphicFramePr>
            <p:nvPr>
              <p:extLst>
                <p:ext uri="{D42A27DB-BD31-4B8C-83A1-F6EECF244321}">
                  <p14:modId xmlns:p14="http://schemas.microsoft.com/office/powerpoint/2010/main" val="1761523434"/>
                </p:ext>
              </p:extLst>
            </p:nvPr>
          </p:nvGraphicFramePr>
          <p:xfrm>
            <a:off x="3945" y="750"/>
            <a:ext cx="642" cy="203"/>
          </p:xfrm>
          <a:graphic>
            <a:graphicData uri="http://schemas.openxmlformats.org/presentationml/2006/ole">
              <mc:AlternateContent xmlns:mc="http://schemas.openxmlformats.org/markup-compatibility/2006">
                <mc:Choice xmlns:v="urn:schemas-microsoft-com:vml" Requires="v">
                  <p:oleObj spid="_x0000_s361806" r:id="rId19" imgW="672808" imgH="215806" progId="Equation.3">
                    <p:embed/>
                  </p:oleObj>
                </mc:Choice>
                <mc:Fallback>
                  <p:oleObj r:id="rId19" imgW="672808" imgH="215806"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45" y="750"/>
                          <a:ext cx="642" cy="2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25993" name="Group 41"/>
          <p:cNvGrpSpPr>
            <a:grpSpLocks/>
          </p:cNvGrpSpPr>
          <p:nvPr/>
        </p:nvGrpSpPr>
        <p:grpSpPr bwMode="auto">
          <a:xfrm>
            <a:off x="5410200" y="3352800"/>
            <a:ext cx="4305300" cy="381000"/>
            <a:chOff x="2304" y="2240"/>
            <a:chExt cx="2712" cy="240"/>
          </a:xfrm>
        </p:grpSpPr>
        <p:graphicFrame>
          <p:nvGraphicFramePr>
            <p:cNvPr id="125994" name="Object 42"/>
            <p:cNvGraphicFramePr>
              <a:graphicFrameLocks noChangeAspect="1"/>
            </p:cNvGraphicFramePr>
            <p:nvPr/>
          </p:nvGraphicFramePr>
          <p:xfrm>
            <a:off x="2304" y="2256"/>
            <a:ext cx="864" cy="218"/>
          </p:xfrm>
          <a:graphic>
            <a:graphicData uri="http://schemas.openxmlformats.org/presentationml/2006/ole">
              <mc:AlternateContent xmlns:mc="http://schemas.openxmlformats.org/markup-compatibility/2006">
                <mc:Choice xmlns:v="urn:schemas-microsoft-com:vml" Requires="v">
                  <p:oleObj spid="_x0000_s361807" r:id="rId21" imgW="863225" imgH="215806" progId="Equation.3">
                    <p:embed/>
                  </p:oleObj>
                </mc:Choice>
                <mc:Fallback>
                  <p:oleObj r:id="rId21" imgW="863225" imgH="215806"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304" y="2256"/>
                          <a:ext cx="864" cy="2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5995" name="Object 43"/>
            <p:cNvGraphicFramePr>
              <a:graphicFrameLocks noChangeAspect="1"/>
            </p:cNvGraphicFramePr>
            <p:nvPr/>
          </p:nvGraphicFramePr>
          <p:xfrm>
            <a:off x="3332" y="2252"/>
            <a:ext cx="940" cy="228"/>
          </p:xfrm>
          <a:graphic>
            <a:graphicData uri="http://schemas.openxmlformats.org/presentationml/2006/ole">
              <mc:AlternateContent xmlns:mc="http://schemas.openxmlformats.org/markup-compatibility/2006">
                <mc:Choice xmlns:v="urn:schemas-microsoft-com:vml" Requires="v">
                  <p:oleObj spid="_x0000_s361808" r:id="rId23" imgW="939800" imgH="228600" progId="Equation.3">
                    <p:embed/>
                  </p:oleObj>
                </mc:Choice>
                <mc:Fallback>
                  <p:oleObj r:id="rId23" imgW="939800" imgH="22860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332" y="2252"/>
                          <a:ext cx="940" cy="2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5996" name="Object 44"/>
            <p:cNvGraphicFramePr>
              <a:graphicFrameLocks noChangeAspect="1"/>
            </p:cNvGraphicFramePr>
            <p:nvPr/>
          </p:nvGraphicFramePr>
          <p:xfrm>
            <a:off x="4560" y="2240"/>
            <a:ext cx="456" cy="238"/>
          </p:xfrm>
          <a:graphic>
            <a:graphicData uri="http://schemas.openxmlformats.org/presentationml/2006/ole">
              <mc:AlternateContent xmlns:mc="http://schemas.openxmlformats.org/markup-compatibility/2006">
                <mc:Choice xmlns:v="urn:schemas-microsoft-com:vml" Requires="v">
                  <p:oleObj spid="_x0000_s361809" r:id="rId25" imgW="457200" imgH="241300" progId="Equation.3">
                    <p:embed/>
                  </p:oleObj>
                </mc:Choice>
                <mc:Fallback>
                  <p:oleObj r:id="rId25" imgW="457200" imgH="24130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560" y="2240"/>
                          <a:ext cx="456" cy="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25997" name="Text Box 45"/>
          <p:cNvSpPr txBox="1">
            <a:spLocks noChangeArrowheads="1"/>
          </p:cNvSpPr>
          <p:nvPr/>
        </p:nvSpPr>
        <p:spPr bwMode="auto">
          <a:xfrm>
            <a:off x="2389188" y="2286001"/>
            <a:ext cx="7593012"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25000"/>
              </a:lnSpc>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For radiation by an antenna, it is more convenient to select the </a:t>
            </a:r>
            <a:r>
              <a:rPr kumimoji="1" lang="en-US" altLang="zh-CN" sz="2000">
                <a:solidFill>
                  <a:srgbClr val="FF0000"/>
                </a:solidFill>
                <a:latin typeface="Times New Roman" panose="02020603050405020304" pitchFamily="18" charset="0"/>
              </a:rPr>
              <a:t>spherical </a:t>
            </a:r>
            <a:r>
              <a:rPr kumimoji="1" lang="en-US" altLang="zh-CN" sz="2000">
                <a:solidFill>
                  <a:srgbClr val="3333FF"/>
                </a:solidFill>
                <a:latin typeface="Times New Roman" panose="02020603050405020304" pitchFamily="18" charset="0"/>
              </a:rPr>
              <a:t>coordinate system, and we have</a:t>
            </a:r>
            <a:r>
              <a:rPr kumimoji="1" lang="en-US" altLang="zh-CN" sz="2000">
                <a:solidFill>
                  <a:srgbClr val="3333FF"/>
                </a:solidFill>
                <a:latin typeface="Times New Roman" panose="02020603050405020304" pitchFamily="18" charset="0"/>
                <a:ea typeface="楷体_GB2312" pitchFamily="49" charset="-122"/>
              </a:rPr>
              <a:t>		</a:t>
            </a:r>
          </a:p>
        </p:txBody>
      </p:sp>
      <p:grpSp>
        <p:nvGrpSpPr>
          <p:cNvPr id="125998" name="Group 46"/>
          <p:cNvGrpSpPr>
            <a:grpSpLocks/>
          </p:cNvGrpSpPr>
          <p:nvPr/>
        </p:nvGrpSpPr>
        <p:grpSpPr bwMode="auto">
          <a:xfrm>
            <a:off x="3695701" y="3263900"/>
            <a:ext cx="1090613" cy="1003300"/>
            <a:chOff x="1208" y="2144"/>
            <a:chExt cx="687" cy="632"/>
          </a:xfrm>
        </p:grpSpPr>
        <p:grpSp>
          <p:nvGrpSpPr>
            <p:cNvPr id="125999" name="Group 47"/>
            <p:cNvGrpSpPr>
              <a:grpSpLocks/>
            </p:cNvGrpSpPr>
            <p:nvPr/>
          </p:nvGrpSpPr>
          <p:grpSpPr bwMode="auto">
            <a:xfrm>
              <a:off x="1208" y="2144"/>
              <a:ext cx="687" cy="632"/>
              <a:chOff x="1208" y="2144"/>
              <a:chExt cx="687" cy="632"/>
            </a:xfrm>
          </p:grpSpPr>
          <p:sp>
            <p:nvSpPr>
              <p:cNvPr id="126000" name="Text Box 48"/>
              <p:cNvSpPr txBox="1">
                <a:spLocks noChangeArrowheads="1"/>
              </p:cNvSpPr>
              <p:nvPr/>
            </p:nvSpPr>
            <p:spPr bwMode="auto">
              <a:xfrm>
                <a:off x="1401" y="2144"/>
                <a:ext cx="337"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A</a:t>
                </a:r>
                <a:r>
                  <a:rPr lang="en-US" altLang="zh-CN" sz="1600" i="1" baseline="-25000">
                    <a:latin typeface="Times New Roman" panose="02020603050405020304" pitchFamily="18" charset="0"/>
                  </a:rPr>
                  <a:t>z</a:t>
                </a:r>
              </a:p>
            </p:txBody>
          </p:sp>
          <p:sp>
            <p:nvSpPr>
              <p:cNvPr id="126001" name="Text Box 49"/>
              <p:cNvSpPr txBox="1">
                <a:spLocks noChangeArrowheads="1"/>
              </p:cNvSpPr>
              <p:nvPr/>
            </p:nvSpPr>
            <p:spPr bwMode="auto">
              <a:xfrm>
                <a:off x="1568" y="2386"/>
                <a:ext cx="327"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A</a:t>
                </a:r>
                <a:r>
                  <a:rPr lang="en-US" altLang="zh-CN" sz="1600" i="1" baseline="-25000">
                    <a:latin typeface="Times New Roman" panose="02020603050405020304" pitchFamily="18" charset="0"/>
                  </a:rPr>
                  <a:t>r</a:t>
                </a:r>
              </a:p>
            </p:txBody>
          </p:sp>
          <p:sp>
            <p:nvSpPr>
              <p:cNvPr id="126002" name="Line 50"/>
              <p:cNvSpPr>
                <a:spLocks noChangeShapeType="1"/>
              </p:cNvSpPr>
              <p:nvPr/>
            </p:nvSpPr>
            <p:spPr bwMode="auto">
              <a:xfrm flipV="1">
                <a:off x="1505" y="2349"/>
                <a:ext cx="0" cy="388"/>
              </a:xfrm>
              <a:prstGeom prst="line">
                <a:avLst/>
              </a:prstGeom>
              <a:noFill/>
              <a:ln w="19050">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6003" name="Line 51"/>
              <p:cNvSpPr>
                <a:spLocks noChangeShapeType="1"/>
              </p:cNvSpPr>
              <p:nvPr/>
            </p:nvSpPr>
            <p:spPr bwMode="auto">
              <a:xfrm flipH="1" flipV="1">
                <a:off x="1505" y="2338"/>
                <a:ext cx="102" cy="216"/>
              </a:xfrm>
              <a:prstGeom prst="line">
                <a:avLst/>
              </a:prstGeom>
              <a:noFill/>
              <a:ln w="9525">
                <a:solidFill>
                  <a:srgbClr val="000000"/>
                </a:solidFill>
                <a:prstDash val="dash"/>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6004" name="Line 52"/>
              <p:cNvSpPr>
                <a:spLocks noChangeShapeType="1"/>
              </p:cNvSpPr>
              <p:nvPr/>
            </p:nvSpPr>
            <p:spPr bwMode="auto">
              <a:xfrm flipV="1">
                <a:off x="1505" y="2554"/>
                <a:ext cx="112" cy="172"/>
              </a:xfrm>
              <a:prstGeom prst="line">
                <a:avLst/>
              </a:prstGeom>
              <a:noFill/>
              <a:ln w="19050">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6005" name="Text Box 53"/>
              <p:cNvSpPr txBox="1">
                <a:spLocks noChangeArrowheads="1"/>
              </p:cNvSpPr>
              <p:nvPr/>
            </p:nvSpPr>
            <p:spPr bwMode="auto">
              <a:xfrm>
                <a:off x="1439" y="2499"/>
                <a:ext cx="245"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400" i="1">
                    <a:latin typeface="Times New Roman" panose="02020603050405020304" pitchFamily="18" charset="0"/>
                    <a:sym typeface="Symbol" panose="05050102010706020507" pitchFamily="18" charset="2"/>
                  </a:rPr>
                  <a:t></a:t>
                </a:r>
                <a:endParaRPr lang="zh-CN" altLang="en-US" sz="1400" i="1">
                  <a:latin typeface="Times New Roman" panose="02020603050405020304" pitchFamily="18" charset="0"/>
                </a:endParaRPr>
              </a:p>
            </p:txBody>
          </p:sp>
          <p:sp>
            <p:nvSpPr>
              <p:cNvPr id="126006" name="Freeform 54"/>
              <p:cNvSpPr>
                <a:spLocks/>
              </p:cNvSpPr>
              <p:nvPr/>
            </p:nvSpPr>
            <p:spPr bwMode="auto">
              <a:xfrm>
                <a:off x="1505" y="2651"/>
                <a:ext cx="51" cy="21"/>
              </a:xfrm>
              <a:custGeom>
                <a:avLst/>
                <a:gdLst>
                  <a:gd name="T0" fmla="*/ 0 w 100"/>
                  <a:gd name="T1" fmla="*/ 0 h 40"/>
                  <a:gd name="T2" fmla="*/ 100 w 100"/>
                  <a:gd name="T3" fmla="*/ 40 h 40"/>
                </a:gdLst>
                <a:ahLst/>
                <a:cxnLst>
                  <a:cxn ang="0">
                    <a:pos x="T0" y="T1"/>
                  </a:cxn>
                  <a:cxn ang="0">
                    <a:pos x="T2" y="T3"/>
                  </a:cxn>
                </a:cxnLst>
                <a:rect l="0" t="0" r="r" b="b"/>
                <a:pathLst>
                  <a:path w="100" h="40">
                    <a:moveTo>
                      <a:pt x="0" y="0"/>
                    </a:moveTo>
                    <a:cubicBezTo>
                      <a:pt x="0" y="0"/>
                      <a:pt x="50" y="20"/>
                      <a:pt x="100" y="40"/>
                    </a:cubicBezTo>
                  </a:path>
                </a:pathLst>
              </a:custGeom>
              <a:noFill/>
              <a:ln w="9525" cap="flat" cmpd="sng">
                <a:solidFill>
                  <a:srgbClr val="000000"/>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6007" name="Line 55"/>
              <p:cNvSpPr>
                <a:spLocks noChangeShapeType="1"/>
              </p:cNvSpPr>
              <p:nvPr/>
            </p:nvSpPr>
            <p:spPr bwMode="auto">
              <a:xfrm flipH="1">
                <a:off x="1403" y="2360"/>
                <a:ext cx="102" cy="204"/>
              </a:xfrm>
              <a:prstGeom prst="line">
                <a:avLst/>
              </a:prstGeom>
              <a:noFill/>
              <a:ln w="9525">
                <a:solidFill>
                  <a:srgbClr val="000000"/>
                </a:solidFill>
                <a:prstDash val="dash"/>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6008" name="Text Box 56"/>
              <p:cNvSpPr txBox="1">
                <a:spLocks noChangeArrowheads="1"/>
              </p:cNvSpPr>
              <p:nvPr/>
            </p:nvSpPr>
            <p:spPr bwMode="auto">
              <a:xfrm>
                <a:off x="1208" y="2517"/>
                <a:ext cx="358"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-A</a:t>
                </a:r>
                <a:r>
                  <a:rPr lang="en-US" altLang="zh-CN" sz="1600" i="1" baseline="-25000">
                    <a:latin typeface="Times New Roman" panose="02020603050405020304" pitchFamily="18" charset="0"/>
                    <a:sym typeface="Symbol" panose="05050102010706020507" pitchFamily="18" charset="2"/>
                  </a:rPr>
                  <a:t></a:t>
                </a:r>
                <a:endParaRPr lang="en-US" altLang="zh-CN" sz="1600" i="1" baseline="-25000">
                  <a:latin typeface="Times New Roman" panose="02020603050405020304" pitchFamily="18" charset="0"/>
                </a:endParaRPr>
              </a:p>
            </p:txBody>
          </p:sp>
        </p:grpSp>
        <p:sp>
          <p:nvSpPr>
            <p:cNvPr id="126009" name="Line 57"/>
            <p:cNvSpPr>
              <a:spLocks noChangeShapeType="1"/>
            </p:cNvSpPr>
            <p:nvPr/>
          </p:nvSpPr>
          <p:spPr bwMode="auto">
            <a:xfrm flipH="1" flipV="1">
              <a:off x="1392" y="2544"/>
              <a:ext cx="116" cy="178"/>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grpSp>
      <p:sp>
        <p:nvSpPr>
          <p:cNvPr id="126010" name="AutoShape 58">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26011" name="AutoShape 59">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Tree>
    <p:extLst>
      <p:ext uri="{BB962C8B-B14F-4D97-AF65-F5344CB8AC3E}">
        <p14:creationId xmlns:p14="http://schemas.microsoft.com/office/powerpoint/2010/main" val="8798796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125985"/>
                                        </p:tgtEl>
                                        <p:attrNameLst>
                                          <p:attrName>style.visibility</p:attrName>
                                        </p:attrNameLst>
                                      </p:cBhvr>
                                      <p:to>
                                        <p:strVal val="visible"/>
                                      </p:to>
                                    </p:set>
                                    <p:anim calcmode="lin" valueType="num">
                                      <p:cBhvr additive="base">
                                        <p:cTn id="7" dur="500" fill="hold"/>
                                        <p:tgtEl>
                                          <p:spTgt spid="125985"/>
                                        </p:tgtEl>
                                        <p:attrNameLst>
                                          <p:attrName>ppt_x</p:attrName>
                                        </p:attrNameLst>
                                      </p:cBhvr>
                                      <p:tavLst>
                                        <p:tav tm="0">
                                          <p:val>
                                            <p:strVal val="#ppt_x"/>
                                          </p:val>
                                        </p:tav>
                                        <p:tav tm="100000">
                                          <p:val>
                                            <p:strVal val="#ppt_x"/>
                                          </p:val>
                                        </p:tav>
                                      </p:tavLst>
                                    </p:anim>
                                    <p:anim calcmode="lin" valueType="num">
                                      <p:cBhvr additive="base">
                                        <p:cTn id="8" dur="500" fill="hold"/>
                                        <p:tgtEl>
                                          <p:spTgt spid="125985"/>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25990"/>
                                        </p:tgtEl>
                                        <p:attrNameLst>
                                          <p:attrName>style.visibility</p:attrName>
                                        </p:attrNameLst>
                                      </p:cBhvr>
                                      <p:to>
                                        <p:strVal val="visible"/>
                                      </p:to>
                                    </p:set>
                                    <p:anim calcmode="lin" valueType="num">
                                      <p:cBhvr additive="base">
                                        <p:cTn id="13" dur="500" fill="hold"/>
                                        <p:tgtEl>
                                          <p:spTgt spid="125990"/>
                                        </p:tgtEl>
                                        <p:attrNameLst>
                                          <p:attrName>ppt_x</p:attrName>
                                        </p:attrNameLst>
                                      </p:cBhvr>
                                      <p:tavLst>
                                        <p:tav tm="0">
                                          <p:val>
                                            <p:strVal val="#ppt_x"/>
                                          </p:val>
                                        </p:tav>
                                        <p:tav tm="100000">
                                          <p:val>
                                            <p:strVal val="#ppt_x"/>
                                          </p:val>
                                        </p:tav>
                                      </p:tavLst>
                                    </p:anim>
                                    <p:anim calcmode="lin" valueType="num">
                                      <p:cBhvr additive="base">
                                        <p:cTn id="14" dur="500" fill="hold"/>
                                        <p:tgtEl>
                                          <p:spTgt spid="125990"/>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25954"/>
                                        </p:tgtEl>
                                        <p:attrNameLst>
                                          <p:attrName>style.visibility</p:attrName>
                                        </p:attrNameLst>
                                      </p:cBhvr>
                                      <p:to>
                                        <p:strVal val="visible"/>
                                      </p:to>
                                    </p:set>
                                    <p:anim calcmode="lin" valueType="num">
                                      <p:cBhvr additive="base">
                                        <p:cTn id="19" dur="500" fill="hold"/>
                                        <p:tgtEl>
                                          <p:spTgt spid="125954"/>
                                        </p:tgtEl>
                                        <p:attrNameLst>
                                          <p:attrName>ppt_x</p:attrName>
                                        </p:attrNameLst>
                                      </p:cBhvr>
                                      <p:tavLst>
                                        <p:tav tm="0">
                                          <p:val>
                                            <p:strVal val="#ppt_x"/>
                                          </p:val>
                                        </p:tav>
                                        <p:tav tm="100000">
                                          <p:val>
                                            <p:strVal val="#ppt_x"/>
                                          </p:val>
                                        </p:tav>
                                      </p:tavLst>
                                    </p:anim>
                                    <p:anim calcmode="lin" valueType="num">
                                      <p:cBhvr additive="base">
                                        <p:cTn id="20" dur="500" fill="hold"/>
                                        <p:tgtEl>
                                          <p:spTgt spid="12595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5997"/>
                                        </p:tgtEl>
                                        <p:attrNameLst>
                                          <p:attrName>style.visibility</p:attrName>
                                        </p:attrNameLst>
                                      </p:cBhvr>
                                      <p:to>
                                        <p:strVal val="visible"/>
                                      </p:to>
                                    </p:set>
                                    <p:anim calcmode="lin" valueType="num">
                                      <p:cBhvr additive="base">
                                        <p:cTn id="25" dur="500" fill="hold"/>
                                        <p:tgtEl>
                                          <p:spTgt spid="125997"/>
                                        </p:tgtEl>
                                        <p:attrNameLst>
                                          <p:attrName>ppt_x</p:attrName>
                                        </p:attrNameLst>
                                      </p:cBhvr>
                                      <p:tavLst>
                                        <p:tav tm="0">
                                          <p:val>
                                            <p:strVal val="#ppt_x"/>
                                          </p:val>
                                        </p:tav>
                                        <p:tav tm="100000">
                                          <p:val>
                                            <p:strVal val="#ppt_x"/>
                                          </p:val>
                                        </p:tav>
                                      </p:tavLst>
                                    </p:anim>
                                    <p:anim calcmode="lin" valueType="num">
                                      <p:cBhvr additive="base">
                                        <p:cTn id="26" dur="500" fill="hold"/>
                                        <p:tgtEl>
                                          <p:spTgt spid="125997"/>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12595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12599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nodeType="clickEffect">
                                  <p:stCondLst>
                                    <p:cond delay="0"/>
                                  </p:stCondLst>
                                  <p:childTnLst>
                                    <p:set>
                                      <p:cBhvr>
                                        <p:cTn id="38" dur="1" fill="hold">
                                          <p:stCondLst>
                                            <p:cond delay="0"/>
                                          </p:stCondLst>
                                        </p:cTn>
                                        <p:tgtEl>
                                          <p:spTgt spid="125993"/>
                                        </p:tgtEl>
                                        <p:attrNameLst>
                                          <p:attrName>style.visibility</p:attrName>
                                        </p:attrNameLst>
                                      </p:cBhvr>
                                      <p:to>
                                        <p:strVal val="visible"/>
                                      </p:to>
                                    </p:set>
                                    <p:anim calcmode="lin" valueType="num">
                                      <p:cBhvr additive="base">
                                        <p:cTn id="39" dur="500" fill="hold"/>
                                        <p:tgtEl>
                                          <p:spTgt spid="125993"/>
                                        </p:tgtEl>
                                        <p:attrNameLst>
                                          <p:attrName>ppt_x</p:attrName>
                                        </p:attrNameLst>
                                      </p:cBhvr>
                                      <p:tavLst>
                                        <p:tav tm="0">
                                          <p:val>
                                            <p:strVal val="#ppt_x"/>
                                          </p:val>
                                        </p:tav>
                                        <p:tav tm="100000">
                                          <p:val>
                                            <p:strVal val="#ppt_x"/>
                                          </p:val>
                                        </p:tav>
                                      </p:tavLst>
                                    </p:anim>
                                    <p:anim calcmode="lin" valueType="num">
                                      <p:cBhvr additive="base">
                                        <p:cTn id="40" dur="500" fill="hold"/>
                                        <p:tgtEl>
                                          <p:spTgt spid="125993"/>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4" fill="hold" nodeType="clickEffect">
                                  <p:stCondLst>
                                    <p:cond delay="0"/>
                                  </p:stCondLst>
                                  <p:childTnLst>
                                    <p:set>
                                      <p:cBhvr>
                                        <p:cTn id="44" dur="1" fill="hold">
                                          <p:stCondLst>
                                            <p:cond delay="0"/>
                                          </p:stCondLst>
                                        </p:cTn>
                                        <p:tgtEl>
                                          <p:spTgt spid="125980"/>
                                        </p:tgtEl>
                                        <p:attrNameLst>
                                          <p:attrName>style.visibility</p:attrName>
                                        </p:attrNameLst>
                                      </p:cBhvr>
                                      <p:to>
                                        <p:strVal val="visible"/>
                                      </p:to>
                                    </p:set>
                                    <p:anim calcmode="lin" valueType="num">
                                      <p:cBhvr additive="base">
                                        <p:cTn id="45" dur="500" fill="hold"/>
                                        <p:tgtEl>
                                          <p:spTgt spid="125980"/>
                                        </p:tgtEl>
                                        <p:attrNameLst>
                                          <p:attrName>ppt_x</p:attrName>
                                        </p:attrNameLst>
                                      </p:cBhvr>
                                      <p:tavLst>
                                        <p:tav tm="0">
                                          <p:val>
                                            <p:strVal val="#ppt_x"/>
                                          </p:val>
                                        </p:tav>
                                        <p:tav tm="100000">
                                          <p:val>
                                            <p:strVal val="#ppt_x"/>
                                          </p:val>
                                        </p:tav>
                                      </p:tavLst>
                                    </p:anim>
                                    <p:anim calcmode="lin" valueType="num">
                                      <p:cBhvr additive="base">
                                        <p:cTn id="46" dur="500" fill="hold"/>
                                        <p:tgtEl>
                                          <p:spTgt spid="125980"/>
                                        </p:tgtEl>
                                        <p:attrNameLst>
                                          <p:attrName>ppt_y</p:attrName>
                                        </p:attrNameLst>
                                      </p:cBhvr>
                                      <p:tavLst>
                                        <p:tav tm="0">
                                          <p:val>
                                            <p:strVal val="1+#ppt_h/2"/>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4" fill="hold" nodeType="clickEffect">
                                  <p:stCondLst>
                                    <p:cond delay="0"/>
                                  </p:stCondLst>
                                  <p:childTnLst>
                                    <p:set>
                                      <p:cBhvr>
                                        <p:cTn id="50" dur="1" fill="hold">
                                          <p:stCondLst>
                                            <p:cond delay="0"/>
                                          </p:stCondLst>
                                        </p:cTn>
                                        <p:tgtEl>
                                          <p:spTgt spid="125983"/>
                                        </p:tgtEl>
                                        <p:attrNameLst>
                                          <p:attrName>style.visibility</p:attrName>
                                        </p:attrNameLst>
                                      </p:cBhvr>
                                      <p:to>
                                        <p:strVal val="visible"/>
                                      </p:to>
                                    </p:set>
                                    <p:anim calcmode="lin" valueType="num">
                                      <p:cBhvr additive="base">
                                        <p:cTn id="51" dur="500" fill="hold"/>
                                        <p:tgtEl>
                                          <p:spTgt spid="125983"/>
                                        </p:tgtEl>
                                        <p:attrNameLst>
                                          <p:attrName>ppt_x</p:attrName>
                                        </p:attrNameLst>
                                      </p:cBhvr>
                                      <p:tavLst>
                                        <p:tav tm="0">
                                          <p:val>
                                            <p:strVal val="#ppt_x"/>
                                          </p:val>
                                        </p:tav>
                                        <p:tav tm="100000">
                                          <p:val>
                                            <p:strVal val="#ppt_x"/>
                                          </p:val>
                                        </p:tav>
                                      </p:tavLst>
                                    </p:anim>
                                    <p:anim calcmode="lin" valueType="num">
                                      <p:cBhvr additive="base">
                                        <p:cTn id="52" dur="500" fill="hold"/>
                                        <p:tgtEl>
                                          <p:spTgt spid="125983"/>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fill="hold" nodeType="clickEffect">
                                  <p:stCondLst>
                                    <p:cond delay="0"/>
                                  </p:stCondLst>
                                  <p:childTnLst>
                                    <p:set>
                                      <p:cBhvr>
                                        <p:cTn id="56" dur="1" fill="hold">
                                          <p:stCondLst>
                                            <p:cond delay="0"/>
                                          </p:stCondLst>
                                        </p:cTn>
                                        <p:tgtEl>
                                          <p:spTgt spid="125984"/>
                                        </p:tgtEl>
                                        <p:attrNameLst>
                                          <p:attrName>style.visibility</p:attrName>
                                        </p:attrNameLst>
                                      </p:cBhvr>
                                      <p:to>
                                        <p:strVal val="visible"/>
                                      </p:to>
                                    </p:set>
                                    <p:anim calcmode="lin" valueType="num">
                                      <p:cBhvr additive="base">
                                        <p:cTn id="57" dur="500" fill="hold"/>
                                        <p:tgtEl>
                                          <p:spTgt spid="125984"/>
                                        </p:tgtEl>
                                        <p:attrNameLst>
                                          <p:attrName>ppt_x</p:attrName>
                                        </p:attrNameLst>
                                      </p:cBhvr>
                                      <p:tavLst>
                                        <p:tav tm="0">
                                          <p:val>
                                            <p:strVal val="#ppt_x"/>
                                          </p:val>
                                        </p:tav>
                                        <p:tav tm="100000">
                                          <p:val>
                                            <p:strVal val="#ppt_x"/>
                                          </p:val>
                                        </p:tav>
                                      </p:tavLst>
                                    </p:anim>
                                    <p:anim calcmode="lin" valueType="num">
                                      <p:cBhvr additive="base">
                                        <p:cTn id="58" dur="500" fill="hold"/>
                                        <p:tgtEl>
                                          <p:spTgt spid="1259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97" grpId="0"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0706" name="Group 2"/>
          <p:cNvGrpSpPr>
            <a:grpSpLocks/>
          </p:cNvGrpSpPr>
          <p:nvPr/>
        </p:nvGrpSpPr>
        <p:grpSpPr bwMode="auto">
          <a:xfrm>
            <a:off x="2590800" y="371475"/>
            <a:ext cx="6781800" cy="723900"/>
            <a:chOff x="672" y="234"/>
            <a:chExt cx="4272" cy="456"/>
          </a:xfrm>
        </p:grpSpPr>
        <p:sp>
          <p:nvSpPr>
            <p:cNvPr id="200707" name="Text Box 3"/>
            <p:cNvSpPr txBox="1">
              <a:spLocks noChangeArrowheads="1"/>
            </p:cNvSpPr>
            <p:nvPr/>
          </p:nvSpPr>
          <p:spPr bwMode="auto">
            <a:xfrm>
              <a:off x="672" y="240"/>
              <a:ext cx="2592"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solidFill>
                    <a:srgbClr val="3333FF"/>
                  </a:solidFill>
                  <a:latin typeface="Times New Roman" panose="02020603050405020304" pitchFamily="18" charset="0"/>
                </a:rPr>
                <a:t>For the </a:t>
              </a:r>
              <a:r>
                <a:rPr kumimoji="1" lang="en-US" altLang="zh-CN" sz="2000">
                  <a:solidFill>
                    <a:srgbClr val="FF0000"/>
                  </a:solidFill>
                  <a:latin typeface="Times New Roman" panose="02020603050405020304" pitchFamily="18" charset="0"/>
                </a:rPr>
                <a:t>far-zone</a:t>
              </a:r>
              <a:r>
                <a:rPr kumimoji="1" lang="en-US" altLang="zh-CN" sz="2000">
                  <a:solidFill>
                    <a:srgbClr val="3333FF"/>
                  </a:solidFill>
                  <a:latin typeface="Times New Roman" panose="02020603050405020304" pitchFamily="18" charset="0"/>
                </a:rPr>
                <a:t> fields, we can take</a:t>
              </a:r>
              <a:r>
                <a:rPr kumimoji="1" lang="en-US" altLang="zh-CN" sz="2000">
                  <a:solidFill>
                    <a:srgbClr val="3333FF"/>
                  </a:solidFill>
                  <a:latin typeface="楷体_GB2312" pitchFamily="49" charset="-122"/>
                  <a:ea typeface="楷体_GB2312" pitchFamily="49" charset="-122"/>
                </a:rPr>
                <a:t> </a:t>
              </a:r>
            </a:p>
          </p:txBody>
        </p:sp>
        <p:graphicFrame>
          <p:nvGraphicFramePr>
            <p:cNvPr id="200708" name="Object 4"/>
            <p:cNvGraphicFramePr>
              <a:graphicFrameLocks noChangeAspect="1"/>
            </p:cNvGraphicFramePr>
            <p:nvPr/>
          </p:nvGraphicFramePr>
          <p:xfrm>
            <a:off x="3204" y="234"/>
            <a:ext cx="1740" cy="456"/>
          </p:xfrm>
          <a:graphic>
            <a:graphicData uri="http://schemas.openxmlformats.org/presentationml/2006/ole">
              <mc:AlternateContent xmlns:mc="http://schemas.openxmlformats.org/markup-compatibility/2006">
                <mc:Choice xmlns:v="urn:schemas-microsoft-com:vml" Requires="v">
                  <p:oleObj spid="_x0000_s426121" name="Equation" r:id="rId3" imgW="1930320" imgH="507960" progId="Equation.3">
                    <p:embed/>
                  </p:oleObj>
                </mc:Choice>
                <mc:Fallback>
                  <p:oleObj name="Equation" r:id="rId3" imgW="1930320" imgH="5079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4" y="234"/>
                          <a:ext cx="1740" cy="4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00709" name="Group 5"/>
          <p:cNvGrpSpPr>
            <a:grpSpLocks/>
          </p:cNvGrpSpPr>
          <p:nvPr/>
        </p:nvGrpSpPr>
        <p:grpSpPr bwMode="auto">
          <a:xfrm>
            <a:off x="2209800" y="1176338"/>
            <a:ext cx="4292600" cy="652462"/>
            <a:chOff x="432" y="720"/>
            <a:chExt cx="2704" cy="411"/>
          </a:xfrm>
        </p:grpSpPr>
        <p:sp>
          <p:nvSpPr>
            <p:cNvPr id="200710" name="Text Box 6"/>
            <p:cNvSpPr txBox="1">
              <a:spLocks noChangeArrowheads="1"/>
            </p:cNvSpPr>
            <p:nvPr/>
          </p:nvSpPr>
          <p:spPr bwMode="auto">
            <a:xfrm>
              <a:off x="432" y="758"/>
              <a:ext cx="720" cy="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en-US" altLang="zh-CN" sz="2000">
                  <a:solidFill>
                    <a:srgbClr val="3333FF"/>
                  </a:solidFill>
                  <a:latin typeface="Times New Roman" panose="02020603050405020304" pitchFamily="18" charset="0"/>
                </a:rPr>
                <a:t>we find</a:t>
              </a:r>
              <a:endParaRPr kumimoji="1" lang="en-US" altLang="zh-CN" sz="2000">
                <a:solidFill>
                  <a:srgbClr val="3333FF"/>
                </a:solidFill>
                <a:latin typeface="楷体_GB2312" pitchFamily="49" charset="-122"/>
                <a:ea typeface="楷体_GB2312" pitchFamily="49" charset="-122"/>
              </a:endParaRPr>
            </a:p>
          </p:txBody>
        </p:sp>
        <p:graphicFrame>
          <p:nvGraphicFramePr>
            <p:cNvPr id="200711" name="Object 7"/>
            <p:cNvGraphicFramePr>
              <a:graphicFrameLocks noChangeAspect="1"/>
            </p:cNvGraphicFramePr>
            <p:nvPr/>
          </p:nvGraphicFramePr>
          <p:xfrm>
            <a:off x="1296" y="720"/>
            <a:ext cx="1840" cy="411"/>
          </p:xfrm>
          <a:graphic>
            <a:graphicData uri="http://schemas.openxmlformats.org/presentationml/2006/ole">
              <mc:AlternateContent xmlns:mc="http://schemas.openxmlformats.org/markup-compatibility/2006">
                <mc:Choice xmlns:v="urn:schemas-microsoft-com:vml" Requires="v">
                  <p:oleObj spid="_x0000_s426122" name="Equation" r:id="rId5" imgW="1777680" imgH="393480" progId="Equation.3">
                    <p:embed/>
                  </p:oleObj>
                </mc:Choice>
                <mc:Fallback>
                  <p:oleObj name="Equation" r:id="rId5" imgW="1777680" imgH="393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6" y="720"/>
                          <a:ext cx="1840" cy="4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00712" name="Group 8"/>
          <p:cNvGrpSpPr>
            <a:grpSpLocks/>
          </p:cNvGrpSpPr>
          <p:nvPr/>
        </p:nvGrpSpPr>
        <p:grpSpPr bwMode="auto">
          <a:xfrm>
            <a:off x="2222500" y="2041526"/>
            <a:ext cx="5321300" cy="549275"/>
            <a:chOff x="344" y="1670"/>
            <a:chExt cx="3352" cy="346"/>
          </a:xfrm>
        </p:grpSpPr>
        <p:sp>
          <p:nvSpPr>
            <p:cNvPr id="200713" name="Text Box 9"/>
            <p:cNvSpPr txBox="1">
              <a:spLocks noChangeArrowheads="1"/>
            </p:cNvSpPr>
            <p:nvPr/>
          </p:nvSpPr>
          <p:spPr bwMode="auto">
            <a:xfrm>
              <a:off x="344" y="1670"/>
              <a:ext cx="3352"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solidFill>
                    <a:srgbClr val="3333FF"/>
                  </a:solidFill>
                  <a:latin typeface="Times New Roman" panose="02020603050405020304" pitchFamily="18" charset="0"/>
                  <a:ea typeface="楷体_GB2312" pitchFamily="49" charset="-122"/>
                </a:rPr>
                <a:t>And the </a:t>
              </a:r>
              <a:r>
                <a:rPr kumimoji="1" lang="en-US" altLang="zh-CN" sz="2000">
                  <a:solidFill>
                    <a:srgbClr val="FF0000"/>
                  </a:solidFill>
                  <a:latin typeface="Times New Roman" panose="02020603050405020304" pitchFamily="18" charset="0"/>
                  <a:ea typeface="楷体_GB2312" pitchFamily="49" charset="-122"/>
                </a:rPr>
                <a:t>directivity factor</a:t>
              </a:r>
              <a:r>
                <a:rPr kumimoji="1" lang="en-US" altLang="zh-CN" sz="2000">
                  <a:solidFill>
                    <a:srgbClr val="3333FF"/>
                  </a:solidFill>
                  <a:latin typeface="Times New Roman" panose="02020603050405020304" pitchFamily="18" charset="0"/>
                  <a:ea typeface="楷体_GB2312" pitchFamily="49" charset="-122"/>
                </a:rPr>
                <a:t> is                               .</a:t>
              </a:r>
              <a:endParaRPr kumimoji="1" lang="en-US" altLang="zh-CN" sz="2000">
                <a:solidFill>
                  <a:srgbClr val="3333FF"/>
                </a:solidFill>
                <a:latin typeface="楷体_GB2312" pitchFamily="49" charset="-122"/>
                <a:ea typeface="楷体_GB2312" pitchFamily="49" charset="-122"/>
              </a:endParaRPr>
            </a:p>
          </p:txBody>
        </p:sp>
        <p:graphicFrame>
          <p:nvGraphicFramePr>
            <p:cNvPr id="200714" name="Object 10"/>
            <p:cNvGraphicFramePr>
              <a:graphicFrameLocks noChangeAspect="1"/>
            </p:cNvGraphicFramePr>
            <p:nvPr/>
          </p:nvGraphicFramePr>
          <p:xfrm>
            <a:off x="2352" y="1776"/>
            <a:ext cx="1152" cy="201"/>
          </p:xfrm>
          <a:graphic>
            <a:graphicData uri="http://schemas.openxmlformats.org/presentationml/2006/ole">
              <mc:AlternateContent xmlns:mc="http://schemas.openxmlformats.org/markup-compatibility/2006">
                <mc:Choice xmlns:v="urn:schemas-microsoft-com:vml" Requires="v">
                  <p:oleObj spid="_x0000_s426123" r:id="rId7" imgW="1143000" imgH="203200" progId="Equation.3">
                    <p:embed/>
                  </p:oleObj>
                </mc:Choice>
                <mc:Fallback>
                  <p:oleObj r:id="rId7" imgW="1143000" imgH="203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52" y="1776"/>
                          <a:ext cx="1152" cy="2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00715" name="Group 11"/>
          <p:cNvGrpSpPr>
            <a:grpSpLocks/>
          </p:cNvGrpSpPr>
          <p:nvPr/>
        </p:nvGrpSpPr>
        <p:grpSpPr bwMode="auto">
          <a:xfrm>
            <a:off x="7391400" y="1143000"/>
            <a:ext cx="2362200" cy="1778000"/>
            <a:chOff x="3984" y="720"/>
            <a:chExt cx="1488" cy="1120"/>
          </a:xfrm>
        </p:grpSpPr>
        <p:sp>
          <p:nvSpPr>
            <p:cNvPr id="200716" name="Rectangle 12"/>
            <p:cNvSpPr>
              <a:spLocks noChangeArrowheads="1"/>
            </p:cNvSpPr>
            <p:nvPr/>
          </p:nvSpPr>
          <p:spPr bwMode="auto">
            <a:xfrm>
              <a:off x="3984" y="1156"/>
              <a:ext cx="116" cy="23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200717" name="Group 13"/>
            <p:cNvGrpSpPr>
              <a:grpSpLocks/>
            </p:cNvGrpSpPr>
            <p:nvPr/>
          </p:nvGrpSpPr>
          <p:grpSpPr bwMode="auto">
            <a:xfrm>
              <a:off x="4032" y="720"/>
              <a:ext cx="1440" cy="1120"/>
              <a:chOff x="4128" y="480"/>
              <a:chExt cx="1440" cy="1120"/>
            </a:xfrm>
          </p:grpSpPr>
          <p:sp>
            <p:nvSpPr>
              <p:cNvPr id="200718" name="Line 14"/>
              <p:cNvSpPr>
                <a:spLocks noChangeShapeType="1"/>
              </p:cNvSpPr>
              <p:nvPr/>
            </p:nvSpPr>
            <p:spPr bwMode="auto">
              <a:xfrm flipV="1">
                <a:off x="4128" y="1058"/>
                <a:ext cx="1195"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0719" name="Line 15"/>
              <p:cNvSpPr>
                <a:spLocks noChangeShapeType="1"/>
              </p:cNvSpPr>
              <p:nvPr/>
            </p:nvSpPr>
            <p:spPr bwMode="auto">
              <a:xfrm>
                <a:off x="4325" y="480"/>
                <a:ext cx="0" cy="1120"/>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0720" name="Line 16"/>
              <p:cNvSpPr>
                <a:spLocks noChangeShapeType="1"/>
              </p:cNvSpPr>
              <p:nvPr/>
            </p:nvSpPr>
            <p:spPr bwMode="auto">
              <a:xfrm flipV="1">
                <a:off x="4325" y="615"/>
                <a:ext cx="418" cy="443"/>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0721" name="Freeform 17"/>
              <p:cNvSpPr>
                <a:spLocks/>
              </p:cNvSpPr>
              <p:nvPr/>
            </p:nvSpPr>
            <p:spPr bwMode="auto">
              <a:xfrm flipV="1">
                <a:off x="4256" y="1055"/>
                <a:ext cx="737" cy="504"/>
              </a:xfrm>
              <a:custGeom>
                <a:avLst/>
                <a:gdLst>
                  <a:gd name="T0" fmla="*/ 130 w 1490"/>
                  <a:gd name="T1" fmla="*/ 1073 h 1093"/>
                  <a:gd name="T2" fmla="*/ 50 w 1490"/>
                  <a:gd name="T3" fmla="*/ 953 h 1093"/>
                  <a:gd name="T4" fmla="*/ 10 w 1490"/>
                  <a:gd name="T5" fmla="*/ 773 h 1093"/>
                  <a:gd name="T6" fmla="*/ 10 w 1490"/>
                  <a:gd name="T7" fmla="*/ 593 h 1093"/>
                  <a:gd name="T8" fmla="*/ 70 w 1490"/>
                  <a:gd name="T9" fmla="*/ 393 h 1093"/>
                  <a:gd name="T10" fmla="*/ 130 w 1490"/>
                  <a:gd name="T11" fmla="*/ 313 h 1093"/>
                  <a:gd name="T12" fmla="*/ 230 w 1490"/>
                  <a:gd name="T13" fmla="*/ 193 h 1093"/>
                  <a:gd name="T14" fmla="*/ 370 w 1490"/>
                  <a:gd name="T15" fmla="*/ 93 h 1093"/>
                  <a:gd name="T16" fmla="*/ 510 w 1490"/>
                  <a:gd name="T17" fmla="*/ 33 h 1093"/>
                  <a:gd name="T18" fmla="*/ 710 w 1490"/>
                  <a:gd name="T19" fmla="*/ 13 h 1093"/>
                  <a:gd name="T20" fmla="*/ 990 w 1490"/>
                  <a:gd name="T21" fmla="*/ 113 h 1093"/>
                  <a:gd name="T22" fmla="*/ 1190 w 1490"/>
                  <a:gd name="T23" fmla="*/ 333 h 1093"/>
                  <a:gd name="T24" fmla="*/ 1270 w 1490"/>
                  <a:gd name="T25" fmla="*/ 453 h 1093"/>
                  <a:gd name="T26" fmla="*/ 1370 w 1490"/>
                  <a:gd name="T27" fmla="*/ 653 h 1093"/>
                  <a:gd name="T28" fmla="*/ 1430 w 1490"/>
                  <a:gd name="T29" fmla="*/ 853 h 1093"/>
                  <a:gd name="T30" fmla="*/ 1470 w 1490"/>
                  <a:gd name="T31" fmla="*/ 973 h 1093"/>
                  <a:gd name="T32" fmla="*/ 1490 w 1490"/>
                  <a:gd name="T33" fmla="*/ 1093 h 1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0" h="1093">
                    <a:moveTo>
                      <a:pt x="130" y="1073"/>
                    </a:moveTo>
                    <a:cubicBezTo>
                      <a:pt x="100" y="1038"/>
                      <a:pt x="70" y="1003"/>
                      <a:pt x="50" y="953"/>
                    </a:cubicBezTo>
                    <a:cubicBezTo>
                      <a:pt x="30" y="903"/>
                      <a:pt x="17" y="833"/>
                      <a:pt x="10" y="773"/>
                    </a:cubicBezTo>
                    <a:cubicBezTo>
                      <a:pt x="3" y="713"/>
                      <a:pt x="0" y="656"/>
                      <a:pt x="10" y="593"/>
                    </a:cubicBezTo>
                    <a:cubicBezTo>
                      <a:pt x="20" y="530"/>
                      <a:pt x="50" y="440"/>
                      <a:pt x="70" y="393"/>
                    </a:cubicBezTo>
                    <a:cubicBezTo>
                      <a:pt x="90" y="346"/>
                      <a:pt x="103" y="346"/>
                      <a:pt x="130" y="313"/>
                    </a:cubicBezTo>
                    <a:cubicBezTo>
                      <a:pt x="157" y="280"/>
                      <a:pt x="190" y="230"/>
                      <a:pt x="230" y="193"/>
                    </a:cubicBezTo>
                    <a:cubicBezTo>
                      <a:pt x="270" y="156"/>
                      <a:pt x="323" y="120"/>
                      <a:pt x="370" y="93"/>
                    </a:cubicBezTo>
                    <a:cubicBezTo>
                      <a:pt x="417" y="66"/>
                      <a:pt x="453" y="46"/>
                      <a:pt x="510" y="33"/>
                    </a:cubicBezTo>
                    <a:cubicBezTo>
                      <a:pt x="567" y="20"/>
                      <a:pt x="630" y="0"/>
                      <a:pt x="710" y="13"/>
                    </a:cubicBezTo>
                    <a:cubicBezTo>
                      <a:pt x="790" y="26"/>
                      <a:pt x="910" y="60"/>
                      <a:pt x="990" y="113"/>
                    </a:cubicBezTo>
                    <a:cubicBezTo>
                      <a:pt x="1070" y="166"/>
                      <a:pt x="1143" y="276"/>
                      <a:pt x="1190" y="333"/>
                    </a:cubicBezTo>
                    <a:cubicBezTo>
                      <a:pt x="1237" y="390"/>
                      <a:pt x="1240" y="400"/>
                      <a:pt x="1270" y="453"/>
                    </a:cubicBezTo>
                    <a:cubicBezTo>
                      <a:pt x="1300" y="506"/>
                      <a:pt x="1343" y="586"/>
                      <a:pt x="1370" y="653"/>
                    </a:cubicBezTo>
                    <a:cubicBezTo>
                      <a:pt x="1397" y="720"/>
                      <a:pt x="1413" y="800"/>
                      <a:pt x="1430" y="853"/>
                    </a:cubicBezTo>
                    <a:cubicBezTo>
                      <a:pt x="1447" y="906"/>
                      <a:pt x="1460" y="933"/>
                      <a:pt x="1470" y="973"/>
                    </a:cubicBezTo>
                    <a:cubicBezTo>
                      <a:pt x="1480" y="1013"/>
                      <a:pt x="1485" y="1053"/>
                      <a:pt x="1490" y="1093"/>
                    </a:cubicBezTo>
                  </a:path>
                </a:pathLst>
              </a:custGeom>
              <a:noFill/>
              <a:ln w="28575" cap="flat" cmpd="sng">
                <a:solidFill>
                  <a:srgbClr val="FF0000"/>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0722" name="Freeform 18"/>
              <p:cNvSpPr>
                <a:spLocks/>
              </p:cNvSpPr>
              <p:nvPr/>
            </p:nvSpPr>
            <p:spPr bwMode="auto">
              <a:xfrm>
                <a:off x="4476" y="898"/>
                <a:ext cx="54" cy="160"/>
              </a:xfrm>
              <a:custGeom>
                <a:avLst/>
                <a:gdLst>
                  <a:gd name="T0" fmla="*/ 80 w 93"/>
                  <a:gd name="T1" fmla="*/ 260 h 260"/>
                  <a:gd name="T2" fmla="*/ 80 w 93"/>
                  <a:gd name="T3" fmla="*/ 120 h 260"/>
                  <a:gd name="T4" fmla="*/ 0 w 93"/>
                  <a:gd name="T5" fmla="*/ 0 h 260"/>
                </a:gdLst>
                <a:ahLst/>
                <a:cxnLst>
                  <a:cxn ang="0">
                    <a:pos x="T0" y="T1"/>
                  </a:cxn>
                  <a:cxn ang="0">
                    <a:pos x="T2" y="T3"/>
                  </a:cxn>
                  <a:cxn ang="0">
                    <a:pos x="T4" y="T5"/>
                  </a:cxn>
                </a:cxnLst>
                <a:rect l="0" t="0" r="r" b="b"/>
                <a:pathLst>
                  <a:path w="93" h="260">
                    <a:moveTo>
                      <a:pt x="80" y="260"/>
                    </a:moveTo>
                    <a:cubicBezTo>
                      <a:pt x="86" y="211"/>
                      <a:pt x="93" y="163"/>
                      <a:pt x="80" y="120"/>
                    </a:cubicBezTo>
                    <a:cubicBezTo>
                      <a:pt x="67" y="77"/>
                      <a:pt x="33" y="38"/>
                      <a:pt x="0" y="0"/>
                    </a:cubicBezTo>
                  </a:path>
                </a:pathLst>
              </a:custGeom>
              <a:noFill/>
              <a:ln w="9525" cap="flat" cmpd="sng">
                <a:solidFill>
                  <a:srgbClr val="000000"/>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0723" name="Text Box 19"/>
              <p:cNvSpPr txBox="1">
                <a:spLocks noChangeArrowheads="1"/>
              </p:cNvSpPr>
              <p:nvPr/>
            </p:nvSpPr>
            <p:spPr bwMode="auto">
              <a:xfrm>
                <a:off x="5290" y="941"/>
                <a:ext cx="278" cy="2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z</a:t>
                </a:r>
              </a:p>
            </p:txBody>
          </p:sp>
          <p:sp>
            <p:nvSpPr>
              <p:cNvPr id="200724" name="Text Box 20"/>
              <p:cNvSpPr txBox="1">
                <a:spLocks noChangeArrowheads="1"/>
              </p:cNvSpPr>
              <p:nvPr/>
            </p:nvSpPr>
            <p:spPr bwMode="auto">
              <a:xfrm>
                <a:off x="4480" y="816"/>
                <a:ext cx="279" cy="2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i="1">
                    <a:latin typeface="Times New Roman" panose="02020603050405020304" pitchFamily="18" charset="0"/>
                    <a:sym typeface="Symbol" panose="05050102010706020507" pitchFamily="18" charset="2"/>
                  </a:rPr>
                  <a:t></a:t>
                </a:r>
                <a:endParaRPr lang="zh-CN" altLang="en-US" sz="1600" i="1">
                  <a:latin typeface="Times New Roman" panose="02020603050405020304" pitchFamily="18" charset="0"/>
                </a:endParaRPr>
              </a:p>
            </p:txBody>
          </p:sp>
          <p:sp>
            <p:nvSpPr>
              <p:cNvPr id="200725" name="Freeform 21"/>
              <p:cNvSpPr>
                <a:spLocks/>
              </p:cNvSpPr>
              <p:nvPr/>
            </p:nvSpPr>
            <p:spPr bwMode="auto">
              <a:xfrm>
                <a:off x="4264" y="560"/>
                <a:ext cx="737" cy="504"/>
              </a:xfrm>
              <a:custGeom>
                <a:avLst/>
                <a:gdLst>
                  <a:gd name="T0" fmla="*/ 130 w 1490"/>
                  <a:gd name="T1" fmla="*/ 1073 h 1093"/>
                  <a:gd name="T2" fmla="*/ 50 w 1490"/>
                  <a:gd name="T3" fmla="*/ 953 h 1093"/>
                  <a:gd name="T4" fmla="*/ 10 w 1490"/>
                  <a:gd name="T5" fmla="*/ 773 h 1093"/>
                  <a:gd name="T6" fmla="*/ 10 w 1490"/>
                  <a:gd name="T7" fmla="*/ 593 h 1093"/>
                  <a:gd name="T8" fmla="*/ 70 w 1490"/>
                  <a:gd name="T9" fmla="*/ 393 h 1093"/>
                  <a:gd name="T10" fmla="*/ 130 w 1490"/>
                  <a:gd name="T11" fmla="*/ 313 h 1093"/>
                  <a:gd name="T12" fmla="*/ 230 w 1490"/>
                  <a:gd name="T13" fmla="*/ 193 h 1093"/>
                  <a:gd name="T14" fmla="*/ 370 w 1490"/>
                  <a:gd name="T15" fmla="*/ 93 h 1093"/>
                  <a:gd name="T16" fmla="*/ 510 w 1490"/>
                  <a:gd name="T17" fmla="*/ 33 h 1093"/>
                  <a:gd name="T18" fmla="*/ 710 w 1490"/>
                  <a:gd name="T19" fmla="*/ 13 h 1093"/>
                  <a:gd name="T20" fmla="*/ 990 w 1490"/>
                  <a:gd name="T21" fmla="*/ 113 h 1093"/>
                  <a:gd name="T22" fmla="*/ 1190 w 1490"/>
                  <a:gd name="T23" fmla="*/ 333 h 1093"/>
                  <a:gd name="T24" fmla="*/ 1270 w 1490"/>
                  <a:gd name="T25" fmla="*/ 453 h 1093"/>
                  <a:gd name="T26" fmla="*/ 1370 w 1490"/>
                  <a:gd name="T27" fmla="*/ 653 h 1093"/>
                  <a:gd name="T28" fmla="*/ 1430 w 1490"/>
                  <a:gd name="T29" fmla="*/ 853 h 1093"/>
                  <a:gd name="T30" fmla="*/ 1470 w 1490"/>
                  <a:gd name="T31" fmla="*/ 973 h 1093"/>
                  <a:gd name="T32" fmla="*/ 1490 w 1490"/>
                  <a:gd name="T33" fmla="*/ 1093 h 1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0" h="1093">
                    <a:moveTo>
                      <a:pt x="130" y="1073"/>
                    </a:moveTo>
                    <a:cubicBezTo>
                      <a:pt x="100" y="1038"/>
                      <a:pt x="70" y="1003"/>
                      <a:pt x="50" y="953"/>
                    </a:cubicBezTo>
                    <a:cubicBezTo>
                      <a:pt x="30" y="903"/>
                      <a:pt x="17" y="833"/>
                      <a:pt x="10" y="773"/>
                    </a:cubicBezTo>
                    <a:cubicBezTo>
                      <a:pt x="3" y="713"/>
                      <a:pt x="0" y="656"/>
                      <a:pt x="10" y="593"/>
                    </a:cubicBezTo>
                    <a:cubicBezTo>
                      <a:pt x="20" y="530"/>
                      <a:pt x="50" y="440"/>
                      <a:pt x="70" y="393"/>
                    </a:cubicBezTo>
                    <a:cubicBezTo>
                      <a:pt x="90" y="346"/>
                      <a:pt x="103" y="346"/>
                      <a:pt x="130" y="313"/>
                    </a:cubicBezTo>
                    <a:cubicBezTo>
                      <a:pt x="157" y="280"/>
                      <a:pt x="190" y="230"/>
                      <a:pt x="230" y="193"/>
                    </a:cubicBezTo>
                    <a:cubicBezTo>
                      <a:pt x="270" y="156"/>
                      <a:pt x="323" y="120"/>
                      <a:pt x="370" y="93"/>
                    </a:cubicBezTo>
                    <a:cubicBezTo>
                      <a:pt x="417" y="66"/>
                      <a:pt x="453" y="46"/>
                      <a:pt x="510" y="33"/>
                    </a:cubicBezTo>
                    <a:cubicBezTo>
                      <a:pt x="567" y="20"/>
                      <a:pt x="630" y="0"/>
                      <a:pt x="710" y="13"/>
                    </a:cubicBezTo>
                    <a:cubicBezTo>
                      <a:pt x="790" y="26"/>
                      <a:pt x="910" y="60"/>
                      <a:pt x="990" y="113"/>
                    </a:cubicBezTo>
                    <a:cubicBezTo>
                      <a:pt x="1070" y="166"/>
                      <a:pt x="1143" y="276"/>
                      <a:pt x="1190" y="333"/>
                    </a:cubicBezTo>
                    <a:cubicBezTo>
                      <a:pt x="1237" y="390"/>
                      <a:pt x="1240" y="400"/>
                      <a:pt x="1270" y="453"/>
                    </a:cubicBezTo>
                    <a:cubicBezTo>
                      <a:pt x="1300" y="506"/>
                      <a:pt x="1343" y="586"/>
                      <a:pt x="1370" y="653"/>
                    </a:cubicBezTo>
                    <a:cubicBezTo>
                      <a:pt x="1397" y="720"/>
                      <a:pt x="1413" y="800"/>
                      <a:pt x="1430" y="853"/>
                    </a:cubicBezTo>
                    <a:cubicBezTo>
                      <a:pt x="1447" y="906"/>
                      <a:pt x="1460" y="933"/>
                      <a:pt x="1470" y="973"/>
                    </a:cubicBezTo>
                    <a:cubicBezTo>
                      <a:pt x="1480" y="1013"/>
                      <a:pt x="1485" y="1053"/>
                      <a:pt x="1490" y="1093"/>
                    </a:cubicBezTo>
                  </a:path>
                </a:pathLst>
              </a:custGeom>
              <a:noFill/>
              <a:ln w="28575" cap="flat" cmpd="sng">
                <a:solidFill>
                  <a:srgbClr val="FF0000"/>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0726" name="Text Box 22"/>
              <p:cNvSpPr txBox="1">
                <a:spLocks noChangeArrowheads="1"/>
              </p:cNvSpPr>
              <p:nvPr/>
            </p:nvSpPr>
            <p:spPr bwMode="auto">
              <a:xfrm>
                <a:off x="4960" y="960"/>
                <a:ext cx="240"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1600">
                    <a:latin typeface="Times New Roman" panose="02020603050405020304" pitchFamily="18" charset="0"/>
                    <a:ea typeface="楷体_GB2312" pitchFamily="49" charset="-122"/>
                  </a:rPr>
                  <a:t>2</a:t>
                </a:r>
              </a:p>
            </p:txBody>
          </p:sp>
          <p:sp>
            <p:nvSpPr>
              <p:cNvPr id="200727" name="Text Box 23"/>
              <p:cNvSpPr txBox="1">
                <a:spLocks noChangeArrowheads="1"/>
              </p:cNvSpPr>
              <p:nvPr/>
            </p:nvSpPr>
            <p:spPr bwMode="auto">
              <a:xfrm>
                <a:off x="4176" y="512"/>
                <a:ext cx="240"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1600">
                    <a:latin typeface="Times New Roman" panose="02020603050405020304" pitchFamily="18" charset="0"/>
                    <a:ea typeface="楷体_GB2312" pitchFamily="49" charset="-122"/>
                  </a:rPr>
                  <a:t>1</a:t>
                </a:r>
              </a:p>
            </p:txBody>
          </p:sp>
          <p:sp>
            <p:nvSpPr>
              <p:cNvPr id="200728" name="Text Box 24"/>
              <p:cNvSpPr txBox="1">
                <a:spLocks noChangeArrowheads="1"/>
              </p:cNvSpPr>
              <p:nvPr/>
            </p:nvSpPr>
            <p:spPr bwMode="auto">
              <a:xfrm>
                <a:off x="4176" y="1288"/>
                <a:ext cx="240"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1600">
                    <a:latin typeface="Times New Roman" panose="02020603050405020304" pitchFamily="18" charset="0"/>
                    <a:ea typeface="楷体_GB2312" pitchFamily="49" charset="-122"/>
                  </a:rPr>
                  <a:t>1</a:t>
                </a:r>
              </a:p>
            </p:txBody>
          </p:sp>
        </p:grpSp>
      </p:grpSp>
      <p:sp>
        <p:nvSpPr>
          <p:cNvPr id="200729" name="Text Box 25"/>
          <p:cNvSpPr txBox="1">
            <a:spLocks noChangeArrowheads="1"/>
          </p:cNvSpPr>
          <p:nvPr/>
        </p:nvSpPr>
        <p:spPr bwMode="auto">
          <a:xfrm>
            <a:off x="2286000" y="2895601"/>
            <a:ext cx="7620000" cy="1235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3333FF"/>
                </a:solidFill>
                <a:latin typeface="Times New Roman" panose="02020603050405020304" pitchFamily="18" charset="0"/>
                <a:ea typeface="楷体_GB2312" pitchFamily="49" charset="-122"/>
              </a:rPr>
              <a:t>       </a:t>
            </a:r>
            <a:r>
              <a:rPr kumimoji="1" lang="en-US" altLang="zh-CN" sz="2000">
                <a:solidFill>
                  <a:srgbClr val="3333FF"/>
                </a:solidFill>
                <a:latin typeface="Times New Roman" panose="02020603050405020304" pitchFamily="18" charset="0"/>
              </a:rPr>
              <a:t>Any planar aperture field can be related to the </a:t>
            </a:r>
            <a:r>
              <a:rPr kumimoji="1" lang="en-US" altLang="zh-CN" sz="2000">
                <a:solidFill>
                  <a:srgbClr val="FF0000"/>
                </a:solidFill>
                <a:latin typeface="Times New Roman" panose="02020603050405020304" pitchFamily="18" charset="0"/>
              </a:rPr>
              <a:t>sum</a:t>
            </a:r>
            <a:r>
              <a:rPr kumimoji="1" lang="en-US" altLang="zh-CN" sz="2000">
                <a:solidFill>
                  <a:srgbClr val="3333FF"/>
                </a:solidFill>
                <a:latin typeface="Times New Roman" panose="02020603050405020304" pitchFamily="18" charset="0"/>
              </a:rPr>
              <a:t> of the fields produced by many Huygens elements with </a:t>
            </a:r>
            <a:r>
              <a:rPr kumimoji="1" lang="en-US" altLang="zh-CN" sz="2000">
                <a:solidFill>
                  <a:srgbClr val="FF0000"/>
                </a:solidFill>
                <a:latin typeface="Times New Roman" panose="02020603050405020304" pitchFamily="18" charset="0"/>
              </a:rPr>
              <a:t>different</a:t>
            </a:r>
            <a:r>
              <a:rPr kumimoji="1" lang="en-US" altLang="zh-CN" sz="2000">
                <a:solidFill>
                  <a:srgbClr val="3333FF"/>
                </a:solidFill>
                <a:latin typeface="Times New Roman" panose="02020603050405020304" pitchFamily="18" charset="0"/>
              </a:rPr>
              <a:t> amplitudes and phases.</a:t>
            </a:r>
            <a:endParaRPr kumimoji="1" lang="en-US" altLang="zh-CN" sz="2000">
              <a:solidFill>
                <a:srgbClr val="3333FF"/>
              </a:solidFill>
              <a:latin typeface="楷体_GB2312" pitchFamily="49" charset="-122"/>
              <a:ea typeface="楷体_GB2312" pitchFamily="49" charset="-122"/>
            </a:endParaRPr>
          </a:p>
        </p:txBody>
      </p:sp>
      <p:grpSp>
        <p:nvGrpSpPr>
          <p:cNvPr id="200730" name="Group 26"/>
          <p:cNvGrpSpPr>
            <a:grpSpLocks/>
          </p:cNvGrpSpPr>
          <p:nvPr/>
        </p:nvGrpSpPr>
        <p:grpSpPr bwMode="auto">
          <a:xfrm>
            <a:off x="2286000" y="4114801"/>
            <a:ext cx="7696200" cy="1616075"/>
            <a:chOff x="480" y="2784"/>
            <a:chExt cx="4848" cy="1018"/>
          </a:xfrm>
        </p:grpSpPr>
        <p:sp>
          <p:nvSpPr>
            <p:cNvPr id="200731" name="Text Box 27"/>
            <p:cNvSpPr txBox="1">
              <a:spLocks noChangeArrowheads="1"/>
            </p:cNvSpPr>
            <p:nvPr/>
          </p:nvSpPr>
          <p:spPr bwMode="auto">
            <a:xfrm>
              <a:off x="480" y="2784"/>
              <a:ext cx="4848" cy="10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3333FF"/>
                  </a:solidFill>
                  <a:latin typeface="Times New Roman" panose="02020603050405020304" pitchFamily="18" charset="0"/>
                  <a:ea typeface="楷体_GB2312" pitchFamily="49" charset="-122"/>
                </a:rPr>
                <a:t>        </a:t>
              </a:r>
              <a:r>
                <a:rPr kumimoji="1" lang="en-US" altLang="zh-CN" sz="2000">
                  <a:solidFill>
                    <a:srgbClr val="3333FF"/>
                  </a:solidFill>
                  <a:latin typeface="Times New Roman" panose="02020603050405020304" pitchFamily="18" charset="0"/>
                </a:rPr>
                <a:t>If       stands for </a:t>
              </a:r>
              <a:r>
                <a:rPr kumimoji="1" lang="en-US" altLang="zh-CN" sz="2000">
                  <a:solidFill>
                    <a:srgbClr val="FF0000"/>
                  </a:solidFill>
                  <a:latin typeface="Times New Roman" panose="02020603050405020304" pitchFamily="18" charset="0"/>
                </a:rPr>
                <a:t>a component</a:t>
              </a:r>
              <a:r>
                <a:rPr kumimoji="1" lang="en-US" altLang="zh-CN" sz="2000">
                  <a:solidFill>
                    <a:srgbClr val="3333FF"/>
                  </a:solidFill>
                  <a:latin typeface="Times New Roman" panose="02020603050405020304" pitchFamily="18" charset="0"/>
                </a:rPr>
                <a:t> of the aperture field in </a:t>
              </a:r>
              <a:r>
                <a:rPr kumimoji="1" lang="en-US" altLang="zh-CN" sz="2000">
                  <a:solidFill>
                    <a:srgbClr val="FF0000"/>
                  </a:solidFill>
                  <a:latin typeface="Times New Roman" panose="02020603050405020304" pitchFamily="18" charset="0"/>
                </a:rPr>
                <a:t>rectangular</a:t>
              </a:r>
              <a:r>
                <a:rPr kumimoji="1" lang="en-US" altLang="zh-CN" sz="2000">
                  <a:solidFill>
                    <a:srgbClr val="3333FF"/>
                  </a:solidFill>
                  <a:latin typeface="Times New Roman" panose="02020603050405020304" pitchFamily="18" charset="0"/>
                </a:rPr>
                <a:t> coordinate system, the far-zone field of all Huygens elements will have the </a:t>
              </a:r>
              <a:r>
                <a:rPr kumimoji="1" lang="en-US" altLang="zh-CN" sz="2000">
                  <a:solidFill>
                    <a:srgbClr val="FF0000"/>
                  </a:solidFill>
                  <a:latin typeface="Times New Roman" panose="02020603050405020304" pitchFamily="18" charset="0"/>
                </a:rPr>
                <a:t>same direction</a:t>
              </a:r>
              <a:r>
                <a:rPr kumimoji="1" lang="en-US" altLang="zh-CN" sz="2000">
                  <a:solidFill>
                    <a:srgbClr val="3333FF"/>
                  </a:solidFill>
                  <a:latin typeface="Times New Roman" panose="02020603050405020304" pitchFamily="18" charset="0"/>
                </a:rPr>
                <a:t> since the aperture is a plane. Taking the integration we find</a:t>
              </a:r>
              <a:r>
                <a:rPr kumimoji="1" lang="en-US" altLang="zh-CN" sz="2000">
                  <a:solidFill>
                    <a:srgbClr val="3333FF"/>
                  </a:solidFill>
                  <a:latin typeface="Times New Roman" panose="02020603050405020304" pitchFamily="18" charset="0"/>
                  <a:ea typeface="楷体_GB2312" pitchFamily="49" charset="-122"/>
                </a:rPr>
                <a:t> </a:t>
              </a:r>
            </a:p>
          </p:txBody>
        </p:sp>
        <p:graphicFrame>
          <p:nvGraphicFramePr>
            <p:cNvPr id="200732" name="Object 28"/>
            <p:cNvGraphicFramePr>
              <a:graphicFrameLocks noChangeAspect="1"/>
            </p:cNvGraphicFramePr>
            <p:nvPr/>
          </p:nvGraphicFramePr>
          <p:xfrm>
            <a:off x="987" y="2867"/>
            <a:ext cx="253" cy="197"/>
          </p:xfrm>
          <a:graphic>
            <a:graphicData uri="http://schemas.openxmlformats.org/presentationml/2006/ole">
              <mc:AlternateContent xmlns:mc="http://schemas.openxmlformats.org/markup-compatibility/2006">
                <mc:Choice xmlns:v="urn:schemas-microsoft-com:vml" Requires="v">
                  <p:oleObj spid="_x0000_s426124" r:id="rId9" imgW="253780" imgH="203024" progId="Equation.3">
                    <p:embed/>
                  </p:oleObj>
                </mc:Choice>
                <mc:Fallback>
                  <p:oleObj r:id="rId9" imgW="253780" imgH="203024"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7" y="2867"/>
                          <a:ext cx="253" cy="1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200733" name="Object 29"/>
          <p:cNvGraphicFramePr>
            <a:graphicFrameLocks noChangeAspect="1"/>
          </p:cNvGraphicFramePr>
          <p:nvPr/>
        </p:nvGraphicFramePr>
        <p:xfrm>
          <a:off x="4479926" y="5638801"/>
          <a:ext cx="3521075" cy="682625"/>
        </p:xfrm>
        <a:graphic>
          <a:graphicData uri="http://schemas.openxmlformats.org/presentationml/2006/ole">
            <mc:AlternateContent xmlns:mc="http://schemas.openxmlformats.org/markup-compatibility/2006">
              <mc:Choice xmlns:v="urn:schemas-microsoft-com:vml" Requires="v">
                <p:oleObj spid="_x0000_s426125" name="Equation" r:id="rId11" imgW="2158920" imgH="419040" progId="Equation.3">
                  <p:embed/>
                </p:oleObj>
              </mc:Choice>
              <mc:Fallback>
                <p:oleObj name="Equation" r:id="rId11" imgW="2158920" imgH="4190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79926" y="5638801"/>
                        <a:ext cx="3521075" cy="682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0734" name="AutoShape 30">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00735" name="AutoShape 31">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Tree>
    <p:extLst>
      <p:ext uri="{BB962C8B-B14F-4D97-AF65-F5344CB8AC3E}">
        <p14:creationId xmlns:p14="http://schemas.microsoft.com/office/powerpoint/2010/main" val="23587915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200706"/>
                                        </p:tgtEl>
                                        <p:attrNameLst>
                                          <p:attrName>style.visibility</p:attrName>
                                        </p:attrNameLst>
                                      </p:cBhvr>
                                      <p:to>
                                        <p:strVal val="visible"/>
                                      </p:to>
                                    </p:set>
                                    <p:anim calcmode="lin" valueType="num">
                                      <p:cBhvr additive="base">
                                        <p:cTn id="7" dur="500" fill="hold"/>
                                        <p:tgtEl>
                                          <p:spTgt spid="200706"/>
                                        </p:tgtEl>
                                        <p:attrNameLst>
                                          <p:attrName>ppt_x</p:attrName>
                                        </p:attrNameLst>
                                      </p:cBhvr>
                                      <p:tavLst>
                                        <p:tav tm="0">
                                          <p:val>
                                            <p:strVal val="#ppt_x"/>
                                          </p:val>
                                        </p:tav>
                                        <p:tav tm="100000">
                                          <p:val>
                                            <p:strVal val="#ppt_x"/>
                                          </p:val>
                                        </p:tav>
                                      </p:tavLst>
                                    </p:anim>
                                    <p:anim calcmode="lin" valueType="num">
                                      <p:cBhvr additive="base">
                                        <p:cTn id="8" dur="500" fill="hold"/>
                                        <p:tgtEl>
                                          <p:spTgt spid="200706"/>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00709"/>
                                        </p:tgtEl>
                                        <p:attrNameLst>
                                          <p:attrName>style.visibility</p:attrName>
                                        </p:attrNameLst>
                                      </p:cBhvr>
                                      <p:to>
                                        <p:strVal val="visible"/>
                                      </p:to>
                                    </p:set>
                                    <p:anim calcmode="lin" valueType="num">
                                      <p:cBhvr additive="base">
                                        <p:cTn id="13" dur="500" fill="hold"/>
                                        <p:tgtEl>
                                          <p:spTgt spid="200709"/>
                                        </p:tgtEl>
                                        <p:attrNameLst>
                                          <p:attrName>ppt_x</p:attrName>
                                        </p:attrNameLst>
                                      </p:cBhvr>
                                      <p:tavLst>
                                        <p:tav tm="0">
                                          <p:val>
                                            <p:strVal val="#ppt_x"/>
                                          </p:val>
                                        </p:tav>
                                        <p:tav tm="100000">
                                          <p:val>
                                            <p:strVal val="#ppt_x"/>
                                          </p:val>
                                        </p:tav>
                                      </p:tavLst>
                                    </p:anim>
                                    <p:anim calcmode="lin" valueType="num">
                                      <p:cBhvr additive="base">
                                        <p:cTn id="14" dur="500" fill="hold"/>
                                        <p:tgtEl>
                                          <p:spTgt spid="20070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200712"/>
                                        </p:tgtEl>
                                        <p:attrNameLst>
                                          <p:attrName>style.visibility</p:attrName>
                                        </p:attrNameLst>
                                      </p:cBhvr>
                                      <p:to>
                                        <p:strVal val="visible"/>
                                      </p:to>
                                    </p:set>
                                    <p:anim calcmode="lin" valueType="num">
                                      <p:cBhvr additive="base">
                                        <p:cTn id="19" dur="500" fill="hold"/>
                                        <p:tgtEl>
                                          <p:spTgt spid="200712"/>
                                        </p:tgtEl>
                                        <p:attrNameLst>
                                          <p:attrName>ppt_x</p:attrName>
                                        </p:attrNameLst>
                                      </p:cBhvr>
                                      <p:tavLst>
                                        <p:tav tm="0">
                                          <p:val>
                                            <p:strVal val="#ppt_x"/>
                                          </p:val>
                                        </p:tav>
                                        <p:tav tm="100000">
                                          <p:val>
                                            <p:strVal val="#ppt_x"/>
                                          </p:val>
                                        </p:tav>
                                      </p:tavLst>
                                    </p:anim>
                                    <p:anim calcmode="lin" valueType="num">
                                      <p:cBhvr additive="base">
                                        <p:cTn id="20" dur="500" fill="hold"/>
                                        <p:tgtEl>
                                          <p:spTgt spid="200712"/>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499"/>
                                          </p:stCondLst>
                                        </p:cTn>
                                        <p:tgtEl>
                                          <p:spTgt spid="20071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00729"/>
                                        </p:tgtEl>
                                        <p:attrNameLst>
                                          <p:attrName>style.visibility</p:attrName>
                                        </p:attrNameLst>
                                      </p:cBhvr>
                                      <p:to>
                                        <p:strVal val="visible"/>
                                      </p:to>
                                    </p:set>
                                    <p:anim calcmode="lin" valueType="num">
                                      <p:cBhvr additive="base">
                                        <p:cTn id="29" dur="500" fill="hold"/>
                                        <p:tgtEl>
                                          <p:spTgt spid="200729"/>
                                        </p:tgtEl>
                                        <p:attrNameLst>
                                          <p:attrName>ppt_x</p:attrName>
                                        </p:attrNameLst>
                                      </p:cBhvr>
                                      <p:tavLst>
                                        <p:tav tm="0">
                                          <p:val>
                                            <p:strVal val="#ppt_x"/>
                                          </p:val>
                                        </p:tav>
                                        <p:tav tm="100000">
                                          <p:val>
                                            <p:strVal val="#ppt_x"/>
                                          </p:val>
                                        </p:tav>
                                      </p:tavLst>
                                    </p:anim>
                                    <p:anim calcmode="lin" valueType="num">
                                      <p:cBhvr additive="base">
                                        <p:cTn id="30" dur="500" fill="hold"/>
                                        <p:tgtEl>
                                          <p:spTgt spid="200729"/>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200730"/>
                                        </p:tgtEl>
                                        <p:attrNameLst>
                                          <p:attrName>style.visibility</p:attrName>
                                        </p:attrNameLst>
                                      </p:cBhvr>
                                      <p:to>
                                        <p:strVal val="visible"/>
                                      </p:to>
                                    </p:set>
                                    <p:anim calcmode="lin" valueType="num">
                                      <p:cBhvr additive="base">
                                        <p:cTn id="35" dur="500" fill="hold"/>
                                        <p:tgtEl>
                                          <p:spTgt spid="200730"/>
                                        </p:tgtEl>
                                        <p:attrNameLst>
                                          <p:attrName>ppt_x</p:attrName>
                                        </p:attrNameLst>
                                      </p:cBhvr>
                                      <p:tavLst>
                                        <p:tav tm="0">
                                          <p:val>
                                            <p:strVal val="#ppt_x"/>
                                          </p:val>
                                        </p:tav>
                                        <p:tav tm="100000">
                                          <p:val>
                                            <p:strVal val="#ppt_x"/>
                                          </p:val>
                                        </p:tav>
                                      </p:tavLst>
                                    </p:anim>
                                    <p:anim calcmode="lin" valueType="num">
                                      <p:cBhvr additive="base">
                                        <p:cTn id="36" dur="500" fill="hold"/>
                                        <p:tgtEl>
                                          <p:spTgt spid="200730"/>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nodeType="clickEffect">
                                  <p:stCondLst>
                                    <p:cond delay="0"/>
                                  </p:stCondLst>
                                  <p:childTnLst>
                                    <p:set>
                                      <p:cBhvr>
                                        <p:cTn id="40" dur="1" fill="hold">
                                          <p:stCondLst>
                                            <p:cond delay="0"/>
                                          </p:stCondLst>
                                        </p:cTn>
                                        <p:tgtEl>
                                          <p:spTgt spid="200733"/>
                                        </p:tgtEl>
                                        <p:attrNameLst>
                                          <p:attrName>style.visibility</p:attrName>
                                        </p:attrNameLst>
                                      </p:cBhvr>
                                      <p:to>
                                        <p:strVal val="visible"/>
                                      </p:to>
                                    </p:set>
                                    <p:anim calcmode="lin" valueType="num">
                                      <p:cBhvr additive="base">
                                        <p:cTn id="41" dur="500" fill="hold"/>
                                        <p:tgtEl>
                                          <p:spTgt spid="200733"/>
                                        </p:tgtEl>
                                        <p:attrNameLst>
                                          <p:attrName>ppt_x</p:attrName>
                                        </p:attrNameLst>
                                      </p:cBhvr>
                                      <p:tavLst>
                                        <p:tav tm="0">
                                          <p:val>
                                            <p:strVal val="#ppt_x"/>
                                          </p:val>
                                        </p:tav>
                                        <p:tav tm="100000">
                                          <p:val>
                                            <p:strVal val="#ppt_x"/>
                                          </p:val>
                                        </p:tav>
                                      </p:tavLst>
                                    </p:anim>
                                    <p:anim calcmode="lin" valueType="num">
                                      <p:cBhvr additive="base">
                                        <p:cTn id="42" dur="500" fill="hold"/>
                                        <p:tgtEl>
                                          <p:spTgt spid="2007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29"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Text Box 2"/>
          <p:cNvSpPr txBox="1">
            <a:spLocks noChangeArrowheads="1"/>
          </p:cNvSpPr>
          <p:nvPr/>
        </p:nvSpPr>
        <p:spPr bwMode="auto">
          <a:xfrm>
            <a:off x="2841625" y="1143001"/>
            <a:ext cx="121920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solidFill>
                  <a:srgbClr val="FF0000"/>
                </a:solidFill>
                <a:latin typeface="Times New Roman" panose="02020603050405020304" pitchFamily="18" charset="0"/>
                <a:ea typeface="楷体_GB2312" pitchFamily="49" charset="-122"/>
              </a:rPr>
              <a:t>Solution:</a:t>
            </a:r>
          </a:p>
        </p:txBody>
      </p:sp>
      <p:grpSp>
        <p:nvGrpSpPr>
          <p:cNvPr id="201731" name="Group 3"/>
          <p:cNvGrpSpPr>
            <a:grpSpLocks/>
          </p:cNvGrpSpPr>
          <p:nvPr/>
        </p:nvGrpSpPr>
        <p:grpSpPr bwMode="auto">
          <a:xfrm>
            <a:off x="2209800" y="2057400"/>
            <a:ext cx="3517900" cy="2438400"/>
            <a:chOff x="288" y="1248"/>
            <a:chExt cx="2216" cy="1536"/>
          </a:xfrm>
        </p:grpSpPr>
        <p:sp>
          <p:nvSpPr>
            <p:cNvPr id="201732" name="Rectangle 4"/>
            <p:cNvSpPr>
              <a:spLocks noChangeArrowheads="1"/>
            </p:cNvSpPr>
            <p:nvPr/>
          </p:nvSpPr>
          <p:spPr bwMode="auto">
            <a:xfrm>
              <a:off x="288" y="1948"/>
              <a:ext cx="116" cy="23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201733" name="Group 5"/>
            <p:cNvGrpSpPr>
              <a:grpSpLocks/>
            </p:cNvGrpSpPr>
            <p:nvPr/>
          </p:nvGrpSpPr>
          <p:grpSpPr bwMode="auto">
            <a:xfrm>
              <a:off x="368" y="1248"/>
              <a:ext cx="2136" cy="1536"/>
              <a:chOff x="368" y="960"/>
              <a:chExt cx="2136" cy="1536"/>
            </a:xfrm>
          </p:grpSpPr>
          <p:sp>
            <p:nvSpPr>
              <p:cNvPr id="201734" name="Text Box 6"/>
              <p:cNvSpPr txBox="1">
                <a:spLocks noChangeArrowheads="1"/>
              </p:cNvSpPr>
              <p:nvPr/>
            </p:nvSpPr>
            <p:spPr bwMode="auto">
              <a:xfrm>
                <a:off x="567" y="1237"/>
                <a:ext cx="614" cy="5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endParaRPr lang="en-US" sz="1600">
                  <a:latin typeface="Times New Roman" panose="02020603050405020304" pitchFamily="18" charset="0"/>
                </a:endParaRPr>
              </a:p>
            </p:txBody>
          </p:sp>
          <p:sp>
            <p:nvSpPr>
              <p:cNvPr id="201735" name="Text Box 7"/>
              <p:cNvSpPr txBox="1">
                <a:spLocks noChangeArrowheads="1"/>
              </p:cNvSpPr>
              <p:nvPr/>
            </p:nvSpPr>
            <p:spPr bwMode="auto">
              <a:xfrm>
                <a:off x="1093" y="1590"/>
                <a:ext cx="315"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a:latin typeface="Times New Roman" panose="02020603050405020304" pitchFamily="18" charset="0"/>
                  </a:rPr>
                  <a:t>X</a:t>
                </a:r>
              </a:p>
            </p:txBody>
          </p:sp>
          <p:sp>
            <p:nvSpPr>
              <p:cNvPr id="201736" name="AutoShape 8"/>
              <p:cNvSpPr>
                <a:spLocks noChangeArrowheads="1"/>
              </p:cNvSpPr>
              <p:nvPr/>
            </p:nvSpPr>
            <p:spPr bwMode="auto">
              <a:xfrm rot="5400000" flipV="1">
                <a:off x="747" y="1506"/>
                <a:ext cx="812" cy="740"/>
              </a:xfrm>
              <a:prstGeom prst="parallelogram">
                <a:avLst>
                  <a:gd name="adj" fmla="val 41423"/>
                </a:avLst>
              </a:prstGeom>
              <a:solidFill>
                <a:srgbClr val="FFFF00"/>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1737" name="Line 9"/>
              <p:cNvSpPr>
                <a:spLocks noChangeShapeType="1"/>
              </p:cNvSpPr>
              <p:nvPr/>
            </p:nvSpPr>
            <p:spPr bwMode="auto">
              <a:xfrm>
                <a:off x="1154" y="1879"/>
                <a:ext cx="988"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1738" name="Line 10"/>
              <p:cNvSpPr>
                <a:spLocks noChangeShapeType="1"/>
              </p:cNvSpPr>
              <p:nvPr/>
            </p:nvSpPr>
            <p:spPr bwMode="auto">
              <a:xfrm flipV="1">
                <a:off x="1156" y="1086"/>
                <a:ext cx="0" cy="141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1739" name="Line 11"/>
              <p:cNvSpPr>
                <a:spLocks noChangeShapeType="1"/>
              </p:cNvSpPr>
              <p:nvPr/>
            </p:nvSpPr>
            <p:spPr bwMode="auto">
              <a:xfrm flipH="1">
                <a:off x="504" y="1678"/>
                <a:ext cx="1166" cy="465"/>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1740" name="AutoShape 12"/>
              <p:cNvSpPr>
                <a:spLocks noChangeArrowheads="1"/>
              </p:cNvSpPr>
              <p:nvPr/>
            </p:nvSpPr>
            <p:spPr bwMode="auto">
              <a:xfrm rot="16200000" flipV="1">
                <a:off x="981" y="1740"/>
                <a:ext cx="76" cy="52"/>
              </a:xfrm>
              <a:prstGeom prst="parallelogram">
                <a:avLst>
                  <a:gd name="adj" fmla="val 36538"/>
                </a:avLst>
              </a:prstGeom>
              <a:solidFill>
                <a:srgbClr val="FFFFFF"/>
              </a:solidFill>
              <a:ln w="9525">
                <a:solidFill>
                  <a:srgbClr val="000000"/>
                </a:solidFill>
                <a:miter lim="800000"/>
                <a:headEn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1741" name="Text Box 13"/>
              <p:cNvSpPr txBox="1">
                <a:spLocks noChangeArrowheads="1"/>
              </p:cNvSpPr>
              <p:nvPr/>
            </p:nvSpPr>
            <p:spPr bwMode="auto">
              <a:xfrm>
                <a:off x="1135" y="1427"/>
                <a:ext cx="252"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solidFill>
                      <a:srgbClr val="000000"/>
                    </a:solidFill>
                    <a:latin typeface="Times New Roman" panose="02020603050405020304" pitchFamily="18" charset="0"/>
                  </a:rPr>
                  <a:t>a</a:t>
                </a:r>
              </a:p>
            </p:txBody>
          </p:sp>
          <p:sp>
            <p:nvSpPr>
              <p:cNvPr id="201742" name="Text Box 14"/>
              <p:cNvSpPr txBox="1">
                <a:spLocks noChangeArrowheads="1"/>
              </p:cNvSpPr>
              <p:nvPr/>
            </p:nvSpPr>
            <p:spPr bwMode="auto">
              <a:xfrm>
                <a:off x="966" y="960"/>
                <a:ext cx="253"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x</a:t>
                </a:r>
              </a:p>
            </p:txBody>
          </p:sp>
          <p:sp>
            <p:nvSpPr>
              <p:cNvPr id="201743" name="Text Box 15"/>
              <p:cNvSpPr txBox="1">
                <a:spLocks noChangeArrowheads="1"/>
              </p:cNvSpPr>
              <p:nvPr/>
            </p:nvSpPr>
            <p:spPr bwMode="auto">
              <a:xfrm>
                <a:off x="368" y="2034"/>
                <a:ext cx="252"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y</a:t>
                </a:r>
              </a:p>
            </p:txBody>
          </p:sp>
          <p:sp>
            <p:nvSpPr>
              <p:cNvPr id="201744" name="Text Box 16"/>
              <p:cNvSpPr txBox="1">
                <a:spLocks noChangeArrowheads="1"/>
              </p:cNvSpPr>
              <p:nvPr/>
            </p:nvSpPr>
            <p:spPr bwMode="auto">
              <a:xfrm>
                <a:off x="2112" y="1773"/>
                <a:ext cx="252"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z</a:t>
                </a:r>
              </a:p>
            </p:txBody>
          </p:sp>
          <p:sp>
            <p:nvSpPr>
              <p:cNvPr id="201745" name="Text Box 17"/>
              <p:cNvSpPr txBox="1">
                <a:spLocks noChangeArrowheads="1"/>
              </p:cNvSpPr>
              <p:nvPr/>
            </p:nvSpPr>
            <p:spPr bwMode="auto">
              <a:xfrm>
                <a:off x="1123" y="1820"/>
                <a:ext cx="252"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O</a:t>
                </a:r>
              </a:p>
            </p:txBody>
          </p:sp>
          <p:sp>
            <p:nvSpPr>
              <p:cNvPr id="201746" name="Text Box 18"/>
              <p:cNvSpPr txBox="1">
                <a:spLocks noChangeArrowheads="1"/>
              </p:cNvSpPr>
              <p:nvPr/>
            </p:nvSpPr>
            <p:spPr bwMode="auto">
              <a:xfrm>
                <a:off x="657" y="1998"/>
                <a:ext cx="252"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b</a:t>
                </a:r>
              </a:p>
            </p:txBody>
          </p:sp>
          <p:sp>
            <p:nvSpPr>
              <p:cNvPr id="201747" name="Text Box 19"/>
              <p:cNvSpPr txBox="1">
                <a:spLocks noChangeArrowheads="1"/>
              </p:cNvSpPr>
              <p:nvPr/>
            </p:nvSpPr>
            <p:spPr bwMode="auto">
              <a:xfrm>
                <a:off x="1569" y="1453"/>
                <a:ext cx="252"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r</a:t>
                </a:r>
                <a:r>
                  <a:rPr lang="en-US" altLang="zh-CN" sz="1600" baseline="-25000">
                    <a:latin typeface="Times New Roman" panose="02020603050405020304" pitchFamily="18" charset="0"/>
                  </a:rPr>
                  <a:t>0</a:t>
                </a:r>
                <a:endParaRPr lang="en-US" altLang="zh-CN" sz="1600" i="1" baseline="-25000">
                  <a:latin typeface="Times New Roman" panose="02020603050405020304" pitchFamily="18" charset="0"/>
                </a:endParaRPr>
              </a:p>
            </p:txBody>
          </p:sp>
          <p:sp>
            <p:nvSpPr>
              <p:cNvPr id="201748" name="Text Box 20"/>
              <p:cNvSpPr txBox="1">
                <a:spLocks noChangeArrowheads="1"/>
              </p:cNvSpPr>
              <p:nvPr/>
            </p:nvSpPr>
            <p:spPr bwMode="auto">
              <a:xfrm>
                <a:off x="1847" y="1112"/>
                <a:ext cx="609"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P</a:t>
                </a:r>
                <a:r>
                  <a:rPr lang="en-US" altLang="zh-CN" sz="1600">
                    <a:latin typeface="Times New Roman" panose="02020603050405020304" pitchFamily="18" charset="0"/>
                  </a:rPr>
                  <a:t>(</a:t>
                </a:r>
                <a:r>
                  <a:rPr lang="en-US" altLang="zh-CN" sz="1600" i="1">
                    <a:latin typeface="Times New Roman" panose="02020603050405020304" pitchFamily="18" charset="0"/>
                  </a:rPr>
                  <a:t>x</a:t>
                </a:r>
                <a:r>
                  <a:rPr lang="en-US" altLang="zh-CN" sz="1600">
                    <a:latin typeface="Times New Roman" panose="02020603050405020304" pitchFamily="18" charset="0"/>
                  </a:rPr>
                  <a:t>, </a:t>
                </a:r>
                <a:r>
                  <a:rPr lang="en-US" altLang="zh-CN" sz="1600" i="1">
                    <a:latin typeface="Times New Roman" panose="02020603050405020304" pitchFamily="18" charset="0"/>
                  </a:rPr>
                  <a:t>y</a:t>
                </a:r>
                <a:r>
                  <a:rPr lang="en-US" altLang="zh-CN" sz="1600">
                    <a:latin typeface="Times New Roman" panose="02020603050405020304" pitchFamily="18" charset="0"/>
                  </a:rPr>
                  <a:t>, </a:t>
                </a:r>
                <a:r>
                  <a:rPr lang="en-US" altLang="zh-CN" sz="1600" i="1">
                    <a:latin typeface="Times New Roman" panose="02020603050405020304" pitchFamily="18" charset="0"/>
                  </a:rPr>
                  <a:t>z</a:t>
                </a:r>
                <a:r>
                  <a:rPr lang="en-US" altLang="zh-CN" sz="1600">
                    <a:latin typeface="Times New Roman" panose="02020603050405020304" pitchFamily="18" charset="0"/>
                  </a:rPr>
                  <a:t>)</a:t>
                </a:r>
              </a:p>
            </p:txBody>
          </p:sp>
          <p:sp>
            <p:nvSpPr>
              <p:cNvPr id="201749" name="Text Box 21"/>
              <p:cNvSpPr txBox="1">
                <a:spLocks noChangeArrowheads="1"/>
              </p:cNvSpPr>
              <p:nvPr/>
            </p:nvSpPr>
            <p:spPr bwMode="auto">
              <a:xfrm>
                <a:off x="1568" y="1284"/>
                <a:ext cx="252"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r</a:t>
                </a:r>
              </a:p>
            </p:txBody>
          </p:sp>
          <p:sp>
            <p:nvSpPr>
              <p:cNvPr id="201750" name="Line 22"/>
              <p:cNvSpPr>
                <a:spLocks noChangeShapeType="1"/>
              </p:cNvSpPr>
              <p:nvPr/>
            </p:nvSpPr>
            <p:spPr bwMode="auto">
              <a:xfrm>
                <a:off x="893" y="1539"/>
                <a:ext cx="126" cy="227"/>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1751" name="Text Box 23"/>
              <p:cNvSpPr txBox="1">
                <a:spLocks noChangeArrowheads="1"/>
              </p:cNvSpPr>
              <p:nvPr/>
            </p:nvSpPr>
            <p:spPr bwMode="auto">
              <a:xfrm>
                <a:off x="1847" y="1301"/>
                <a:ext cx="657"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P</a:t>
                </a:r>
                <a:r>
                  <a:rPr lang="en-US" altLang="zh-CN" sz="1600">
                    <a:latin typeface="Times New Roman" panose="02020603050405020304" pitchFamily="18" charset="0"/>
                  </a:rPr>
                  <a:t>(</a:t>
                </a:r>
                <a:r>
                  <a:rPr lang="en-US" altLang="zh-CN" sz="1600" i="1">
                    <a:latin typeface="Times New Roman" panose="02020603050405020304" pitchFamily="18" charset="0"/>
                  </a:rPr>
                  <a:t>r</a:t>
                </a:r>
                <a:r>
                  <a:rPr lang="en-US" altLang="zh-CN" sz="1600" baseline="-25000">
                    <a:latin typeface="Times New Roman" panose="02020603050405020304" pitchFamily="18" charset="0"/>
                  </a:rPr>
                  <a:t>0</a:t>
                </a:r>
                <a:r>
                  <a:rPr lang="en-US" altLang="zh-CN" sz="1600">
                    <a:latin typeface="Times New Roman" panose="02020603050405020304" pitchFamily="18" charset="0"/>
                  </a:rPr>
                  <a:t>, </a:t>
                </a:r>
                <a:r>
                  <a:rPr lang="en-US" altLang="zh-CN" sz="1600" i="1">
                    <a:latin typeface="Times New Roman" panose="02020603050405020304" pitchFamily="18" charset="0"/>
                    <a:sym typeface="Symbol" panose="05050102010706020507" pitchFamily="18" charset="2"/>
                  </a:rPr>
                  <a:t></a:t>
                </a:r>
                <a:r>
                  <a:rPr lang="en-US" altLang="zh-CN" sz="1600">
                    <a:latin typeface="Times New Roman" panose="02020603050405020304" pitchFamily="18" charset="0"/>
                  </a:rPr>
                  <a:t>, </a:t>
                </a:r>
                <a:r>
                  <a:rPr lang="en-US" altLang="zh-CN" sz="1600" i="1">
                    <a:latin typeface="Times New Roman" panose="02020603050405020304" pitchFamily="18" charset="0"/>
                    <a:sym typeface="Symbol" panose="05050102010706020507" pitchFamily="18" charset="2"/>
                  </a:rPr>
                  <a:t></a:t>
                </a:r>
                <a:r>
                  <a:rPr lang="en-US" altLang="zh-CN" sz="1600">
                    <a:latin typeface="Times New Roman" panose="02020603050405020304" pitchFamily="18" charset="0"/>
                  </a:rPr>
                  <a:t>)</a:t>
                </a:r>
              </a:p>
            </p:txBody>
          </p:sp>
          <p:sp>
            <p:nvSpPr>
              <p:cNvPr id="201752" name="Oval 24"/>
              <p:cNvSpPr>
                <a:spLocks noChangeArrowheads="1"/>
              </p:cNvSpPr>
              <p:nvPr/>
            </p:nvSpPr>
            <p:spPr bwMode="auto">
              <a:xfrm>
                <a:off x="1860" y="1320"/>
                <a:ext cx="31" cy="38"/>
              </a:xfrm>
              <a:prstGeom prst="ellipse">
                <a:avLst/>
              </a:prstGeom>
              <a:solidFill>
                <a:srgbClr val="000000"/>
              </a:solidFill>
              <a:ln w="9525">
                <a:solidFill>
                  <a:srgbClr val="000000"/>
                </a:solidFill>
                <a:round/>
                <a:headEn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1753" name="Freeform 25"/>
              <p:cNvSpPr>
                <a:spLocks/>
              </p:cNvSpPr>
              <p:nvPr/>
            </p:nvSpPr>
            <p:spPr bwMode="auto">
              <a:xfrm>
                <a:off x="1387" y="1728"/>
                <a:ext cx="49" cy="151"/>
              </a:xfrm>
              <a:custGeom>
                <a:avLst/>
                <a:gdLst>
                  <a:gd name="T0" fmla="*/ 0 w 93"/>
                  <a:gd name="T1" fmla="*/ 0 h 240"/>
                  <a:gd name="T2" fmla="*/ 80 w 93"/>
                  <a:gd name="T3" fmla="*/ 120 h 240"/>
                  <a:gd name="T4" fmla="*/ 80 w 93"/>
                  <a:gd name="T5" fmla="*/ 240 h 240"/>
                </a:gdLst>
                <a:ahLst/>
                <a:cxnLst>
                  <a:cxn ang="0">
                    <a:pos x="T0" y="T1"/>
                  </a:cxn>
                  <a:cxn ang="0">
                    <a:pos x="T2" y="T3"/>
                  </a:cxn>
                  <a:cxn ang="0">
                    <a:pos x="T4" y="T5"/>
                  </a:cxn>
                </a:cxnLst>
                <a:rect l="0" t="0" r="r" b="b"/>
                <a:pathLst>
                  <a:path w="93" h="240">
                    <a:moveTo>
                      <a:pt x="0" y="0"/>
                    </a:moveTo>
                    <a:cubicBezTo>
                      <a:pt x="33" y="40"/>
                      <a:pt x="67" y="80"/>
                      <a:pt x="80" y="120"/>
                    </a:cubicBezTo>
                    <a:cubicBezTo>
                      <a:pt x="93" y="160"/>
                      <a:pt x="86" y="200"/>
                      <a:pt x="80" y="240"/>
                    </a:cubicBezTo>
                  </a:path>
                </a:pathLst>
              </a:custGeom>
              <a:noFill/>
              <a:ln w="9525" cap="flat" cmpd="sng">
                <a:solidFill>
                  <a:srgbClr val="000000"/>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1754" name="Text Box 26"/>
              <p:cNvSpPr txBox="1">
                <a:spLocks noChangeArrowheads="1"/>
              </p:cNvSpPr>
              <p:nvPr/>
            </p:nvSpPr>
            <p:spPr bwMode="auto">
              <a:xfrm>
                <a:off x="1372" y="1712"/>
                <a:ext cx="204"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sz="1600" i="1">
                    <a:latin typeface="Times New Roman" panose="02020603050405020304" pitchFamily="18" charset="0"/>
                    <a:sym typeface="Symbol" panose="05050102010706020507" pitchFamily="18" charset="2"/>
                  </a:rPr>
                  <a:t></a:t>
                </a:r>
                <a:endParaRPr lang="zh-CN" altLang="en-US" sz="1600" i="1">
                  <a:latin typeface="Times New Roman" panose="02020603050405020304" pitchFamily="18" charset="0"/>
                </a:endParaRPr>
              </a:p>
            </p:txBody>
          </p:sp>
          <p:sp>
            <p:nvSpPr>
              <p:cNvPr id="201755" name="Text Box 27"/>
              <p:cNvSpPr txBox="1">
                <a:spLocks noChangeArrowheads="1"/>
              </p:cNvSpPr>
              <p:nvPr/>
            </p:nvSpPr>
            <p:spPr bwMode="auto">
              <a:xfrm>
                <a:off x="793" y="1961"/>
                <a:ext cx="326"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E</a:t>
                </a:r>
                <a:r>
                  <a:rPr lang="en-US" altLang="zh-CN" sz="1600" i="1" baseline="-25000">
                    <a:latin typeface="Times New Roman" panose="02020603050405020304" pitchFamily="18" charset="0"/>
                  </a:rPr>
                  <a:t>S </a:t>
                </a:r>
                <a:r>
                  <a:rPr lang="en-US" altLang="zh-CN" sz="1600" baseline="-25000">
                    <a:latin typeface="Times New Roman" panose="02020603050405020304" pitchFamily="18" charset="0"/>
                  </a:rPr>
                  <a:t>0</a:t>
                </a:r>
                <a:endParaRPr lang="en-US" altLang="zh-CN" sz="1600" i="1" baseline="-25000">
                  <a:latin typeface="Times New Roman" panose="02020603050405020304" pitchFamily="18" charset="0"/>
                </a:endParaRPr>
              </a:p>
            </p:txBody>
          </p:sp>
          <p:sp>
            <p:nvSpPr>
              <p:cNvPr id="201756" name="Text Box 28"/>
              <p:cNvSpPr txBox="1">
                <a:spLocks noChangeArrowheads="1"/>
              </p:cNvSpPr>
              <p:nvPr/>
            </p:nvSpPr>
            <p:spPr bwMode="auto">
              <a:xfrm>
                <a:off x="1119" y="2032"/>
                <a:ext cx="252"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-a</a:t>
                </a:r>
              </a:p>
            </p:txBody>
          </p:sp>
          <p:sp>
            <p:nvSpPr>
              <p:cNvPr id="201757" name="Text Box 29"/>
              <p:cNvSpPr txBox="1">
                <a:spLocks noChangeArrowheads="1"/>
              </p:cNvSpPr>
              <p:nvPr/>
            </p:nvSpPr>
            <p:spPr bwMode="auto">
              <a:xfrm>
                <a:off x="1484" y="1656"/>
                <a:ext cx="252"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-b</a:t>
                </a:r>
              </a:p>
            </p:txBody>
          </p:sp>
          <p:sp>
            <p:nvSpPr>
              <p:cNvPr id="201758" name="Text Box 30"/>
              <p:cNvSpPr txBox="1">
                <a:spLocks noChangeArrowheads="1"/>
              </p:cNvSpPr>
              <p:nvPr/>
            </p:nvSpPr>
            <p:spPr bwMode="auto">
              <a:xfrm>
                <a:off x="1114" y="1564"/>
                <a:ext cx="277"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endParaRPr lang="en-US" sz="1600">
                  <a:latin typeface="Times New Roman" panose="02020603050405020304" pitchFamily="18" charset="0"/>
                </a:endParaRPr>
              </a:p>
            </p:txBody>
          </p:sp>
          <p:sp>
            <p:nvSpPr>
              <p:cNvPr id="201759" name="Freeform 31"/>
              <p:cNvSpPr>
                <a:spLocks/>
              </p:cNvSpPr>
              <p:nvPr/>
            </p:nvSpPr>
            <p:spPr bwMode="auto">
              <a:xfrm>
                <a:off x="1177" y="1698"/>
                <a:ext cx="21" cy="90"/>
              </a:xfrm>
              <a:custGeom>
                <a:avLst/>
                <a:gdLst>
                  <a:gd name="T0" fmla="*/ 0 w 93"/>
                  <a:gd name="T1" fmla="*/ 0 h 240"/>
                  <a:gd name="T2" fmla="*/ 80 w 93"/>
                  <a:gd name="T3" fmla="*/ 120 h 240"/>
                  <a:gd name="T4" fmla="*/ 80 w 93"/>
                  <a:gd name="T5" fmla="*/ 240 h 240"/>
                </a:gdLst>
                <a:ahLst/>
                <a:cxnLst>
                  <a:cxn ang="0">
                    <a:pos x="T0" y="T1"/>
                  </a:cxn>
                  <a:cxn ang="0">
                    <a:pos x="T2" y="T3"/>
                  </a:cxn>
                  <a:cxn ang="0">
                    <a:pos x="T4" y="T5"/>
                  </a:cxn>
                </a:cxnLst>
                <a:rect l="0" t="0" r="r" b="b"/>
                <a:pathLst>
                  <a:path w="93" h="240">
                    <a:moveTo>
                      <a:pt x="0" y="0"/>
                    </a:moveTo>
                    <a:cubicBezTo>
                      <a:pt x="33" y="40"/>
                      <a:pt x="67" y="80"/>
                      <a:pt x="80" y="120"/>
                    </a:cubicBezTo>
                    <a:cubicBezTo>
                      <a:pt x="93" y="160"/>
                      <a:pt x="86" y="200"/>
                      <a:pt x="80" y="240"/>
                    </a:cubicBezTo>
                  </a:path>
                </a:pathLst>
              </a:custGeom>
              <a:noFill/>
              <a:ln w="9525" cap="flat" cmpd="sng">
                <a:solidFill>
                  <a:srgbClr val="000000"/>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1760" name="Line 32"/>
              <p:cNvSpPr>
                <a:spLocks noChangeShapeType="1"/>
              </p:cNvSpPr>
              <p:nvPr/>
            </p:nvSpPr>
            <p:spPr bwMode="auto">
              <a:xfrm flipV="1">
                <a:off x="1019" y="1333"/>
                <a:ext cx="862" cy="433"/>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1761" name="Line 33"/>
              <p:cNvSpPr>
                <a:spLocks noChangeShapeType="1"/>
              </p:cNvSpPr>
              <p:nvPr/>
            </p:nvSpPr>
            <p:spPr bwMode="auto">
              <a:xfrm>
                <a:off x="1019" y="1778"/>
                <a:ext cx="252" cy="0"/>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1762" name="Line 34"/>
              <p:cNvSpPr>
                <a:spLocks noChangeShapeType="1"/>
              </p:cNvSpPr>
              <p:nvPr/>
            </p:nvSpPr>
            <p:spPr bwMode="auto">
              <a:xfrm flipV="1">
                <a:off x="1156" y="1345"/>
                <a:ext cx="714" cy="534"/>
              </a:xfrm>
              <a:prstGeom prst="line">
                <a:avLst/>
              </a:prstGeom>
              <a:noFill/>
              <a:ln w="9525">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1763" name="Text Box 35"/>
              <p:cNvSpPr txBox="1">
                <a:spLocks noChangeArrowheads="1"/>
              </p:cNvSpPr>
              <p:nvPr/>
            </p:nvSpPr>
            <p:spPr bwMode="auto">
              <a:xfrm>
                <a:off x="1144" y="1536"/>
                <a:ext cx="240"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zh-CN" altLang="en-US" sz="1600" i="1">
                    <a:solidFill>
                      <a:schemeClr val="tx2"/>
                    </a:solidFill>
                    <a:latin typeface="楷体_GB2312" pitchFamily="49" charset="-122"/>
                    <a:ea typeface="楷体_GB2312" pitchFamily="49" charset="-122"/>
                    <a:sym typeface="Symbol" panose="05050102010706020507" pitchFamily="18" charset="2"/>
                  </a:rPr>
                  <a:t></a:t>
                </a:r>
                <a:endParaRPr kumimoji="1" lang="zh-CN" altLang="en-US" sz="1600">
                  <a:solidFill>
                    <a:srgbClr val="3333FF"/>
                  </a:solidFill>
                  <a:latin typeface="楷体_GB2312" pitchFamily="49" charset="-122"/>
                  <a:ea typeface="楷体_GB2312" pitchFamily="49" charset="-122"/>
                </a:endParaRPr>
              </a:p>
            </p:txBody>
          </p:sp>
          <p:sp>
            <p:nvSpPr>
              <p:cNvPr id="201764" name="Text Box 36"/>
              <p:cNvSpPr txBox="1">
                <a:spLocks noChangeArrowheads="1"/>
              </p:cNvSpPr>
              <p:nvPr/>
            </p:nvSpPr>
            <p:spPr bwMode="auto">
              <a:xfrm>
                <a:off x="576" y="1296"/>
                <a:ext cx="576"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1600">
                    <a:solidFill>
                      <a:schemeClr val="tx2"/>
                    </a:solidFill>
                    <a:latin typeface="Times New Roman" panose="02020603050405020304" pitchFamily="18" charset="0"/>
                    <a:ea typeface="楷体_GB2312" pitchFamily="49" charset="-122"/>
                  </a:rPr>
                  <a:t>(</a:t>
                </a:r>
                <a:r>
                  <a:rPr kumimoji="1" lang="en-US" altLang="zh-CN" sz="1600" i="1">
                    <a:solidFill>
                      <a:schemeClr val="tx2"/>
                    </a:solidFill>
                    <a:latin typeface="Times New Roman" panose="02020603050405020304" pitchFamily="18" charset="0"/>
                    <a:ea typeface="楷体_GB2312" pitchFamily="49" charset="-122"/>
                  </a:rPr>
                  <a:t>x</a:t>
                </a:r>
                <a:r>
                  <a:rPr kumimoji="1" lang="en-US" altLang="zh-CN" sz="1600">
                    <a:solidFill>
                      <a:schemeClr val="tx2"/>
                    </a:solidFill>
                    <a:latin typeface="Times New Roman" panose="02020603050405020304" pitchFamily="18" charset="0"/>
                    <a:ea typeface="楷体_GB2312" pitchFamily="49" charset="-122"/>
                    <a:sym typeface="Symbol" panose="05050102010706020507" pitchFamily="18" charset="2"/>
                  </a:rPr>
                  <a:t></a:t>
                </a:r>
                <a:r>
                  <a:rPr kumimoji="1" lang="en-US" altLang="zh-CN" sz="1600">
                    <a:solidFill>
                      <a:schemeClr val="tx2"/>
                    </a:solidFill>
                    <a:latin typeface="Times New Roman" panose="02020603050405020304" pitchFamily="18" charset="0"/>
                    <a:ea typeface="楷体_GB2312" pitchFamily="49" charset="-122"/>
                  </a:rPr>
                  <a:t>, </a:t>
                </a:r>
                <a:r>
                  <a:rPr kumimoji="1" lang="en-US" altLang="zh-CN" sz="1600" i="1">
                    <a:solidFill>
                      <a:schemeClr val="tx2"/>
                    </a:solidFill>
                    <a:latin typeface="Times New Roman" panose="02020603050405020304" pitchFamily="18" charset="0"/>
                    <a:ea typeface="楷体_GB2312" pitchFamily="49" charset="-122"/>
                  </a:rPr>
                  <a:t>y</a:t>
                </a:r>
                <a:r>
                  <a:rPr kumimoji="1" lang="en-US" altLang="zh-CN" sz="1600">
                    <a:solidFill>
                      <a:schemeClr val="tx2"/>
                    </a:solidFill>
                    <a:latin typeface="Times New Roman" panose="02020603050405020304" pitchFamily="18" charset="0"/>
                    <a:ea typeface="楷体_GB2312" pitchFamily="49" charset="-122"/>
                  </a:rPr>
                  <a:t> </a:t>
                </a:r>
                <a:r>
                  <a:rPr kumimoji="1" lang="en-US" altLang="zh-CN" sz="1600">
                    <a:solidFill>
                      <a:schemeClr val="tx2"/>
                    </a:solidFill>
                    <a:latin typeface="Times New Roman" panose="02020603050405020304" pitchFamily="18" charset="0"/>
                    <a:ea typeface="楷体_GB2312" pitchFamily="49" charset="-122"/>
                    <a:sym typeface="Symbol" panose="05050102010706020507" pitchFamily="18" charset="2"/>
                  </a:rPr>
                  <a:t></a:t>
                </a:r>
                <a:r>
                  <a:rPr kumimoji="1" lang="en-US" altLang="zh-CN" sz="1600">
                    <a:solidFill>
                      <a:schemeClr val="tx2"/>
                    </a:solidFill>
                    <a:latin typeface="Times New Roman" panose="02020603050405020304" pitchFamily="18" charset="0"/>
                    <a:ea typeface="楷体_GB2312" pitchFamily="49" charset="-122"/>
                  </a:rPr>
                  <a:t>,0)</a:t>
                </a:r>
              </a:p>
            </p:txBody>
          </p:sp>
        </p:grpSp>
      </p:grpSp>
      <p:sp>
        <p:nvSpPr>
          <p:cNvPr id="201765" name="Text Box 37"/>
          <p:cNvSpPr txBox="1">
            <a:spLocks noChangeArrowheads="1"/>
          </p:cNvSpPr>
          <p:nvPr/>
        </p:nvSpPr>
        <p:spPr bwMode="auto">
          <a:xfrm>
            <a:off x="3733800" y="1203326"/>
            <a:ext cx="60198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In rectangular coordinate system, a component of the aperture field is</a:t>
            </a:r>
            <a:r>
              <a:rPr kumimoji="1" lang="en-US" altLang="zh-CN" sz="2000">
                <a:solidFill>
                  <a:srgbClr val="3333FF"/>
                </a:solidFill>
                <a:latin typeface="楷体_GB2312" pitchFamily="49" charset="-122"/>
                <a:ea typeface="楷体_GB2312" pitchFamily="49" charset="-122"/>
              </a:rPr>
              <a:t> </a:t>
            </a:r>
          </a:p>
        </p:txBody>
      </p:sp>
      <p:graphicFrame>
        <p:nvGraphicFramePr>
          <p:cNvPr id="201766" name="Object 38"/>
          <p:cNvGraphicFramePr>
            <a:graphicFrameLocks noChangeAspect="1"/>
          </p:cNvGraphicFramePr>
          <p:nvPr/>
        </p:nvGraphicFramePr>
        <p:xfrm>
          <a:off x="6858001" y="1908176"/>
          <a:ext cx="1311275" cy="377825"/>
        </p:xfrm>
        <a:graphic>
          <a:graphicData uri="http://schemas.openxmlformats.org/presentationml/2006/ole">
            <mc:AlternateContent xmlns:mc="http://schemas.openxmlformats.org/markup-compatibility/2006">
              <mc:Choice xmlns:v="urn:schemas-microsoft-com:vml" Requires="v">
                <p:oleObj spid="_x0000_s427226" name="Equation" r:id="rId3" imgW="825480" imgH="241200" progId="Equation.3">
                  <p:embed/>
                </p:oleObj>
              </mc:Choice>
              <mc:Fallback>
                <p:oleObj name="Equation" r:id="rId3" imgW="825480" imgH="24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1" y="1908176"/>
                        <a:ext cx="1311275" cy="377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1767" name="Text Box 39"/>
          <p:cNvSpPr txBox="1">
            <a:spLocks noChangeArrowheads="1"/>
          </p:cNvSpPr>
          <p:nvPr/>
        </p:nvSpPr>
        <p:spPr bwMode="auto">
          <a:xfrm>
            <a:off x="5791200" y="2286001"/>
            <a:ext cx="190500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solidFill>
                  <a:srgbClr val="3333FF"/>
                </a:solidFill>
                <a:latin typeface="Times New Roman" panose="02020603050405020304" pitchFamily="18" charset="0"/>
                <a:ea typeface="楷体_GB2312" pitchFamily="49" charset="-122"/>
              </a:rPr>
              <a:t>And we obtain</a:t>
            </a:r>
          </a:p>
        </p:txBody>
      </p:sp>
      <p:graphicFrame>
        <p:nvGraphicFramePr>
          <p:cNvPr id="201768" name="Object 40"/>
          <p:cNvGraphicFramePr>
            <a:graphicFrameLocks noChangeAspect="1"/>
          </p:cNvGraphicFramePr>
          <p:nvPr/>
        </p:nvGraphicFramePr>
        <p:xfrm>
          <a:off x="6427788" y="2835275"/>
          <a:ext cx="3325812" cy="674688"/>
        </p:xfrm>
        <a:graphic>
          <a:graphicData uri="http://schemas.openxmlformats.org/presentationml/2006/ole">
            <mc:AlternateContent xmlns:mc="http://schemas.openxmlformats.org/markup-compatibility/2006">
              <mc:Choice xmlns:v="urn:schemas-microsoft-com:vml" Requires="v">
                <p:oleObj spid="_x0000_s427227" name="Equation" r:id="rId5" imgW="2057400" imgH="419040" progId="Equation.3">
                  <p:embed/>
                </p:oleObj>
              </mc:Choice>
              <mc:Fallback>
                <p:oleObj name="Equation" r:id="rId5" imgW="2057400" imgH="419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7788" y="2835275"/>
                        <a:ext cx="3325812" cy="674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1769" name="Text Box 41"/>
          <p:cNvSpPr txBox="1">
            <a:spLocks noChangeArrowheads="1"/>
          </p:cNvSpPr>
          <p:nvPr/>
        </p:nvSpPr>
        <p:spPr bwMode="auto">
          <a:xfrm>
            <a:off x="5808663" y="3508376"/>
            <a:ext cx="4064000" cy="47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pPr>
            <a:r>
              <a:rPr kumimoji="1" lang="en-US" altLang="zh-CN" sz="2000">
                <a:solidFill>
                  <a:srgbClr val="3333FF"/>
                </a:solidFill>
                <a:latin typeface="Times New Roman" panose="02020603050405020304" pitchFamily="18" charset="0"/>
                <a:ea typeface="楷体_GB2312" pitchFamily="49" charset="-122"/>
              </a:rPr>
              <a:t>For the </a:t>
            </a:r>
            <a:r>
              <a:rPr kumimoji="1" lang="en-US" altLang="zh-CN" sz="2000">
                <a:solidFill>
                  <a:srgbClr val="FF0000"/>
                </a:solidFill>
                <a:latin typeface="Times New Roman" panose="02020603050405020304" pitchFamily="18" charset="0"/>
                <a:ea typeface="楷体_GB2312" pitchFamily="49" charset="-122"/>
              </a:rPr>
              <a:t>far-zone</a:t>
            </a:r>
            <a:r>
              <a:rPr kumimoji="1" lang="en-US" altLang="zh-CN" sz="2000">
                <a:solidFill>
                  <a:srgbClr val="3333FF"/>
                </a:solidFill>
                <a:latin typeface="Times New Roman" panose="02020603050405020304" pitchFamily="18" charset="0"/>
                <a:ea typeface="楷体_GB2312" pitchFamily="49" charset="-122"/>
              </a:rPr>
              <a:t> fields, we can take</a:t>
            </a:r>
            <a:endParaRPr kumimoji="1" lang="en-US" altLang="zh-CN" sz="2000">
              <a:solidFill>
                <a:srgbClr val="3333FF"/>
              </a:solidFill>
              <a:latin typeface="楷体_GB2312" pitchFamily="49" charset="-122"/>
              <a:ea typeface="楷体_GB2312" pitchFamily="49" charset="-122"/>
            </a:endParaRPr>
          </a:p>
        </p:txBody>
      </p:sp>
      <p:graphicFrame>
        <p:nvGraphicFramePr>
          <p:cNvPr id="201770" name="Object 42"/>
          <p:cNvGraphicFramePr>
            <a:graphicFrameLocks noChangeAspect="1"/>
          </p:cNvGraphicFramePr>
          <p:nvPr/>
        </p:nvGraphicFramePr>
        <p:xfrm>
          <a:off x="7010400" y="4038600"/>
          <a:ext cx="1671638" cy="685800"/>
        </p:xfrm>
        <a:graphic>
          <a:graphicData uri="http://schemas.openxmlformats.org/presentationml/2006/ole">
            <mc:AlternateContent xmlns:mc="http://schemas.openxmlformats.org/markup-compatibility/2006">
              <mc:Choice xmlns:v="urn:schemas-microsoft-com:vml" Requires="v">
                <p:oleObj spid="_x0000_s427228" name="Equation" r:id="rId7" imgW="1041120" imgH="431640" progId="Equation.3">
                  <p:embed/>
                </p:oleObj>
              </mc:Choice>
              <mc:Fallback>
                <p:oleObj name="Equation" r:id="rId7" imgW="1041120" imgH="431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10400" y="4038600"/>
                        <a:ext cx="1671638"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01771" name="Group 43"/>
          <p:cNvGrpSpPr>
            <a:grpSpLocks/>
          </p:cNvGrpSpPr>
          <p:nvPr/>
        </p:nvGrpSpPr>
        <p:grpSpPr bwMode="auto">
          <a:xfrm>
            <a:off x="5867400" y="4572001"/>
            <a:ext cx="4114800" cy="658813"/>
            <a:chOff x="432" y="2880"/>
            <a:chExt cx="2592" cy="415"/>
          </a:xfrm>
        </p:grpSpPr>
        <p:sp>
          <p:nvSpPr>
            <p:cNvPr id="201772" name="Text Box 44"/>
            <p:cNvSpPr txBox="1">
              <a:spLocks noChangeArrowheads="1"/>
            </p:cNvSpPr>
            <p:nvPr/>
          </p:nvSpPr>
          <p:spPr bwMode="auto">
            <a:xfrm>
              <a:off x="432" y="2880"/>
              <a:ext cx="2592"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solidFill>
                    <a:srgbClr val="3333FF"/>
                  </a:solidFill>
                  <a:latin typeface="Times New Roman" panose="02020603050405020304" pitchFamily="18" charset="0"/>
                  <a:ea typeface="楷体_GB2312" pitchFamily="49" charset="-122"/>
                </a:rPr>
                <a:t>And         ,                            ,             .</a:t>
              </a:r>
              <a:endParaRPr kumimoji="1" lang="en-US" altLang="zh-CN" sz="2000">
                <a:solidFill>
                  <a:srgbClr val="3333FF"/>
                </a:solidFill>
                <a:latin typeface="楷体_GB2312" pitchFamily="49" charset="-122"/>
                <a:ea typeface="楷体_GB2312" pitchFamily="49" charset="-122"/>
              </a:endParaRPr>
            </a:p>
          </p:txBody>
        </p:sp>
        <p:graphicFrame>
          <p:nvGraphicFramePr>
            <p:cNvPr id="201773" name="Object 45"/>
            <p:cNvGraphicFramePr>
              <a:graphicFrameLocks noChangeAspect="1"/>
            </p:cNvGraphicFramePr>
            <p:nvPr/>
          </p:nvGraphicFramePr>
          <p:xfrm>
            <a:off x="816" y="3024"/>
            <a:ext cx="336" cy="149"/>
          </p:xfrm>
          <a:graphic>
            <a:graphicData uri="http://schemas.openxmlformats.org/presentationml/2006/ole">
              <mc:AlternateContent xmlns:mc="http://schemas.openxmlformats.org/markup-compatibility/2006">
                <mc:Choice xmlns:v="urn:schemas-microsoft-com:vml" Requires="v">
                  <p:oleObj spid="_x0000_s427229" r:id="rId9" imgW="405872" imgH="177569" progId="Equation.3">
                    <p:embed/>
                  </p:oleObj>
                </mc:Choice>
                <mc:Fallback>
                  <p:oleObj r:id="rId9" imgW="405872" imgH="17756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6" y="3024"/>
                          <a:ext cx="336" cy="1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1774" name="Object 46"/>
            <p:cNvGraphicFramePr>
              <a:graphicFrameLocks noChangeAspect="1"/>
            </p:cNvGraphicFramePr>
            <p:nvPr/>
          </p:nvGraphicFramePr>
          <p:xfrm>
            <a:off x="1242" y="3024"/>
            <a:ext cx="1031" cy="149"/>
          </p:xfrm>
          <a:graphic>
            <a:graphicData uri="http://schemas.openxmlformats.org/presentationml/2006/ole">
              <mc:AlternateContent xmlns:mc="http://schemas.openxmlformats.org/markup-compatibility/2006">
                <mc:Choice xmlns:v="urn:schemas-microsoft-com:vml" Requires="v">
                  <p:oleObj spid="_x0000_s427230" r:id="rId11" imgW="1256755" imgH="177723" progId="Equation.3">
                    <p:embed/>
                  </p:oleObj>
                </mc:Choice>
                <mc:Fallback>
                  <p:oleObj r:id="rId11" imgW="1256755" imgH="177723"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42" y="3024"/>
                          <a:ext cx="1031" cy="1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1775" name="Object 47"/>
            <p:cNvGraphicFramePr>
              <a:graphicFrameLocks noChangeAspect="1"/>
            </p:cNvGraphicFramePr>
            <p:nvPr/>
          </p:nvGraphicFramePr>
          <p:xfrm>
            <a:off x="2428" y="2942"/>
            <a:ext cx="376" cy="353"/>
          </p:xfrm>
          <a:graphic>
            <a:graphicData uri="http://schemas.openxmlformats.org/presentationml/2006/ole">
              <mc:AlternateContent xmlns:mc="http://schemas.openxmlformats.org/markup-compatibility/2006">
                <mc:Choice xmlns:v="urn:schemas-microsoft-com:vml" Requires="v">
                  <p:oleObj spid="_x0000_s427231" r:id="rId13" imgW="457200" imgH="431800" progId="Equation.3">
                    <p:embed/>
                  </p:oleObj>
                </mc:Choice>
                <mc:Fallback>
                  <p:oleObj r:id="rId13" imgW="457200" imgH="4318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28" y="2942"/>
                          <a:ext cx="376" cy="3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01776" name="Group 48"/>
          <p:cNvGrpSpPr>
            <a:grpSpLocks/>
          </p:cNvGrpSpPr>
          <p:nvPr/>
        </p:nvGrpSpPr>
        <p:grpSpPr bwMode="auto">
          <a:xfrm>
            <a:off x="2590800" y="5105401"/>
            <a:ext cx="6248400" cy="1279525"/>
            <a:chOff x="912" y="3216"/>
            <a:chExt cx="3936" cy="806"/>
          </a:xfrm>
        </p:grpSpPr>
        <p:sp>
          <p:nvSpPr>
            <p:cNvPr id="201777" name="Text Box 49"/>
            <p:cNvSpPr txBox="1">
              <a:spLocks noChangeArrowheads="1"/>
            </p:cNvSpPr>
            <p:nvPr/>
          </p:nvSpPr>
          <p:spPr bwMode="auto">
            <a:xfrm>
              <a:off x="912" y="3216"/>
              <a:ext cx="816"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solidFill>
                    <a:srgbClr val="3333FF"/>
                  </a:solidFill>
                  <a:latin typeface="Times New Roman" panose="02020603050405020304" pitchFamily="18" charset="0"/>
                  <a:ea typeface="楷体_GB2312" pitchFamily="49" charset="-122"/>
                </a:rPr>
                <a:t>We find</a:t>
              </a:r>
            </a:p>
          </p:txBody>
        </p:sp>
        <p:graphicFrame>
          <p:nvGraphicFramePr>
            <p:cNvPr id="201778" name="Object 50"/>
            <p:cNvGraphicFramePr>
              <a:graphicFrameLocks noChangeAspect="1"/>
            </p:cNvGraphicFramePr>
            <p:nvPr/>
          </p:nvGraphicFramePr>
          <p:xfrm>
            <a:off x="1200" y="3552"/>
            <a:ext cx="3648" cy="470"/>
          </p:xfrm>
          <a:graphic>
            <a:graphicData uri="http://schemas.openxmlformats.org/presentationml/2006/ole">
              <mc:AlternateContent xmlns:mc="http://schemas.openxmlformats.org/markup-compatibility/2006">
                <mc:Choice xmlns:v="urn:schemas-microsoft-com:vml" Requires="v">
                  <p:oleObj spid="_x0000_s427232" name="Equation" r:id="rId15" imgW="3543120" imgH="457200" progId="Equation.3">
                    <p:embed/>
                  </p:oleObj>
                </mc:Choice>
                <mc:Fallback>
                  <p:oleObj name="Equation" r:id="rId15" imgW="3543120" imgH="4572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00" y="3552"/>
                          <a:ext cx="3648" cy="4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01779" name="Group 51"/>
          <p:cNvGrpSpPr>
            <a:grpSpLocks/>
          </p:cNvGrpSpPr>
          <p:nvPr/>
        </p:nvGrpSpPr>
        <p:grpSpPr bwMode="auto">
          <a:xfrm>
            <a:off x="2362200" y="304801"/>
            <a:ext cx="7467600" cy="854075"/>
            <a:chOff x="528" y="192"/>
            <a:chExt cx="4704" cy="538"/>
          </a:xfrm>
        </p:grpSpPr>
        <p:sp>
          <p:nvSpPr>
            <p:cNvPr id="201780" name="Text Box 52"/>
            <p:cNvSpPr txBox="1">
              <a:spLocks noChangeArrowheads="1"/>
            </p:cNvSpPr>
            <p:nvPr/>
          </p:nvSpPr>
          <p:spPr bwMode="auto">
            <a:xfrm>
              <a:off x="528" y="192"/>
              <a:ext cx="4704" cy="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pPr>
              <a:r>
                <a:rPr kumimoji="1" lang="zh-CN" altLang="en-US" sz="2000">
                  <a:solidFill>
                    <a:srgbClr val="FF0000"/>
                  </a:solidFill>
                  <a:latin typeface="Times New Roman" panose="02020603050405020304" pitchFamily="18" charset="0"/>
                </a:rPr>
                <a:t>   </a:t>
              </a:r>
              <a:r>
                <a:rPr kumimoji="1" lang="en-US" altLang="zh-CN" sz="2000">
                  <a:solidFill>
                    <a:srgbClr val="FF0000"/>
                  </a:solidFill>
                  <a:latin typeface="Times New Roman" panose="02020603050405020304" pitchFamily="18" charset="0"/>
                </a:rPr>
                <a:t>Example. </a:t>
              </a:r>
              <a:r>
                <a:rPr kumimoji="1" lang="en-US" altLang="zh-CN" sz="2000">
                  <a:solidFill>
                    <a:srgbClr val="3333FF"/>
                  </a:solidFill>
                  <a:latin typeface="Times New Roman" panose="02020603050405020304" pitchFamily="18" charset="0"/>
                </a:rPr>
                <a:t>Obtain the radiation of a </a:t>
              </a:r>
              <a:r>
                <a:rPr kumimoji="1" lang="en-US" altLang="zh-CN" sz="2000">
                  <a:solidFill>
                    <a:srgbClr val="FF0000"/>
                  </a:solidFill>
                  <a:latin typeface="Times New Roman" panose="02020603050405020304" pitchFamily="18" charset="0"/>
                </a:rPr>
                <a:t>uniformly</a:t>
              </a:r>
              <a:r>
                <a:rPr kumimoji="1" lang="en-US" altLang="zh-CN" sz="2000">
                  <a:solidFill>
                    <a:srgbClr val="3333FF"/>
                  </a:solidFill>
                  <a:latin typeface="Times New Roman" panose="02020603050405020304" pitchFamily="18" charset="0"/>
                </a:rPr>
                <a:t> illuminated rectangular aperture of area                 .</a:t>
              </a:r>
            </a:p>
          </p:txBody>
        </p:sp>
        <p:graphicFrame>
          <p:nvGraphicFramePr>
            <p:cNvPr id="201781" name="Object 53"/>
            <p:cNvGraphicFramePr>
              <a:graphicFrameLocks noChangeAspect="1"/>
            </p:cNvGraphicFramePr>
            <p:nvPr/>
          </p:nvGraphicFramePr>
          <p:xfrm>
            <a:off x="2579" y="514"/>
            <a:ext cx="576" cy="192"/>
          </p:xfrm>
          <a:graphic>
            <a:graphicData uri="http://schemas.openxmlformats.org/presentationml/2006/ole">
              <mc:AlternateContent xmlns:mc="http://schemas.openxmlformats.org/markup-compatibility/2006">
                <mc:Choice xmlns:v="urn:schemas-microsoft-com:vml" Requires="v">
                  <p:oleObj spid="_x0000_s427233" r:id="rId17" imgW="596641" imgH="203112" progId="Equation.3">
                    <p:embed/>
                  </p:oleObj>
                </mc:Choice>
                <mc:Fallback>
                  <p:oleObj r:id="rId17" imgW="596641" imgH="203112"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579" y="514"/>
                          <a:ext cx="576" cy="1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01782" name="AutoShape 54">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01783" name="AutoShape 55">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Tree>
    <p:extLst>
      <p:ext uri="{BB962C8B-B14F-4D97-AF65-F5344CB8AC3E}">
        <p14:creationId xmlns:p14="http://schemas.microsoft.com/office/powerpoint/2010/main" val="25278023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201779"/>
                                        </p:tgtEl>
                                        <p:attrNameLst>
                                          <p:attrName>style.visibility</p:attrName>
                                        </p:attrNameLst>
                                      </p:cBhvr>
                                      <p:to>
                                        <p:strVal val="visible"/>
                                      </p:to>
                                    </p:set>
                                    <p:anim calcmode="lin" valueType="num">
                                      <p:cBhvr additive="base">
                                        <p:cTn id="7" dur="500" fill="hold"/>
                                        <p:tgtEl>
                                          <p:spTgt spid="201779"/>
                                        </p:tgtEl>
                                        <p:attrNameLst>
                                          <p:attrName>ppt_x</p:attrName>
                                        </p:attrNameLst>
                                      </p:cBhvr>
                                      <p:tavLst>
                                        <p:tav tm="0">
                                          <p:val>
                                            <p:strVal val="#ppt_x"/>
                                          </p:val>
                                        </p:tav>
                                        <p:tav tm="100000">
                                          <p:val>
                                            <p:strVal val="#ppt_x"/>
                                          </p:val>
                                        </p:tav>
                                      </p:tavLst>
                                    </p:anim>
                                    <p:anim calcmode="lin" valueType="num">
                                      <p:cBhvr additive="base">
                                        <p:cTn id="8" dur="500" fill="hold"/>
                                        <p:tgtEl>
                                          <p:spTgt spid="201779"/>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499"/>
                                          </p:stCondLst>
                                        </p:cTn>
                                        <p:tgtEl>
                                          <p:spTgt spid="201731"/>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20173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20176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201766"/>
                                        </p:tgtEl>
                                        <p:attrNameLst>
                                          <p:attrName>style.visibility</p:attrName>
                                        </p:attrNameLst>
                                      </p:cBhvr>
                                      <p:to>
                                        <p:strVal val="visible"/>
                                      </p:to>
                                    </p:set>
                                    <p:anim calcmode="lin" valueType="num">
                                      <p:cBhvr additive="base">
                                        <p:cTn id="25" dur="500" fill="hold"/>
                                        <p:tgtEl>
                                          <p:spTgt spid="201766"/>
                                        </p:tgtEl>
                                        <p:attrNameLst>
                                          <p:attrName>ppt_x</p:attrName>
                                        </p:attrNameLst>
                                      </p:cBhvr>
                                      <p:tavLst>
                                        <p:tav tm="0">
                                          <p:val>
                                            <p:strVal val="#ppt_x"/>
                                          </p:val>
                                        </p:tav>
                                        <p:tav tm="100000">
                                          <p:val>
                                            <p:strVal val="#ppt_x"/>
                                          </p:val>
                                        </p:tav>
                                      </p:tavLst>
                                    </p:anim>
                                    <p:anim calcmode="lin" valueType="num">
                                      <p:cBhvr additive="base">
                                        <p:cTn id="26" dur="500" fill="hold"/>
                                        <p:tgtEl>
                                          <p:spTgt spid="201766"/>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01767"/>
                                        </p:tgtEl>
                                        <p:attrNameLst>
                                          <p:attrName>style.visibility</p:attrName>
                                        </p:attrNameLst>
                                      </p:cBhvr>
                                      <p:to>
                                        <p:strVal val="visible"/>
                                      </p:to>
                                    </p:set>
                                    <p:anim calcmode="lin" valueType="num">
                                      <p:cBhvr additive="base">
                                        <p:cTn id="31" dur="500" fill="hold"/>
                                        <p:tgtEl>
                                          <p:spTgt spid="201767"/>
                                        </p:tgtEl>
                                        <p:attrNameLst>
                                          <p:attrName>ppt_x</p:attrName>
                                        </p:attrNameLst>
                                      </p:cBhvr>
                                      <p:tavLst>
                                        <p:tav tm="0">
                                          <p:val>
                                            <p:strVal val="#ppt_x"/>
                                          </p:val>
                                        </p:tav>
                                        <p:tav tm="100000">
                                          <p:val>
                                            <p:strVal val="#ppt_x"/>
                                          </p:val>
                                        </p:tav>
                                      </p:tavLst>
                                    </p:anim>
                                    <p:anim calcmode="lin" valueType="num">
                                      <p:cBhvr additive="base">
                                        <p:cTn id="32" dur="500" fill="hold"/>
                                        <p:tgtEl>
                                          <p:spTgt spid="201767"/>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201768"/>
                                        </p:tgtEl>
                                        <p:attrNameLst>
                                          <p:attrName>style.visibility</p:attrName>
                                        </p:attrNameLst>
                                      </p:cBhvr>
                                      <p:to>
                                        <p:strVal val="visible"/>
                                      </p:to>
                                    </p:set>
                                    <p:anim calcmode="lin" valueType="num">
                                      <p:cBhvr additive="base">
                                        <p:cTn id="37" dur="500" fill="hold"/>
                                        <p:tgtEl>
                                          <p:spTgt spid="201768"/>
                                        </p:tgtEl>
                                        <p:attrNameLst>
                                          <p:attrName>ppt_x</p:attrName>
                                        </p:attrNameLst>
                                      </p:cBhvr>
                                      <p:tavLst>
                                        <p:tav tm="0">
                                          <p:val>
                                            <p:strVal val="#ppt_x"/>
                                          </p:val>
                                        </p:tav>
                                        <p:tav tm="100000">
                                          <p:val>
                                            <p:strVal val="#ppt_x"/>
                                          </p:val>
                                        </p:tav>
                                      </p:tavLst>
                                    </p:anim>
                                    <p:anim calcmode="lin" valueType="num">
                                      <p:cBhvr additive="base">
                                        <p:cTn id="38" dur="500" fill="hold"/>
                                        <p:tgtEl>
                                          <p:spTgt spid="201768"/>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01769"/>
                                        </p:tgtEl>
                                        <p:attrNameLst>
                                          <p:attrName>style.visibility</p:attrName>
                                        </p:attrNameLst>
                                      </p:cBhvr>
                                      <p:to>
                                        <p:strVal val="visible"/>
                                      </p:to>
                                    </p:set>
                                    <p:anim calcmode="lin" valueType="num">
                                      <p:cBhvr additive="base">
                                        <p:cTn id="43" dur="500" fill="hold"/>
                                        <p:tgtEl>
                                          <p:spTgt spid="201769"/>
                                        </p:tgtEl>
                                        <p:attrNameLst>
                                          <p:attrName>ppt_x</p:attrName>
                                        </p:attrNameLst>
                                      </p:cBhvr>
                                      <p:tavLst>
                                        <p:tav tm="0">
                                          <p:val>
                                            <p:strVal val="#ppt_x"/>
                                          </p:val>
                                        </p:tav>
                                        <p:tav tm="100000">
                                          <p:val>
                                            <p:strVal val="#ppt_x"/>
                                          </p:val>
                                        </p:tav>
                                      </p:tavLst>
                                    </p:anim>
                                    <p:anim calcmode="lin" valueType="num">
                                      <p:cBhvr additive="base">
                                        <p:cTn id="44" dur="500" fill="hold"/>
                                        <p:tgtEl>
                                          <p:spTgt spid="201769"/>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201770"/>
                                        </p:tgtEl>
                                        <p:attrNameLst>
                                          <p:attrName>style.visibility</p:attrName>
                                        </p:attrNameLst>
                                      </p:cBhvr>
                                      <p:to>
                                        <p:strVal val="visible"/>
                                      </p:to>
                                    </p:set>
                                    <p:anim calcmode="lin" valueType="num">
                                      <p:cBhvr additive="base">
                                        <p:cTn id="49" dur="500" fill="hold"/>
                                        <p:tgtEl>
                                          <p:spTgt spid="201770"/>
                                        </p:tgtEl>
                                        <p:attrNameLst>
                                          <p:attrName>ppt_x</p:attrName>
                                        </p:attrNameLst>
                                      </p:cBhvr>
                                      <p:tavLst>
                                        <p:tav tm="0">
                                          <p:val>
                                            <p:strVal val="#ppt_x"/>
                                          </p:val>
                                        </p:tav>
                                        <p:tav tm="100000">
                                          <p:val>
                                            <p:strVal val="#ppt_x"/>
                                          </p:val>
                                        </p:tav>
                                      </p:tavLst>
                                    </p:anim>
                                    <p:anim calcmode="lin" valueType="num">
                                      <p:cBhvr additive="base">
                                        <p:cTn id="50" dur="500" fill="hold"/>
                                        <p:tgtEl>
                                          <p:spTgt spid="201770"/>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nodeType="clickEffect">
                                  <p:stCondLst>
                                    <p:cond delay="0"/>
                                  </p:stCondLst>
                                  <p:childTnLst>
                                    <p:set>
                                      <p:cBhvr>
                                        <p:cTn id="54" dur="1" fill="hold">
                                          <p:stCondLst>
                                            <p:cond delay="0"/>
                                          </p:stCondLst>
                                        </p:cTn>
                                        <p:tgtEl>
                                          <p:spTgt spid="201771"/>
                                        </p:tgtEl>
                                        <p:attrNameLst>
                                          <p:attrName>style.visibility</p:attrName>
                                        </p:attrNameLst>
                                      </p:cBhvr>
                                      <p:to>
                                        <p:strVal val="visible"/>
                                      </p:to>
                                    </p:set>
                                    <p:anim calcmode="lin" valueType="num">
                                      <p:cBhvr additive="base">
                                        <p:cTn id="55" dur="500" fill="hold"/>
                                        <p:tgtEl>
                                          <p:spTgt spid="201771"/>
                                        </p:tgtEl>
                                        <p:attrNameLst>
                                          <p:attrName>ppt_x</p:attrName>
                                        </p:attrNameLst>
                                      </p:cBhvr>
                                      <p:tavLst>
                                        <p:tav tm="0">
                                          <p:val>
                                            <p:strVal val="#ppt_x"/>
                                          </p:val>
                                        </p:tav>
                                        <p:tav tm="100000">
                                          <p:val>
                                            <p:strVal val="#ppt_x"/>
                                          </p:val>
                                        </p:tav>
                                      </p:tavLst>
                                    </p:anim>
                                    <p:anim calcmode="lin" valueType="num">
                                      <p:cBhvr additive="base">
                                        <p:cTn id="56" dur="500" fill="hold"/>
                                        <p:tgtEl>
                                          <p:spTgt spid="201771"/>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nodeType="clickEffect">
                                  <p:stCondLst>
                                    <p:cond delay="0"/>
                                  </p:stCondLst>
                                  <p:childTnLst>
                                    <p:set>
                                      <p:cBhvr>
                                        <p:cTn id="60" dur="1" fill="hold">
                                          <p:stCondLst>
                                            <p:cond delay="0"/>
                                          </p:stCondLst>
                                        </p:cTn>
                                        <p:tgtEl>
                                          <p:spTgt spid="201776"/>
                                        </p:tgtEl>
                                        <p:attrNameLst>
                                          <p:attrName>style.visibility</p:attrName>
                                        </p:attrNameLst>
                                      </p:cBhvr>
                                      <p:to>
                                        <p:strVal val="visible"/>
                                      </p:to>
                                    </p:set>
                                    <p:anim calcmode="lin" valueType="num">
                                      <p:cBhvr additive="base">
                                        <p:cTn id="61" dur="500" fill="hold"/>
                                        <p:tgtEl>
                                          <p:spTgt spid="201776"/>
                                        </p:tgtEl>
                                        <p:attrNameLst>
                                          <p:attrName>ppt_x</p:attrName>
                                        </p:attrNameLst>
                                      </p:cBhvr>
                                      <p:tavLst>
                                        <p:tav tm="0">
                                          <p:val>
                                            <p:strVal val="#ppt_x"/>
                                          </p:val>
                                        </p:tav>
                                        <p:tav tm="100000">
                                          <p:val>
                                            <p:strVal val="#ppt_x"/>
                                          </p:val>
                                        </p:tav>
                                      </p:tavLst>
                                    </p:anim>
                                    <p:anim calcmode="lin" valueType="num">
                                      <p:cBhvr additive="base">
                                        <p:cTn id="62" dur="500" fill="hold"/>
                                        <p:tgtEl>
                                          <p:spTgt spid="2017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0" grpId="0" autoUpdateAnimBg="0"/>
      <p:bldP spid="201765" grpId="0" autoUpdateAnimBg="0"/>
      <p:bldP spid="201767" grpId="0" autoUpdateAnimBg="0"/>
      <p:bldP spid="201769"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2754" name="Object 2"/>
          <p:cNvGraphicFramePr>
            <a:graphicFrameLocks noChangeAspect="1"/>
          </p:cNvGraphicFramePr>
          <p:nvPr/>
        </p:nvGraphicFramePr>
        <p:xfrm>
          <a:off x="2590800" y="762000"/>
          <a:ext cx="6934200" cy="738188"/>
        </p:xfrm>
        <a:graphic>
          <a:graphicData uri="http://schemas.openxmlformats.org/presentationml/2006/ole">
            <mc:AlternateContent xmlns:mc="http://schemas.openxmlformats.org/markup-compatibility/2006">
              <mc:Choice xmlns:v="urn:schemas-microsoft-com:vml" Requires="v">
                <p:oleObj spid="_x0000_s428196" name="Equation" r:id="rId3" imgW="4089240" imgH="431640" progId="Equation.3">
                  <p:embed/>
                </p:oleObj>
              </mc:Choice>
              <mc:Fallback>
                <p:oleObj name="Equation" r:id="rId3" imgW="408924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762000"/>
                        <a:ext cx="6934200" cy="738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2755" name="Text Box 3"/>
          <p:cNvSpPr txBox="1">
            <a:spLocks noChangeArrowheads="1"/>
          </p:cNvSpPr>
          <p:nvPr/>
        </p:nvSpPr>
        <p:spPr bwMode="auto">
          <a:xfrm>
            <a:off x="2362200" y="1600201"/>
            <a:ext cx="320040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solidFill>
                  <a:srgbClr val="3333FF"/>
                </a:solidFill>
                <a:latin typeface="Times New Roman" panose="02020603050405020304" pitchFamily="18" charset="0"/>
                <a:ea typeface="楷体_GB2312" pitchFamily="49" charset="-122"/>
              </a:rPr>
              <a:t>And the directivity factor is</a:t>
            </a:r>
            <a:endParaRPr kumimoji="1" lang="en-US" altLang="zh-CN" sz="2000">
              <a:solidFill>
                <a:srgbClr val="3333FF"/>
              </a:solidFill>
              <a:latin typeface="楷体_GB2312" pitchFamily="49" charset="-122"/>
              <a:ea typeface="楷体_GB2312" pitchFamily="49" charset="-122"/>
            </a:endParaRPr>
          </a:p>
        </p:txBody>
      </p:sp>
      <p:graphicFrame>
        <p:nvGraphicFramePr>
          <p:cNvPr id="202756" name="Object 4"/>
          <p:cNvGraphicFramePr>
            <a:graphicFrameLocks noChangeAspect="1"/>
          </p:cNvGraphicFramePr>
          <p:nvPr/>
        </p:nvGraphicFramePr>
        <p:xfrm>
          <a:off x="3276600" y="2438400"/>
          <a:ext cx="5791200" cy="719138"/>
        </p:xfrm>
        <a:graphic>
          <a:graphicData uri="http://schemas.openxmlformats.org/presentationml/2006/ole">
            <mc:AlternateContent xmlns:mc="http://schemas.openxmlformats.org/markup-compatibility/2006">
              <mc:Choice xmlns:v="urn:schemas-microsoft-com:vml" Requires="v">
                <p:oleObj spid="_x0000_s428197" r:id="rId5" imgW="3454400" imgH="431800" progId="Equation.3">
                  <p:embed/>
                </p:oleObj>
              </mc:Choice>
              <mc:Fallback>
                <p:oleObj r:id="rId5" imgW="3454400" imgH="431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600" y="2438400"/>
                        <a:ext cx="5791200" cy="719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02757" name="Group 5"/>
          <p:cNvGrpSpPr>
            <a:grpSpLocks/>
          </p:cNvGrpSpPr>
          <p:nvPr/>
        </p:nvGrpSpPr>
        <p:grpSpPr bwMode="auto">
          <a:xfrm>
            <a:off x="2438400" y="3429001"/>
            <a:ext cx="7239000" cy="1235075"/>
            <a:chOff x="576" y="2288"/>
            <a:chExt cx="4560" cy="778"/>
          </a:xfrm>
        </p:grpSpPr>
        <p:sp>
          <p:nvSpPr>
            <p:cNvPr id="202758" name="Text Box 6"/>
            <p:cNvSpPr txBox="1">
              <a:spLocks noChangeArrowheads="1"/>
            </p:cNvSpPr>
            <p:nvPr/>
          </p:nvSpPr>
          <p:spPr bwMode="auto">
            <a:xfrm>
              <a:off x="576" y="2288"/>
              <a:ext cx="4560" cy="7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pPr>
              <a:r>
                <a:rPr kumimoji="1" lang="zh-CN" altLang="en-US" sz="2000">
                  <a:solidFill>
                    <a:srgbClr val="000000"/>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In practice, the directivity patterns in </a:t>
              </a:r>
              <a:r>
                <a:rPr kumimoji="1" lang="en-US" altLang="zh-CN" sz="2000">
                  <a:solidFill>
                    <a:srgbClr val="FF0000"/>
                  </a:solidFill>
                  <a:latin typeface="Times New Roman" panose="02020603050405020304" pitchFamily="18" charset="0"/>
                </a:rPr>
                <a:t>two principal planes</a:t>
              </a:r>
            </a:p>
            <a:p>
              <a:pPr algn="just">
                <a:lnSpc>
                  <a:spcPct val="125000"/>
                </a:lnSpc>
              </a:pPr>
              <a:r>
                <a:rPr kumimoji="1" lang="en-US" altLang="zh-CN" sz="2000">
                  <a:solidFill>
                    <a:srgbClr val="3333FF"/>
                  </a:solidFill>
                  <a:latin typeface="Times New Roman" panose="02020603050405020304" pitchFamily="18" charset="0"/>
                </a:rPr>
                <a:t>         and        are usually used to represent the directivity of the aperture field.</a:t>
              </a:r>
              <a:r>
                <a:rPr kumimoji="1" lang="en-US" altLang="zh-CN" sz="2000">
                  <a:solidFill>
                    <a:srgbClr val="3333FF"/>
                  </a:solidFill>
                  <a:latin typeface="楷体_GB2312" pitchFamily="49" charset="-122"/>
                </a:rPr>
                <a:t>    </a:t>
              </a:r>
              <a:endParaRPr kumimoji="1" lang="en-US" altLang="zh-CN" sz="2000">
                <a:solidFill>
                  <a:srgbClr val="3333FF"/>
                </a:solidFill>
                <a:latin typeface="楷体_GB2312" pitchFamily="49" charset="-122"/>
                <a:ea typeface="楷体_GB2312" pitchFamily="49" charset="-122"/>
              </a:endParaRPr>
            </a:p>
          </p:txBody>
        </p:sp>
        <p:graphicFrame>
          <p:nvGraphicFramePr>
            <p:cNvPr id="202759" name="Object 7"/>
            <p:cNvGraphicFramePr>
              <a:graphicFrameLocks noChangeAspect="1"/>
            </p:cNvGraphicFramePr>
            <p:nvPr/>
          </p:nvGraphicFramePr>
          <p:xfrm>
            <a:off x="1248" y="2509"/>
            <a:ext cx="384" cy="384"/>
          </p:xfrm>
          <a:graphic>
            <a:graphicData uri="http://schemas.openxmlformats.org/presentationml/2006/ole">
              <mc:AlternateContent xmlns:mc="http://schemas.openxmlformats.org/markup-compatibility/2006">
                <mc:Choice xmlns:v="urn:schemas-microsoft-com:vml" Requires="v">
                  <p:oleObj spid="_x0000_s428198" name="Equation" r:id="rId7" imgW="393480" imgH="393480" progId="Equation.3">
                    <p:embed/>
                  </p:oleObj>
                </mc:Choice>
                <mc:Fallback>
                  <p:oleObj name="Equation" r:id="rId7" imgW="393480" imgH="393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48" y="2509"/>
                          <a:ext cx="384" cy="3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2760" name="Object 8"/>
            <p:cNvGraphicFramePr>
              <a:graphicFrameLocks noChangeAspect="1"/>
            </p:cNvGraphicFramePr>
            <p:nvPr/>
          </p:nvGraphicFramePr>
          <p:xfrm>
            <a:off x="624" y="2606"/>
            <a:ext cx="346" cy="196"/>
          </p:xfrm>
          <a:graphic>
            <a:graphicData uri="http://schemas.openxmlformats.org/presentationml/2006/ole">
              <mc:AlternateContent xmlns:mc="http://schemas.openxmlformats.org/markup-compatibility/2006">
                <mc:Choice xmlns:v="urn:schemas-microsoft-com:vml" Requires="v">
                  <p:oleObj spid="_x0000_s428199" r:id="rId9" imgW="355292" imgH="203024" progId="Equation.3">
                    <p:embed/>
                  </p:oleObj>
                </mc:Choice>
                <mc:Fallback>
                  <p:oleObj r:id="rId9" imgW="355292" imgH="203024"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4" y="2606"/>
                          <a:ext cx="346" cy="1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202761" name="Object 9"/>
          <p:cNvGraphicFramePr>
            <a:graphicFrameLocks noChangeAspect="1"/>
          </p:cNvGraphicFramePr>
          <p:nvPr/>
        </p:nvGraphicFramePr>
        <p:xfrm>
          <a:off x="2667000" y="5473700"/>
          <a:ext cx="3124200" cy="622300"/>
        </p:xfrm>
        <a:graphic>
          <a:graphicData uri="http://schemas.openxmlformats.org/presentationml/2006/ole">
            <mc:AlternateContent xmlns:mc="http://schemas.openxmlformats.org/markup-compatibility/2006">
              <mc:Choice xmlns:v="urn:schemas-microsoft-com:vml" Requires="v">
                <p:oleObj spid="_x0000_s428200" r:id="rId11" imgW="1866900" imgH="368300" progId="Equation.3">
                  <p:embed/>
                </p:oleObj>
              </mc:Choice>
              <mc:Fallback>
                <p:oleObj r:id="rId11" imgW="1866900" imgH="3683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67000" y="5473700"/>
                        <a:ext cx="3124200" cy="622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2762" name="Object 10"/>
          <p:cNvGraphicFramePr>
            <a:graphicFrameLocks noChangeAspect="1"/>
          </p:cNvGraphicFramePr>
          <p:nvPr/>
        </p:nvGraphicFramePr>
        <p:xfrm>
          <a:off x="6324601" y="5473700"/>
          <a:ext cx="3171825" cy="604838"/>
        </p:xfrm>
        <a:graphic>
          <a:graphicData uri="http://schemas.openxmlformats.org/presentationml/2006/ole">
            <mc:AlternateContent xmlns:mc="http://schemas.openxmlformats.org/markup-compatibility/2006">
              <mc:Choice xmlns:v="urn:schemas-microsoft-com:vml" Requires="v">
                <p:oleObj spid="_x0000_s428201" name="Equation" r:id="rId13" imgW="2044440" imgH="393480" progId="Equation.3">
                  <p:embed/>
                </p:oleObj>
              </mc:Choice>
              <mc:Fallback>
                <p:oleObj name="Equation" r:id="rId13" imgW="2044440" imgH="39348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24601" y="5473700"/>
                        <a:ext cx="3171825" cy="604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2763" name="Text Box 11"/>
          <p:cNvSpPr txBox="1">
            <a:spLocks noChangeArrowheads="1"/>
          </p:cNvSpPr>
          <p:nvPr/>
        </p:nvSpPr>
        <p:spPr bwMode="auto">
          <a:xfrm>
            <a:off x="3048000" y="4724401"/>
            <a:ext cx="4038600"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50000"/>
              </a:spcBef>
            </a:pPr>
            <a:r>
              <a:rPr kumimoji="1" lang="en-US" altLang="zh-CN" sz="2000">
                <a:solidFill>
                  <a:srgbClr val="3333FF"/>
                </a:solidFill>
                <a:latin typeface="Times New Roman" panose="02020603050405020304" pitchFamily="18" charset="0"/>
              </a:rPr>
              <a:t>We have two directivity factors are</a:t>
            </a:r>
          </a:p>
        </p:txBody>
      </p:sp>
      <p:sp>
        <p:nvSpPr>
          <p:cNvPr id="202764" name="AutoShape 12">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02765" name="AutoShape 13">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Tree>
    <p:extLst>
      <p:ext uri="{BB962C8B-B14F-4D97-AF65-F5344CB8AC3E}">
        <p14:creationId xmlns:p14="http://schemas.microsoft.com/office/powerpoint/2010/main" val="14864059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202754"/>
                                        </p:tgtEl>
                                        <p:attrNameLst>
                                          <p:attrName>style.visibility</p:attrName>
                                        </p:attrNameLst>
                                      </p:cBhvr>
                                      <p:to>
                                        <p:strVal val="visible"/>
                                      </p:to>
                                    </p:set>
                                    <p:anim calcmode="lin" valueType="num">
                                      <p:cBhvr additive="base">
                                        <p:cTn id="7" dur="500" fill="hold"/>
                                        <p:tgtEl>
                                          <p:spTgt spid="202754"/>
                                        </p:tgtEl>
                                        <p:attrNameLst>
                                          <p:attrName>ppt_x</p:attrName>
                                        </p:attrNameLst>
                                      </p:cBhvr>
                                      <p:tavLst>
                                        <p:tav tm="0">
                                          <p:val>
                                            <p:strVal val="#ppt_x"/>
                                          </p:val>
                                        </p:tav>
                                        <p:tav tm="100000">
                                          <p:val>
                                            <p:strVal val="#ppt_x"/>
                                          </p:val>
                                        </p:tav>
                                      </p:tavLst>
                                    </p:anim>
                                    <p:anim calcmode="lin" valueType="num">
                                      <p:cBhvr additive="base">
                                        <p:cTn id="8" dur="500" fill="hold"/>
                                        <p:tgtEl>
                                          <p:spTgt spid="202754"/>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2755"/>
                                        </p:tgtEl>
                                        <p:attrNameLst>
                                          <p:attrName>style.visibility</p:attrName>
                                        </p:attrNameLst>
                                      </p:cBhvr>
                                      <p:to>
                                        <p:strVal val="visible"/>
                                      </p:to>
                                    </p:set>
                                    <p:anim calcmode="lin" valueType="num">
                                      <p:cBhvr additive="base">
                                        <p:cTn id="13" dur="500" fill="hold"/>
                                        <p:tgtEl>
                                          <p:spTgt spid="202755"/>
                                        </p:tgtEl>
                                        <p:attrNameLst>
                                          <p:attrName>ppt_x</p:attrName>
                                        </p:attrNameLst>
                                      </p:cBhvr>
                                      <p:tavLst>
                                        <p:tav tm="0">
                                          <p:val>
                                            <p:strVal val="#ppt_x"/>
                                          </p:val>
                                        </p:tav>
                                        <p:tav tm="100000">
                                          <p:val>
                                            <p:strVal val="#ppt_x"/>
                                          </p:val>
                                        </p:tav>
                                      </p:tavLst>
                                    </p:anim>
                                    <p:anim calcmode="lin" valueType="num">
                                      <p:cBhvr additive="base">
                                        <p:cTn id="14" dur="500" fill="hold"/>
                                        <p:tgtEl>
                                          <p:spTgt spid="20275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202756"/>
                                        </p:tgtEl>
                                        <p:attrNameLst>
                                          <p:attrName>style.visibility</p:attrName>
                                        </p:attrNameLst>
                                      </p:cBhvr>
                                      <p:to>
                                        <p:strVal val="visible"/>
                                      </p:to>
                                    </p:set>
                                    <p:anim calcmode="lin" valueType="num">
                                      <p:cBhvr additive="base">
                                        <p:cTn id="19" dur="500" fill="hold"/>
                                        <p:tgtEl>
                                          <p:spTgt spid="202756"/>
                                        </p:tgtEl>
                                        <p:attrNameLst>
                                          <p:attrName>ppt_x</p:attrName>
                                        </p:attrNameLst>
                                      </p:cBhvr>
                                      <p:tavLst>
                                        <p:tav tm="0">
                                          <p:val>
                                            <p:strVal val="#ppt_x"/>
                                          </p:val>
                                        </p:tav>
                                        <p:tav tm="100000">
                                          <p:val>
                                            <p:strVal val="#ppt_x"/>
                                          </p:val>
                                        </p:tav>
                                      </p:tavLst>
                                    </p:anim>
                                    <p:anim calcmode="lin" valueType="num">
                                      <p:cBhvr additive="base">
                                        <p:cTn id="20" dur="500" fill="hold"/>
                                        <p:tgtEl>
                                          <p:spTgt spid="202756"/>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202757"/>
                                        </p:tgtEl>
                                        <p:attrNameLst>
                                          <p:attrName>style.visibility</p:attrName>
                                        </p:attrNameLst>
                                      </p:cBhvr>
                                      <p:to>
                                        <p:strVal val="visible"/>
                                      </p:to>
                                    </p:set>
                                    <p:anim calcmode="lin" valueType="num">
                                      <p:cBhvr additive="base">
                                        <p:cTn id="25" dur="500" fill="hold"/>
                                        <p:tgtEl>
                                          <p:spTgt spid="202757"/>
                                        </p:tgtEl>
                                        <p:attrNameLst>
                                          <p:attrName>ppt_x</p:attrName>
                                        </p:attrNameLst>
                                      </p:cBhvr>
                                      <p:tavLst>
                                        <p:tav tm="0">
                                          <p:val>
                                            <p:strVal val="#ppt_x"/>
                                          </p:val>
                                        </p:tav>
                                        <p:tav tm="100000">
                                          <p:val>
                                            <p:strVal val="#ppt_x"/>
                                          </p:val>
                                        </p:tav>
                                      </p:tavLst>
                                    </p:anim>
                                    <p:anim calcmode="lin" valueType="num">
                                      <p:cBhvr additive="base">
                                        <p:cTn id="26" dur="500" fill="hold"/>
                                        <p:tgtEl>
                                          <p:spTgt spid="202757"/>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02763"/>
                                        </p:tgtEl>
                                        <p:attrNameLst>
                                          <p:attrName>style.visibility</p:attrName>
                                        </p:attrNameLst>
                                      </p:cBhvr>
                                      <p:to>
                                        <p:strVal val="visible"/>
                                      </p:to>
                                    </p:set>
                                    <p:anim calcmode="lin" valueType="num">
                                      <p:cBhvr additive="base">
                                        <p:cTn id="31" dur="500" fill="hold"/>
                                        <p:tgtEl>
                                          <p:spTgt spid="202763"/>
                                        </p:tgtEl>
                                        <p:attrNameLst>
                                          <p:attrName>ppt_x</p:attrName>
                                        </p:attrNameLst>
                                      </p:cBhvr>
                                      <p:tavLst>
                                        <p:tav tm="0">
                                          <p:val>
                                            <p:strVal val="#ppt_x"/>
                                          </p:val>
                                        </p:tav>
                                        <p:tav tm="100000">
                                          <p:val>
                                            <p:strVal val="#ppt_x"/>
                                          </p:val>
                                        </p:tav>
                                      </p:tavLst>
                                    </p:anim>
                                    <p:anim calcmode="lin" valueType="num">
                                      <p:cBhvr additive="base">
                                        <p:cTn id="32" dur="500" fill="hold"/>
                                        <p:tgtEl>
                                          <p:spTgt spid="202763"/>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202761"/>
                                        </p:tgtEl>
                                        <p:attrNameLst>
                                          <p:attrName>style.visibility</p:attrName>
                                        </p:attrNameLst>
                                      </p:cBhvr>
                                      <p:to>
                                        <p:strVal val="visible"/>
                                      </p:to>
                                    </p:set>
                                    <p:anim calcmode="lin" valueType="num">
                                      <p:cBhvr additive="base">
                                        <p:cTn id="37" dur="500" fill="hold"/>
                                        <p:tgtEl>
                                          <p:spTgt spid="202761"/>
                                        </p:tgtEl>
                                        <p:attrNameLst>
                                          <p:attrName>ppt_x</p:attrName>
                                        </p:attrNameLst>
                                      </p:cBhvr>
                                      <p:tavLst>
                                        <p:tav tm="0">
                                          <p:val>
                                            <p:strVal val="#ppt_x"/>
                                          </p:val>
                                        </p:tav>
                                        <p:tav tm="100000">
                                          <p:val>
                                            <p:strVal val="#ppt_x"/>
                                          </p:val>
                                        </p:tav>
                                      </p:tavLst>
                                    </p:anim>
                                    <p:anim calcmode="lin" valueType="num">
                                      <p:cBhvr additive="base">
                                        <p:cTn id="38" dur="500" fill="hold"/>
                                        <p:tgtEl>
                                          <p:spTgt spid="202761"/>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202762"/>
                                        </p:tgtEl>
                                        <p:attrNameLst>
                                          <p:attrName>style.visibility</p:attrName>
                                        </p:attrNameLst>
                                      </p:cBhvr>
                                      <p:to>
                                        <p:strVal val="visible"/>
                                      </p:to>
                                    </p:set>
                                    <p:anim calcmode="lin" valueType="num">
                                      <p:cBhvr additive="base">
                                        <p:cTn id="43" dur="500" fill="hold"/>
                                        <p:tgtEl>
                                          <p:spTgt spid="202762"/>
                                        </p:tgtEl>
                                        <p:attrNameLst>
                                          <p:attrName>ppt_x</p:attrName>
                                        </p:attrNameLst>
                                      </p:cBhvr>
                                      <p:tavLst>
                                        <p:tav tm="0">
                                          <p:val>
                                            <p:strVal val="#ppt_x"/>
                                          </p:val>
                                        </p:tav>
                                        <p:tav tm="100000">
                                          <p:val>
                                            <p:strVal val="#ppt_x"/>
                                          </p:val>
                                        </p:tav>
                                      </p:tavLst>
                                    </p:anim>
                                    <p:anim calcmode="lin" valueType="num">
                                      <p:cBhvr additive="base">
                                        <p:cTn id="44" dur="500" fill="hold"/>
                                        <p:tgtEl>
                                          <p:spTgt spid="2027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55" grpId="0" autoUpdateAnimBg="0"/>
      <p:bldP spid="202763"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3778" name="Group 2"/>
          <p:cNvGrpSpPr>
            <a:grpSpLocks/>
          </p:cNvGrpSpPr>
          <p:nvPr/>
        </p:nvGrpSpPr>
        <p:grpSpPr bwMode="auto">
          <a:xfrm>
            <a:off x="2971800" y="152401"/>
            <a:ext cx="6248400" cy="549275"/>
            <a:chOff x="528" y="192"/>
            <a:chExt cx="3936" cy="346"/>
          </a:xfrm>
        </p:grpSpPr>
        <p:sp>
          <p:nvSpPr>
            <p:cNvPr id="203779" name="Text Box 3"/>
            <p:cNvSpPr txBox="1">
              <a:spLocks noChangeArrowheads="1"/>
            </p:cNvSpPr>
            <p:nvPr/>
          </p:nvSpPr>
          <p:spPr bwMode="auto">
            <a:xfrm>
              <a:off x="528" y="192"/>
              <a:ext cx="3936"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solidFill>
                    <a:srgbClr val="3333FF"/>
                  </a:solidFill>
                  <a:latin typeface="Times New Roman" panose="02020603050405020304" pitchFamily="18" charset="0"/>
                  <a:ea typeface="楷体_GB2312" pitchFamily="49" charset="-122"/>
                </a:rPr>
                <a:t>If                               , we have the </a:t>
              </a:r>
              <a:r>
                <a:rPr kumimoji="1" lang="en-US" altLang="zh-CN" sz="2000">
                  <a:solidFill>
                    <a:srgbClr val="FF0000"/>
                  </a:solidFill>
                  <a:latin typeface="Times New Roman" panose="02020603050405020304" pitchFamily="18" charset="0"/>
                  <a:ea typeface="楷体_GB2312" pitchFamily="49" charset="-122"/>
                </a:rPr>
                <a:t>directivity patterns</a:t>
              </a:r>
              <a:r>
                <a:rPr kumimoji="1" lang="en-US" altLang="zh-CN" sz="2000">
                  <a:solidFill>
                    <a:srgbClr val="3333FF"/>
                  </a:solidFill>
                  <a:latin typeface="Times New Roman" panose="02020603050405020304" pitchFamily="18" charset="0"/>
                  <a:ea typeface="楷体_GB2312" pitchFamily="49" charset="-122"/>
                </a:rPr>
                <a:t> as</a:t>
              </a:r>
            </a:p>
          </p:txBody>
        </p:sp>
        <p:graphicFrame>
          <p:nvGraphicFramePr>
            <p:cNvPr id="203780" name="Object 4"/>
            <p:cNvGraphicFramePr>
              <a:graphicFrameLocks noChangeAspect="1"/>
            </p:cNvGraphicFramePr>
            <p:nvPr/>
          </p:nvGraphicFramePr>
          <p:xfrm>
            <a:off x="768" y="312"/>
            <a:ext cx="1152" cy="211"/>
          </p:xfrm>
          <a:graphic>
            <a:graphicData uri="http://schemas.openxmlformats.org/presentationml/2006/ole">
              <mc:AlternateContent xmlns:mc="http://schemas.openxmlformats.org/markup-compatibility/2006">
                <mc:Choice xmlns:v="urn:schemas-microsoft-com:vml" Requires="v">
                  <p:oleObj spid="_x0000_s429328" name="Equation" r:id="rId3" imgW="1091726" imgH="203112" progId="Equation.3">
                    <p:embed/>
                  </p:oleObj>
                </mc:Choice>
                <mc:Fallback>
                  <p:oleObj name="Equation" r:id="rId3" imgW="1091726" imgH="20311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 y="312"/>
                          <a:ext cx="1152" cy="2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03781" name="Group 5"/>
          <p:cNvGrpSpPr>
            <a:grpSpLocks/>
          </p:cNvGrpSpPr>
          <p:nvPr/>
        </p:nvGrpSpPr>
        <p:grpSpPr bwMode="auto">
          <a:xfrm>
            <a:off x="2590800" y="2971801"/>
            <a:ext cx="7391400" cy="644525"/>
            <a:chOff x="576" y="1896"/>
            <a:chExt cx="4656" cy="406"/>
          </a:xfrm>
        </p:grpSpPr>
        <p:sp>
          <p:nvSpPr>
            <p:cNvPr id="203782" name="Text Box 6"/>
            <p:cNvSpPr txBox="1">
              <a:spLocks noChangeArrowheads="1"/>
            </p:cNvSpPr>
            <p:nvPr/>
          </p:nvSpPr>
          <p:spPr bwMode="auto">
            <a:xfrm>
              <a:off x="576" y="1896"/>
              <a:ext cx="4656"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solidFill>
                    <a:srgbClr val="3333FF"/>
                  </a:solidFill>
                  <a:latin typeface="Times New Roman" panose="02020603050405020304" pitchFamily="18" charset="0"/>
                </a:rPr>
                <a:t>The main lobe in the plane           is </a:t>
              </a:r>
              <a:r>
                <a:rPr kumimoji="1" lang="en-US" altLang="zh-CN" sz="2000">
                  <a:solidFill>
                    <a:srgbClr val="FF0000"/>
                  </a:solidFill>
                  <a:latin typeface="Times New Roman" panose="02020603050405020304" pitchFamily="18" charset="0"/>
                </a:rPr>
                <a:t>narrower</a:t>
              </a:r>
              <a:r>
                <a:rPr kumimoji="1" lang="en-US" altLang="zh-CN" sz="2000">
                  <a:solidFill>
                    <a:srgbClr val="3333FF"/>
                  </a:solidFill>
                  <a:latin typeface="Times New Roman" panose="02020603050405020304" pitchFamily="18" charset="0"/>
                </a:rPr>
                <a:t> as a result of           .</a:t>
              </a:r>
              <a:endParaRPr kumimoji="1" lang="en-US" altLang="zh-CN" sz="2000">
                <a:solidFill>
                  <a:srgbClr val="3333FF"/>
                </a:solidFill>
                <a:latin typeface="楷体_GB2312" pitchFamily="49" charset="-122"/>
                <a:ea typeface="楷体_GB2312" pitchFamily="49" charset="-122"/>
              </a:endParaRPr>
            </a:p>
          </p:txBody>
        </p:sp>
        <p:graphicFrame>
          <p:nvGraphicFramePr>
            <p:cNvPr id="203783" name="Object 7"/>
            <p:cNvGraphicFramePr>
              <a:graphicFrameLocks noChangeAspect="1"/>
            </p:cNvGraphicFramePr>
            <p:nvPr/>
          </p:nvGraphicFramePr>
          <p:xfrm>
            <a:off x="2496" y="1920"/>
            <a:ext cx="383" cy="382"/>
          </p:xfrm>
          <a:graphic>
            <a:graphicData uri="http://schemas.openxmlformats.org/presentationml/2006/ole">
              <mc:AlternateContent xmlns:mc="http://schemas.openxmlformats.org/markup-compatibility/2006">
                <mc:Choice xmlns:v="urn:schemas-microsoft-com:vml" Requires="v">
                  <p:oleObj spid="_x0000_s429329" name="Equation" r:id="rId5" imgW="393480" imgH="393480" progId="Equation.3">
                    <p:embed/>
                  </p:oleObj>
                </mc:Choice>
                <mc:Fallback>
                  <p:oleObj name="Equation" r:id="rId5" imgW="393480" imgH="393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6" y="1920"/>
                          <a:ext cx="383" cy="3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3784" name="Object 8"/>
            <p:cNvGraphicFramePr>
              <a:graphicFrameLocks noChangeAspect="1"/>
            </p:cNvGraphicFramePr>
            <p:nvPr/>
          </p:nvGraphicFramePr>
          <p:xfrm>
            <a:off x="4663" y="2043"/>
            <a:ext cx="303" cy="156"/>
          </p:xfrm>
          <a:graphic>
            <a:graphicData uri="http://schemas.openxmlformats.org/presentationml/2006/ole">
              <mc:AlternateContent xmlns:mc="http://schemas.openxmlformats.org/markup-compatibility/2006">
                <mc:Choice xmlns:v="urn:schemas-microsoft-com:vml" Requires="v">
                  <p:oleObj spid="_x0000_s429330" r:id="rId7" imgW="355138" imgH="177569" progId="Equation.3">
                    <p:embed/>
                  </p:oleObj>
                </mc:Choice>
                <mc:Fallback>
                  <p:oleObj r:id="rId7" imgW="355138" imgH="17756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63" y="2043"/>
                          <a:ext cx="303" cy="1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203785" name="Object 9"/>
          <p:cNvGraphicFramePr>
            <a:graphicFrameLocks noChangeAspect="1"/>
          </p:cNvGraphicFramePr>
          <p:nvPr/>
        </p:nvGraphicFramePr>
        <p:xfrm>
          <a:off x="3289300" y="4179889"/>
          <a:ext cx="2800350" cy="617537"/>
        </p:xfrm>
        <a:graphic>
          <a:graphicData uri="http://schemas.openxmlformats.org/presentationml/2006/ole">
            <mc:AlternateContent xmlns:mc="http://schemas.openxmlformats.org/markup-compatibility/2006">
              <mc:Choice xmlns:v="urn:schemas-microsoft-com:vml" Requires="v">
                <p:oleObj spid="_x0000_s429331" name="Equation" r:id="rId9" imgW="1777680" imgH="393480" progId="Equation.3">
                  <p:embed/>
                </p:oleObj>
              </mc:Choice>
              <mc:Fallback>
                <p:oleObj name="Equation" r:id="rId9" imgW="1777680" imgH="3934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89300" y="4179889"/>
                        <a:ext cx="2800350" cy="617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3786" name="Object 10"/>
          <p:cNvGraphicFramePr>
            <a:graphicFrameLocks noChangeAspect="1"/>
          </p:cNvGraphicFramePr>
          <p:nvPr/>
        </p:nvGraphicFramePr>
        <p:xfrm>
          <a:off x="6934200" y="4179888"/>
          <a:ext cx="1568450" cy="620712"/>
        </p:xfrm>
        <a:graphic>
          <a:graphicData uri="http://schemas.openxmlformats.org/presentationml/2006/ole">
            <mc:AlternateContent xmlns:mc="http://schemas.openxmlformats.org/markup-compatibility/2006">
              <mc:Choice xmlns:v="urn:schemas-microsoft-com:vml" Requires="v">
                <p:oleObj spid="_x0000_s429332" name="Equation" r:id="rId11" imgW="990360" imgH="393480" progId="Equation.3">
                  <p:embed/>
                </p:oleObj>
              </mc:Choice>
              <mc:Fallback>
                <p:oleObj name="Equation" r:id="rId11" imgW="990360" imgH="3934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34200" y="4179888"/>
                        <a:ext cx="1568450" cy="620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3787" name="Text Box 11"/>
          <p:cNvSpPr txBox="1">
            <a:spLocks noChangeArrowheads="1"/>
          </p:cNvSpPr>
          <p:nvPr/>
        </p:nvSpPr>
        <p:spPr bwMode="auto">
          <a:xfrm>
            <a:off x="2590800" y="3581401"/>
            <a:ext cx="662940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solidFill>
                  <a:srgbClr val="3333FF"/>
                </a:solidFill>
                <a:latin typeface="Times New Roman" panose="02020603050405020304" pitchFamily="18" charset="0"/>
              </a:rPr>
              <a:t>The </a:t>
            </a:r>
            <a:r>
              <a:rPr kumimoji="1" lang="en-US" altLang="zh-CN" sz="2000">
                <a:solidFill>
                  <a:srgbClr val="FF0000"/>
                </a:solidFill>
                <a:latin typeface="Times New Roman" panose="02020603050405020304" pitchFamily="18" charset="0"/>
              </a:rPr>
              <a:t>half</a:t>
            </a:r>
            <a:r>
              <a:rPr kumimoji="1" lang="en-US" altLang="zh-CN" sz="2000">
                <a:solidFill>
                  <a:srgbClr val="3333FF"/>
                </a:solidFill>
                <a:latin typeface="Times New Roman" panose="02020603050405020304" pitchFamily="18" charset="0"/>
              </a:rPr>
              <a:t>-power angle </a:t>
            </a:r>
            <a:r>
              <a:rPr kumimoji="1" lang="en-US" altLang="zh-CN">
                <a:solidFill>
                  <a:schemeClr val="tx2"/>
                </a:solidFill>
                <a:latin typeface="Times New Roman" panose="02020603050405020304" pitchFamily="18" charset="0"/>
                <a:ea typeface="楷体_GB2312" pitchFamily="49" charset="-122"/>
              </a:rPr>
              <a:t>2</a:t>
            </a:r>
            <a:r>
              <a:rPr kumimoji="1" lang="en-US" altLang="zh-CN" i="1">
                <a:solidFill>
                  <a:schemeClr val="tx2"/>
                </a:solidFill>
                <a:latin typeface="Times New Roman" panose="02020603050405020304" pitchFamily="18" charset="0"/>
                <a:ea typeface="楷体_GB2312" pitchFamily="49" charset="-122"/>
                <a:sym typeface="Symbol" panose="05050102010706020507" pitchFamily="18" charset="2"/>
              </a:rPr>
              <a:t></a:t>
            </a:r>
            <a:r>
              <a:rPr kumimoji="1" lang="en-US" altLang="zh-CN" baseline="-25000">
                <a:solidFill>
                  <a:schemeClr val="tx2"/>
                </a:solidFill>
                <a:latin typeface="Times New Roman" panose="02020603050405020304" pitchFamily="18" charset="0"/>
                <a:ea typeface="楷体_GB2312" pitchFamily="49" charset="-122"/>
                <a:sym typeface="Symbol" panose="05050102010706020507" pitchFamily="18" charset="2"/>
              </a:rPr>
              <a:t>0.5</a:t>
            </a:r>
            <a:r>
              <a:rPr kumimoji="1" lang="en-US" altLang="zh-CN" sz="2000">
                <a:solidFill>
                  <a:srgbClr val="3333FF"/>
                </a:solidFill>
                <a:latin typeface="Times New Roman" panose="02020603050405020304" pitchFamily="18" charset="0"/>
              </a:rPr>
              <a:t>  and the </a:t>
            </a:r>
            <a:r>
              <a:rPr kumimoji="1" lang="en-US" altLang="zh-CN" sz="2000">
                <a:solidFill>
                  <a:srgbClr val="FF0000"/>
                </a:solidFill>
                <a:latin typeface="Times New Roman" panose="02020603050405020304" pitchFamily="18" charset="0"/>
              </a:rPr>
              <a:t>null</a:t>
            </a:r>
            <a:r>
              <a:rPr kumimoji="1" lang="en-US" altLang="zh-CN" sz="2000">
                <a:solidFill>
                  <a:srgbClr val="3333FF"/>
                </a:solidFill>
                <a:latin typeface="Times New Roman" panose="02020603050405020304" pitchFamily="18" charset="0"/>
              </a:rPr>
              <a:t>-power angle </a:t>
            </a:r>
            <a:r>
              <a:rPr kumimoji="1" lang="en-US" altLang="zh-CN">
                <a:solidFill>
                  <a:schemeClr val="tx2"/>
                </a:solidFill>
                <a:latin typeface="Times New Roman" panose="02020603050405020304" pitchFamily="18" charset="0"/>
                <a:ea typeface="楷体_GB2312" pitchFamily="49" charset="-122"/>
              </a:rPr>
              <a:t>2</a:t>
            </a:r>
            <a:r>
              <a:rPr kumimoji="1" lang="en-US" altLang="zh-CN" i="1">
                <a:solidFill>
                  <a:schemeClr val="tx2"/>
                </a:solidFill>
                <a:latin typeface="Times New Roman" panose="02020603050405020304" pitchFamily="18" charset="0"/>
                <a:ea typeface="楷体_GB2312" pitchFamily="49" charset="-122"/>
                <a:sym typeface="Symbol" panose="05050102010706020507" pitchFamily="18" charset="2"/>
              </a:rPr>
              <a:t></a:t>
            </a:r>
            <a:r>
              <a:rPr kumimoji="1" lang="en-US" altLang="zh-CN" baseline="-25000">
                <a:solidFill>
                  <a:schemeClr val="tx2"/>
                </a:solidFill>
                <a:latin typeface="Times New Roman" panose="02020603050405020304" pitchFamily="18" charset="0"/>
                <a:ea typeface="楷体_GB2312" pitchFamily="49" charset="-122"/>
                <a:sym typeface="Symbol" panose="05050102010706020507" pitchFamily="18" charset="2"/>
              </a:rPr>
              <a:t>0  </a:t>
            </a:r>
            <a:r>
              <a:rPr kumimoji="1" lang="en-US" altLang="zh-CN" sz="2000">
                <a:solidFill>
                  <a:srgbClr val="3333FF"/>
                </a:solidFill>
                <a:latin typeface="Times New Roman" panose="02020603050405020304" pitchFamily="18" charset="0"/>
              </a:rPr>
              <a:t>as</a:t>
            </a:r>
            <a:endParaRPr kumimoji="1" lang="en-US" altLang="zh-CN" sz="2000">
              <a:solidFill>
                <a:srgbClr val="3333FF"/>
              </a:solidFill>
              <a:latin typeface="楷体_GB2312" pitchFamily="49" charset="-122"/>
              <a:ea typeface="楷体_GB2312" pitchFamily="49" charset="-122"/>
            </a:endParaRPr>
          </a:p>
        </p:txBody>
      </p:sp>
      <p:grpSp>
        <p:nvGrpSpPr>
          <p:cNvPr id="203788" name="Group 12"/>
          <p:cNvGrpSpPr>
            <a:grpSpLocks/>
          </p:cNvGrpSpPr>
          <p:nvPr/>
        </p:nvGrpSpPr>
        <p:grpSpPr bwMode="auto">
          <a:xfrm>
            <a:off x="2590800" y="4860925"/>
            <a:ext cx="4286250" cy="654050"/>
            <a:chOff x="672" y="3062"/>
            <a:chExt cx="2700" cy="412"/>
          </a:xfrm>
        </p:grpSpPr>
        <p:sp>
          <p:nvSpPr>
            <p:cNvPr id="203789" name="Text Box 13"/>
            <p:cNvSpPr txBox="1">
              <a:spLocks noChangeArrowheads="1"/>
            </p:cNvSpPr>
            <p:nvPr/>
          </p:nvSpPr>
          <p:spPr bwMode="auto">
            <a:xfrm>
              <a:off x="672" y="3062"/>
              <a:ext cx="2208"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solidFill>
                    <a:srgbClr val="3333FF"/>
                  </a:solidFill>
                  <a:latin typeface="Times New Roman" panose="02020603050405020304" pitchFamily="18" charset="0"/>
                  <a:ea typeface="楷体_GB2312" pitchFamily="49" charset="-122"/>
                </a:rPr>
                <a:t>The </a:t>
              </a:r>
              <a:r>
                <a:rPr kumimoji="1" lang="en-US" altLang="zh-CN" sz="2000">
                  <a:solidFill>
                    <a:srgbClr val="FF0000"/>
                  </a:solidFill>
                  <a:latin typeface="Times New Roman" panose="02020603050405020304" pitchFamily="18" charset="0"/>
                  <a:ea typeface="楷体_GB2312" pitchFamily="49" charset="-122"/>
                </a:rPr>
                <a:t>directivity coefficient</a:t>
              </a:r>
              <a:r>
                <a:rPr kumimoji="1" lang="en-US" altLang="zh-CN" sz="2000">
                  <a:solidFill>
                    <a:srgbClr val="3333FF"/>
                  </a:solidFill>
                  <a:latin typeface="Times New Roman" panose="02020603050405020304" pitchFamily="18" charset="0"/>
                  <a:ea typeface="楷体_GB2312" pitchFamily="49" charset="-122"/>
                </a:rPr>
                <a:t> is</a:t>
              </a:r>
              <a:r>
                <a:rPr kumimoji="1" lang="en-US" altLang="zh-CN" sz="2000">
                  <a:solidFill>
                    <a:srgbClr val="3333FF"/>
                  </a:solidFill>
                  <a:latin typeface="楷体_GB2312" pitchFamily="49" charset="-122"/>
                  <a:ea typeface="楷体_GB2312" pitchFamily="49" charset="-122"/>
                </a:rPr>
                <a:t> </a:t>
              </a:r>
            </a:p>
          </p:txBody>
        </p:sp>
        <p:graphicFrame>
          <p:nvGraphicFramePr>
            <p:cNvPr id="203790" name="Object 14"/>
            <p:cNvGraphicFramePr>
              <a:graphicFrameLocks noChangeAspect="1"/>
            </p:cNvGraphicFramePr>
            <p:nvPr/>
          </p:nvGraphicFramePr>
          <p:xfrm>
            <a:off x="2784" y="3086"/>
            <a:ext cx="588" cy="388"/>
          </p:xfrm>
          <a:graphic>
            <a:graphicData uri="http://schemas.openxmlformats.org/presentationml/2006/ole">
              <mc:AlternateContent xmlns:mc="http://schemas.openxmlformats.org/markup-compatibility/2006">
                <mc:Choice xmlns:v="urn:schemas-microsoft-com:vml" Requires="v">
                  <p:oleObj spid="_x0000_s429333" name="Equation" r:id="rId13" imgW="596880" imgH="393480" progId="Equation.3">
                    <p:embed/>
                  </p:oleObj>
                </mc:Choice>
                <mc:Fallback>
                  <p:oleObj name="Equation" r:id="rId13" imgW="596880" imgH="39348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84" y="3086"/>
                          <a:ext cx="588" cy="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03791" name="Text Box 15"/>
          <p:cNvSpPr txBox="1">
            <a:spLocks noChangeArrowheads="1"/>
          </p:cNvSpPr>
          <p:nvPr/>
        </p:nvSpPr>
        <p:spPr bwMode="auto">
          <a:xfrm>
            <a:off x="2643188" y="5507039"/>
            <a:ext cx="70104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pPr>
            <a:r>
              <a:rPr kumimoji="1" lang="zh-CN" altLang="en-US" sz="2000">
                <a:solidFill>
                  <a:srgbClr val="3333FF"/>
                </a:solidFill>
                <a:latin typeface="Times New Roman" panose="02020603050405020304" pitchFamily="18" charset="0"/>
              </a:rPr>
              <a:t>       </a:t>
            </a:r>
            <a:r>
              <a:rPr kumimoji="1" lang="en-US" altLang="zh-CN" sz="2000">
                <a:solidFill>
                  <a:srgbClr val="FF0000"/>
                </a:solidFill>
                <a:latin typeface="Times New Roman" panose="02020603050405020304" pitchFamily="18" charset="0"/>
              </a:rPr>
              <a:t>The larger</a:t>
            </a:r>
            <a:r>
              <a:rPr kumimoji="1" lang="en-US" altLang="zh-CN" sz="2000">
                <a:solidFill>
                  <a:srgbClr val="3333FF"/>
                </a:solidFill>
                <a:latin typeface="Times New Roman" panose="02020603050405020304" pitchFamily="18" charset="0"/>
              </a:rPr>
              <a:t> the size of the aperture with respect to the wavelength is, </a:t>
            </a:r>
            <a:r>
              <a:rPr kumimoji="1" lang="en-US" altLang="zh-CN" sz="2000">
                <a:solidFill>
                  <a:srgbClr val="FF0000"/>
                </a:solidFill>
                <a:latin typeface="Times New Roman" panose="02020603050405020304" pitchFamily="18" charset="0"/>
              </a:rPr>
              <a:t>the higher</a:t>
            </a:r>
            <a:r>
              <a:rPr kumimoji="1" lang="en-US" altLang="zh-CN" sz="2000">
                <a:solidFill>
                  <a:srgbClr val="3333FF"/>
                </a:solidFill>
                <a:latin typeface="Times New Roman" panose="02020603050405020304" pitchFamily="18" charset="0"/>
              </a:rPr>
              <a:t> the directivity will be.</a:t>
            </a:r>
            <a:endParaRPr kumimoji="1" lang="en-US" altLang="zh-CN" sz="2000">
              <a:solidFill>
                <a:srgbClr val="3333FF"/>
              </a:solidFill>
              <a:latin typeface="Times New Roman" panose="02020603050405020304" pitchFamily="18" charset="0"/>
              <a:ea typeface="楷体_GB2312" pitchFamily="49" charset="-122"/>
            </a:endParaRPr>
          </a:p>
        </p:txBody>
      </p:sp>
      <p:graphicFrame>
        <p:nvGraphicFramePr>
          <p:cNvPr id="203792" name="Object 16"/>
          <p:cNvGraphicFramePr>
            <a:graphicFrameLocks noChangeAspect="1"/>
          </p:cNvGraphicFramePr>
          <p:nvPr/>
        </p:nvGraphicFramePr>
        <p:xfrm>
          <a:off x="7467600" y="5051425"/>
          <a:ext cx="800100" cy="266700"/>
        </p:xfrm>
        <a:graphic>
          <a:graphicData uri="http://schemas.openxmlformats.org/presentationml/2006/ole">
            <mc:AlternateContent xmlns:mc="http://schemas.openxmlformats.org/markup-compatibility/2006">
              <mc:Choice xmlns:v="urn:schemas-microsoft-com:vml" Requires="v">
                <p:oleObj spid="_x0000_s429334" name="Equation" r:id="rId15" imgW="533160" imgH="177480" progId="Equation.3">
                  <p:embed/>
                </p:oleObj>
              </mc:Choice>
              <mc:Fallback>
                <p:oleObj name="Equation" r:id="rId15" imgW="533160" imgH="17748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67600" y="5051425"/>
                        <a:ext cx="800100"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03793" name="Group 17"/>
          <p:cNvGrpSpPr>
            <a:grpSpLocks/>
          </p:cNvGrpSpPr>
          <p:nvPr/>
        </p:nvGrpSpPr>
        <p:grpSpPr bwMode="auto">
          <a:xfrm>
            <a:off x="4267200" y="990600"/>
            <a:ext cx="5867400" cy="871538"/>
            <a:chOff x="1728" y="624"/>
            <a:chExt cx="3696" cy="549"/>
          </a:xfrm>
        </p:grpSpPr>
        <p:sp>
          <p:nvSpPr>
            <p:cNvPr id="203794" name="Rectangle 18"/>
            <p:cNvSpPr>
              <a:spLocks noChangeArrowheads="1"/>
            </p:cNvSpPr>
            <p:nvPr/>
          </p:nvSpPr>
          <p:spPr bwMode="auto">
            <a:xfrm>
              <a:off x="2304" y="652"/>
              <a:ext cx="116" cy="23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203795" name="Group 19"/>
            <p:cNvGrpSpPr>
              <a:grpSpLocks/>
            </p:cNvGrpSpPr>
            <p:nvPr/>
          </p:nvGrpSpPr>
          <p:grpSpPr bwMode="auto">
            <a:xfrm>
              <a:off x="1728" y="624"/>
              <a:ext cx="3696" cy="549"/>
              <a:chOff x="1008" y="624"/>
              <a:chExt cx="3696" cy="549"/>
            </a:xfrm>
          </p:grpSpPr>
          <p:sp>
            <p:nvSpPr>
              <p:cNvPr id="203796" name="Text Box 20"/>
              <p:cNvSpPr txBox="1">
                <a:spLocks noChangeArrowheads="1"/>
              </p:cNvSpPr>
              <p:nvPr/>
            </p:nvSpPr>
            <p:spPr bwMode="auto">
              <a:xfrm>
                <a:off x="1008" y="768"/>
                <a:ext cx="497"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1600" i="1">
                    <a:latin typeface="Times New Roman" panose="02020603050405020304" pitchFamily="18" charset="0"/>
                  </a:rPr>
                  <a:t>f </a:t>
                </a:r>
                <a:r>
                  <a:rPr lang="en-US" altLang="zh-CN" sz="1600">
                    <a:latin typeface="Times New Roman" panose="02020603050405020304" pitchFamily="18" charset="0"/>
                  </a:rPr>
                  <a:t>(</a:t>
                </a:r>
                <a:r>
                  <a:rPr lang="en-US" altLang="zh-CN" sz="1600" i="1">
                    <a:latin typeface="Times New Roman" panose="02020603050405020304" pitchFamily="18" charset="0"/>
                    <a:sym typeface="Symbol" panose="05050102010706020507" pitchFamily="18" charset="2"/>
                  </a:rPr>
                  <a:t></a:t>
                </a:r>
                <a:r>
                  <a:rPr lang="en-US" altLang="zh-CN" sz="1600">
                    <a:latin typeface="Times New Roman" panose="02020603050405020304" pitchFamily="18" charset="0"/>
                  </a:rPr>
                  <a:t>, 0)</a:t>
                </a:r>
              </a:p>
            </p:txBody>
          </p:sp>
          <p:graphicFrame>
            <p:nvGraphicFramePr>
              <p:cNvPr id="203797" name="Object 21"/>
              <p:cNvGraphicFramePr>
                <a:graphicFrameLocks noChangeAspect="1"/>
              </p:cNvGraphicFramePr>
              <p:nvPr/>
            </p:nvGraphicFramePr>
            <p:xfrm>
              <a:off x="1584" y="624"/>
              <a:ext cx="3120" cy="549"/>
            </p:xfrm>
            <a:graphic>
              <a:graphicData uri="http://schemas.openxmlformats.org/presentationml/2006/ole">
                <mc:AlternateContent xmlns:mc="http://schemas.openxmlformats.org/markup-compatibility/2006">
                  <mc:Choice xmlns:v="urn:schemas-microsoft-com:vml" Requires="v">
                    <p:oleObj spid="_x0000_s429335" name="Image" r:id="rId17" imgW="16222041" imgH="2850612" progId="Photoshop.Image.6">
                      <p:embed/>
                    </p:oleObj>
                  </mc:Choice>
                  <mc:Fallback>
                    <p:oleObj name="Image" r:id="rId17" imgW="16222041" imgH="2850612" progId="Photoshop.Image.6">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84" y="624"/>
                            <a:ext cx="3120" cy="5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203798" name="Group 22"/>
          <p:cNvGrpSpPr>
            <a:grpSpLocks/>
          </p:cNvGrpSpPr>
          <p:nvPr/>
        </p:nvGrpSpPr>
        <p:grpSpPr bwMode="auto">
          <a:xfrm>
            <a:off x="4267200" y="1897063"/>
            <a:ext cx="5880100" cy="1058862"/>
            <a:chOff x="1008" y="1195"/>
            <a:chExt cx="3704" cy="667"/>
          </a:xfrm>
        </p:grpSpPr>
        <p:grpSp>
          <p:nvGrpSpPr>
            <p:cNvPr id="203799" name="Group 23"/>
            <p:cNvGrpSpPr>
              <a:grpSpLocks/>
            </p:cNvGrpSpPr>
            <p:nvPr/>
          </p:nvGrpSpPr>
          <p:grpSpPr bwMode="auto">
            <a:xfrm>
              <a:off x="1008" y="1344"/>
              <a:ext cx="576" cy="480"/>
              <a:chOff x="1296" y="1248"/>
              <a:chExt cx="576" cy="480"/>
            </a:xfrm>
          </p:grpSpPr>
          <p:sp>
            <p:nvSpPr>
              <p:cNvPr id="203800" name="Text Box 24"/>
              <p:cNvSpPr txBox="1">
                <a:spLocks noChangeArrowheads="1"/>
              </p:cNvSpPr>
              <p:nvPr/>
            </p:nvSpPr>
            <p:spPr bwMode="auto">
              <a:xfrm>
                <a:off x="1296" y="1293"/>
                <a:ext cx="576"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1600" i="1">
                    <a:latin typeface="Times New Roman" panose="02020603050405020304" pitchFamily="18" charset="0"/>
                  </a:rPr>
                  <a:t>f </a:t>
                </a:r>
                <a:r>
                  <a:rPr lang="en-US" altLang="zh-CN" sz="1600">
                    <a:latin typeface="Times New Roman" panose="02020603050405020304" pitchFamily="18" charset="0"/>
                  </a:rPr>
                  <a:t>(</a:t>
                </a:r>
                <a:r>
                  <a:rPr lang="en-US" altLang="zh-CN" sz="1600" i="1">
                    <a:latin typeface="Times New Roman" panose="02020603050405020304" pitchFamily="18" charset="0"/>
                    <a:sym typeface="Symbol" panose="05050102010706020507" pitchFamily="18" charset="2"/>
                  </a:rPr>
                  <a:t></a:t>
                </a:r>
                <a:r>
                  <a:rPr lang="en-US" altLang="zh-CN" sz="1600">
                    <a:latin typeface="Times New Roman" panose="02020603050405020304" pitchFamily="18" charset="0"/>
                  </a:rPr>
                  <a:t>,    )</a:t>
                </a:r>
              </a:p>
            </p:txBody>
          </p:sp>
          <p:graphicFrame>
            <p:nvGraphicFramePr>
              <p:cNvPr id="203801" name="Object 25"/>
              <p:cNvGraphicFramePr>
                <a:graphicFrameLocks noChangeAspect="1"/>
              </p:cNvGraphicFramePr>
              <p:nvPr/>
            </p:nvGraphicFramePr>
            <p:xfrm>
              <a:off x="1568" y="1248"/>
              <a:ext cx="133" cy="316"/>
            </p:xfrm>
            <a:graphic>
              <a:graphicData uri="http://schemas.openxmlformats.org/presentationml/2006/ole">
                <mc:AlternateContent xmlns:mc="http://schemas.openxmlformats.org/markup-compatibility/2006">
                  <mc:Choice xmlns:v="urn:schemas-microsoft-com:vml" Requires="v">
                    <p:oleObj spid="_x0000_s429336" name="Equation" r:id="rId19" imgW="164880" imgH="393480" progId="Equation.3">
                      <p:embed/>
                    </p:oleObj>
                  </mc:Choice>
                  <mc:Fallback>
                    <p:oleObj name="Equation" r:id="rId19" imgW="164880" imgH="39348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68" y="1248"/>
                            <a:ext cx="133" cy="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03802" name="Object 26"/>
            <p:cNvGraphicFramePr>
              <a:graphicFrameLocks noChangeAspect="1"/>
            </p:cNvGraphicFramePr>
            <p:nvPr/>
          </p:nvGraphicFramePr>
          <p:xfrm>
            <a:off x="1592" y="1195"/>
            <a:ext cx="3120" cy="667"/>
          </p:xfrm>
          <a:graphic>
            <a:graphicData uri="http://schemas.openxmlformats.org/presentationml/2006/ole">
              <mc:AlternateContent xmlns:mc="http://schemas.openxmlformats.org/markup-compatibility/2006">
                <mc:Choice xmlns:v="urn:schemas-microsoft-com:vml" Requires="v">
                  <p:oleObj spid="_x0000_s429337" name="Image" r:id="rId21" imgW="16222041" imgH="3467755" progId="Photoshop.Image.6">
                    <p:embed/>
                  </p:oleObj>
                </mc:Choice>
                <mc:Fallback>
                  <p:oleObj name="Image" r:id="rId21" imgW="16222041" imgH="3467755" progId="Photoshop.Image.6">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592" y="1195"/>
                          <a:ext cx="3120" cy="6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03803" name="Group 27"/>
          <p:cNvGrpSpPr>
            <a:grpSpLocks/>
          </p:cNvGrpSpPr>
          <p:nvPr/>
        </p:nvGrpSpPr>
        <p:grpSpPr bwMode="auto">
          <a:xfrm>
            <a:off x="1828800" y="914401"/>
            <a:ext cx="2533650" cy="1706563"/>
            <a:chOff x="144" y="768"/>
            <a:chExt cx="1596" cy="1075"/>
          </a:xfrm>
        </p:grpSpPr>
        <p:sp>
          <p:nvSpPr>
            <p:cNvPr id="203804" name="Text Box 28"/>
            <p:cNvSpPr txBox="1">
              <a:spLocks noChangeArrowheads="1"/>
            </p:cNvSpPr>
            <p:nvPr/>
          </p:nvSpPr>
          <p:spPr bwMode="auto">
            <a:xfrm>
              <a:off x="869" y="1110"/>
              <a:ext cx="315"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a:latin typeface="Times New Roman" panose="02020603050405020304" pitchFamily="18" charset="0"/>
                </a:rPr>
                <a:t>X</a:t>
              </a:r>
            </a:p>
          </p:txBody>
        </p:sp>
        <p:sp>
          <p:nvSpPr>
            <p:cNvPr id="203805" name="AutoShape 29"/>
            <p:cNvSpPr>
              <a:spLocks noChangeArrowheads="1"/>
            </p:cNvSpPr>
            <p:nvPr/>
          </p:nvSpPr>
          <p:spPr bwMode="auto">
            <a:xfrm rot="5400000" flipV="1">
              <a:off x="523" y="1026"/>
              <a:ext cx="812" cy="740"/>
            </a:xfrm>
            <a:prstGeom prst="parallelogram">
              <a:avLst>
                <a:gd name="adj" fmla="val 41423"/>
              </a:avLst>
            </a:prstGeom>
            <a:solidFill>
              <a:srgbClr val="FFFF00"/>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3806" name="Line 30"/>
            <p:cNvSpPr>
              <a:spLocks noChangeShapeType="1"/>
            </p:cNvSpPr>
            <p:nvPr/>
          </p:nvSpPr>
          <p:spPr bwMode="auto">
            <a:xfrm flipH="1">
              <a:off x="280" y="1198"/>
              <a:ext cx="1166" cy="465"/>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3807" name="Text Box 31"/>
            <p:cNvSpPr txBox="1">
              <a:spLocks noChangeArrowheads="1"/>
            </p:cNvSpPr>
            <p:nvPr/>
          </p:nvSpPr>
          <p:spPr bwMode="auto">
            <a:xfrm>
              <a:off x="911" y="947"/>
              <a:ext cx="252"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solidFill>
                    <a:srgbClr val="000000"/>
                  </a:solidFill>
                  <a:latin typeface="Times New Roman" panose="02020603050405020304" pitchFamily="18" charset="0"/>
                </a:rPr>
                <a:t>a</a:t>
              </a:r>
            </a:p>
          </p:txBody>
        </p:sp>
        <p:sp>
          <p:nvSpPr>
            <p:cNvPr id="203808" name="Text Box 32"/>
            <p:cNvSpPr txBox="1">
              <a:spLocks noChangeArrowheads="1"/>
            </p:cNvSpPr>
            <p:nvPr/>
          </p:nvSpPr>
          <p:spPr bwMode="auto">
            <a:xfrm>
              <a:off x="768" y="768"/>
              <a:ext cx="253"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x</a:t>
              </a:r>
            </a:p>
          </p:txBody>
        </p:sp>
        <p:sp>
          <p:nvSpPr>
            <p:cNvPr id="203809" name="Text Box 33"/>
            <p:cNvSpPr txBox="1">
              <a:spLocks noChangeArrowheads="1"/>
            </p:cNvSpPr>
            <p:nvPr/>
          </p:nvSpPr>
          <p:spPr bwMode="auto">
            <a:xfrm>
              <a:off x="144" y="1554"/>
              <a:ext cx="252"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y</a:t>
              </a:r>
            </a:p>
          </p:txBody>
        </p:sp>
        <p:sp>
          <p:nvSpPr>
            <p:cNvPr id="203810" name="Text Box 34"/>
            <p:cNvSpPr txBox="1">
              <a:spLocks noChangeArrowheads="1"/>
            </p:cNvSpPr>
            <p:nvPr/>
          </p:nvSpPr>
          <p:spPr bwMode="auto">
            <a:xfrm>
              <a:off x="1488" y="1383"/>
              <a:ext cx="252"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z</a:t>
              </a:r>
            </a:p>
          </p:txBody>
        </p:sp>
        <p:sp>
          <p:nvSpPr>
            <p:cNvPr id="203811" name="Text Box 35"/>
            <p:cNvSpPr txBox="1">
              <a:spLocks noChangeArrowheads="1"/>
            </p:cNvSpPr>
            <p:nvPr/>
          </p:nvSpPr>
          <p:spPr bwMode="auto">
            <a:xfrm>
              <a:off x="768" y="1264"/>
              <a:ext cx="252"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O</a:t>
              </a:r>
            </a:p>
          </p:txBody>
        </p:sp>
        <p:sp>
          <p:nvSpPr>
            <p:cNvPr id="203812" name="Text Box 36"/>
            <p:cNvSpPr txBox="1">
              <a:spLocks noChangeArrowheads="1"/>
            </p:cNvSpPr>
            <p:nvPr/>
          </p:nvSpPr>
          <p:spPr bwMode="auto">
            <a:xfrm>
              <a:off x="433" y="1518"/>
              <a:ext cx="252"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b</a:t>
              </a:r>
            </a:p>
          </p:txBody>
        </p:sp>
        <p:sp>
          <p:nvSpPr>
            <p:cNvPr id="203813" name="Text Box 37"/>
            <p:cNvSpPr txBox="1">
              <a:spLocks noChangeArrowheads="1"/>
            </p:cNvSpPr>
            <p:nvPr/>
          </p:nvSpPr>
          <p:spPr bwMode="auto">
            <a:xfrm>
              <a:off x="895" y="1552"/>
              <a:ext cx="252"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-a</a:t>
              </a:r>
            </a:p>
          </p:txBody>
        </p:sp>
        <p:sp>
          <p:nvSpPr>
            <p:cNvPr id="203814" name="Text Box 38"/>
            <p:cNvSpPr txBox="1">
              <a:spLocks noChangeArrowheads="1"/>
            </p:cNvSpPr>
            <p:nvPr/>
          </p:nvSpPr>
          <p:spPr bwMode="auto">
            <a:xfrm>
              <a:off x="1260" y="1176"/>
              <a:ext cx="252"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sz="1600" i="1">
                  <a:latin typeface="Times New Roman" panose="02020603050405020304" pitchFamily="18" charset="0"/>
                </a:rPr>
                <a:t>-b</a:t>
              </a:r>
            </a:p>
          </p:txBody>
        </p:sp>
        <p:sp>
          <p:nvSpPr>
            <p:cNvPr id="203815" name="Text Box 39"/>
            <p:cNvSpPr txBox="1">
              <a:spLocks noChangeArrowheads="1"/>
            </p:cNvSpPr>
            <p:nvPr/>
          </p:nvSpPr>
          <p:spPr bwMode="auto">
            <a:xfrm>
              <a:off x="890" y="1084"/>
              <a:ext cx="277"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endParaRPr lang="en-US" sz="1600">
                <a:latin typeface="Times New Roman" panose="02020603050405020304" pitchFamily="18" charset="0"/>
              </a:endParaRPr>
            </a:p>
          </p:txBody>
        </p:sp>
        <p:sp>
          <p:nvSpPr>
            <p:cNvPr id="203816" name="Line 40"/>
            <p:cNvSpPr>
              <a:spLocks noChangeShapeType="1"/>
            </p:cNvSpPr>
            <p:nvPr/>
          </p:nvSpPr>
          <p:spPr bwMode="auto">
            <a:xfrm>
              <a:off x="936" y="1408"/>
              <a:ext cx="7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203817" name="Line 41"/>
            <p:cNvSpPr>
              <a:spLocks noChangeShapeType="1"/>
            </p:cNvSpPr>
            <p:nvPr/>
          </p:nvSpPr>
          <p:spPr bwMode="auto">
            <a:xfrm flipV="1">
              <a:off x="920" y="864"/>
              <a:ext cx="0" cy="96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grpSp>
      <p:sp>
        <p:nvSpPr>
          <p:cNvPr id="203818" name="AutoShape 42">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03819" name="AutoShape 43">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Tree>
    <p:extLst>
      <p:ext uri="{BB962C8B-B14F-4D97-AF65-F5344CB8AC3E}">
        <p14:creationId xmlns:p14="http://schemas.microsoft.com/office/powerpoint/2010/main" val="20120761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203778"/>
                                        </p:tgtEl>
                                        <p:attrNameLst>
                                          <p:attrName>style.visibility</p:attrName>
                                        </p:attrNameLst>
                                      </p:cBhvr>
                                      <p:to>
                                        <p:strVal val="visible"/>
                                      </p:to>
                                    </p:set>
                                    <p:anim calcmode="lin" valueType="num">
                                      <p:cBhvr additive="base">
                                        <p:cTn id="7" dur="500" fill="hold"/>
                                        <p:tgtEl>
                                          <p:spTgt spid="203778"/>
                                        </p:tgtEl>
                                        <p:attrNameLst>
                                          <p:attrName>ppt_x</p:attrName>
                                        </p:attrNameLst>
                                      </p:cBhvr>
                                      <p:tavLst>
                                        <p:tav tm="0">
                                          <p:val>
                                            <p:strVal val="#ppt_x"/>
                                          </p:val>
                                        </p:tav>
                                        <p:tav tm="100000">
                                          <p:val>
                                            <p:strVal val="#ppt_x"/>
                                          </p:val>
                                        </p:tav>
                                      </p:tavLst>
                                    </p:anim>
                                    <p:anim calcmode="lin" valueType="num">
                                      <p:cBhvr additive="base">
                                        <p:cTn id="8" dur="500" fill="hold"/>
                                        <p:tgtEl>
                                          <p:spTgt spid="203778"/>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499"/>
                                          </p:stCondLst>
                                        </p:cTn>
                                        <p:tgtEl>
                                          <p:spTgt spid="20379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20379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203781"/>
                                        </p:tgtEl>
                                        <p:attrNameLst>
                                          <p:attrName>style.visibility</p:attrName>
                                        </p:attrNameLst>
                                      </p:cBhvr>
                                      <p:to>
                                        <p:strVal val="visible"/>
                                      </p:to>
                                    </p:set>
                                    <p:anim calcmode="lin" valueType="num">
                                      <p:cBhvr additive="base">
                                        <p:cTn id="21" dur="500" fill="hold"/>
                                        <p:tgtEl>
                                          <p:spTgt spid="203781"/>
                                        </p:tgtEl>
                                        <p:attrNameLst>
                                          <p:attrName>ppt_x</p:attrName>
                                        </p:attrNameLst>
                                      </p:cBhvr>
                                      <p:tavLst>
                                        <p:tav tm="0">
                                          <p:val>
                                            <p:strVal val="#ppt_x"/>
                                          </p:val>
                                        </p:tav>
                                        <p:tav tm="100000">
                                          <p:val>
                                            <p:strVal val="#ppt_x"/>
                                          </p:val>
                                        </p:tav>
                                      </p:tavLst>
                                    </p:anim>
                                    <p:anim calcmode="lin" valueType="num">
                                      <p:cBhvr additive="base">
                                        <p:cTn id="22" dur="500" fill="hold"/>
                                        <p:tgtEl>
                                          <p:spTgt spid="203781"/>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03787"/>
                                        </p:tgtEl>
                                        <p:attrNameLst>
                                          <p:attrName>style.visibility</p:attrName>
                                        </p:attrNameLst>
                                      </p:cBhvr>
                                      <p:to>
                                        <p:strVal val="visible"/>
                                      </p:to>
                                    </p:set>
                                    <p:anim calcmode="lin" valueType="num">
                                      <p:cBhvr additive="base">
                                        <p:cTn id="27" dur="500" fill="hold"/>
                                        <p:tgtEl>
                                          <p:spTgt spid="203787"/>
                                        </p:tgtEl>
                                        <p:attrNameLst>
                                          <p:attrName>ppt_x</p:attrName>
                                        </p:attrNameLst>
                                      </p:cBhvr>
                                      <p:tavLst>
                                        <p:tav tm="0">
                                          <p:val>
                                            <p:strVal val="#ppt_x"/>
                                          </p:val>
                                        </p:tav>
                                        <p:tav tm="100000">
                                          <p:val>
                                            <p:strVal val="#ppt_x"/>
                                          </p:val>
                                        </p:tav>
                                      </p:tavLst>
                                    </p:anim>
                                    <p:anim calcmode="lin" valueType="num">
                                      <p:cBhvr additive="base">
                                        <p:cTn id="28" dur="500" fill="hold"/>
                                        <p:tgtEl>
                                          <p:spTgt spid="203787"/>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nodeType="clickEffect">
                                  <p:stCondLst>
                                    <p:cond delay="0"/>
                                  </p:stCondLst>
                                  <p:childTnLst>
                                    <p:set>
                                      <p:cBhvr>
                                        <p:cTn id="32" dur="1" fill="hold">
                                          <p:stCondLst>
                                            <p:cond delay="0"/>
                                          </p:stCondLst>
                                        </p:cTn>
                                        <p:tgtEl>
                                          <p:spTgt spid="203785"/>
                                        </p:tgtEl>
                                        <p:attrNameLst>
                                          <p:attrName>style.visibility</p:attrName>
                                        </p:attrNameLst>
                                      </p:cBhvr>
                                      <p:to>
                                        <p:strVal val="visible"/>
                                      </p:to>
                                    </p:set>
                                    <p:anim calcmode="lin" valueType="num">
                                      <p:cBhvr additive="base">
                                        <p:cTn id="33" dur="500" fill="hold"/>
                                        <p:tgtEl>
                                          <p:spTgt spid="203785"/>
                                        </p:tgtEl>
                                        <p:attrNameLst>
                                          <p:attrName>ppt_x</p:attrName>
                                        </p:attrNameLst>
                                      </p:cBhvr>
                                      <p:tavLst>
                                        <p:tav tm="0">
                                          <p:val>
                                            <p:strVal val="#ppt_x"/>
                                          </p:val>
                                        </p:tav>
                                        <p:tav tm="100000">
                                          <p:val>
                                            <p:strVal val="#ppt_x"/>
                                          </p:val>
                                        </p:tav>
                                      </p:tavLst>
                                    </p:anim>
                                    <p:anim calcmode="lin" valueType="num">
                                      <p:cBhvr additive="base">
                                        <p:cTn id="34" dur="500" fill="hold"/>
                                        <p:tgtEl>
                                          <p:spTgt spid="203785"/>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nodeType="clickEffect">
                                  <p:stCondLst>
                                    <p:cond delay="0"/>
                                  </p:stCondLst>
                                  <p:childTnLst>
                                    <p:set>
                                      <p:cBhvr>
                                        <p:cTn id="38" dur="1" fill="hold">
                                          <p:stCondLst>
                                            <p:cond delay="0"/>
                                          </p:stCondLst>
                                        </p:cTn>
                                        <p:tgtEl>
                                          <p:spTgt spid="203786"/>
                                        </p:tgtEl>
                                        <p:attrNameLst>
                                          <p:attrName>style.visibility</p:attrName>
                                        </p:attrNameLst>
                                      </p:cBhvr>
                                      <p:to>
                                        <p:strVal val="visible"/>
                                      </p:to>
                                    </p:set>
                                    <p:anim calcmode="lin" valueType="num">
                                      <p:cBhvr additive="base">
                                        <p:cTn id="39" dur="500" fill="hold"/>
                                        <p:tgtEl>
                                          <p:spTgt spid="203786"/>
                                        </p:tgtEl>
                                        <p:attrNameLst>
                                          <p:attrName>ppt_x</p:attrName>
                                        </p:attrNameLst>
                                      </p:cBhvr>
                                      <p:tavLst>
                                        <p:tav tm="0">
                                          <p:val>
                                            <p:strVal val="#ppt_x"/>
                                          </p:val>
                                        </p:tav>
                                        <p:tav tm="100000">
                                          <p:val>
                                            <p:strVal val="#ppt_x"/>
                                          </p:val>
                                        </p:tav>
                                      </p:tavLst>
                                    </p:anim>
                                    <p:anim calcmode="lin" valueType="num">
                                      <p:cBhvr additive="base">
                                        <p:cTn id="40" dur="500" fill="hold"/>
                                        <p:tgtEl>
                                          <p:spTgt spid="203786"/>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4" fill="hold" nodeType="clickEffect">
                                  <p:stCondLst>
                                    <p:cond delay="0"/>
                                  </p:stCondLst>
                                  <p:childTnLst>
                                    <p:set>
                                      <p:cBhvr>
                                        <p:cTn id="44" dur="1" fill="hold">
                                          <p:stCondLst>
                                            <p:cond delay="0"/>
                                          </p:stCondLst>
                                        </p:cTn>
                                        <p:tgtEl>
                                          <p:spTgt spid="203788"/>
                                        </p:tgtEl>
                                        <p:attrNameLst>
                                          <p:attrName>style.visibility</p:attrName>
                                        </p:attrNameLst>
                                      </p:cBhvr>
                                      <p:to>
                                        <p:strVal val="visible"/>
                                      </p:to>
                                    </p:set>
                                    <p:anim calcmode="lin" valueType="num">
                                      <p:cBhvr additive="base">
                                        <p:cTn id="45" dur="500" fill="hold"/>
                                        <p:tgtEl>
                                          <p:spTgt spid="203788"/>
                                        </p:tgtEl>
                                        <p:attrNameLst>
                                          <p:attrName>ppt_x</p:attrName>
                                        </p:attrNameLst>
                                      </p:cBhvr>
                                      <p:tavLst>
                                        <p:tav tm="0">
                                          <p:val>
                                            <p:strVal val="#ppt_x"/>
                                          </p:val>
                                        </p:tav>
                                        <p:tav tm="100000">
                                          <p:val>
                                            <p:strVal val="#ppt_x"/>
                                          </p:val>
                                        </p:tav>
                                      </p:tavLst>
                                    </p:anim>
                                    <p:anim calcmode="lin" valueType="num">
                                      <p:cBhvr additive="base">
                                        <p:cTn id="46" dur="500" fill="hold"/>
                                        <p:tgtEl>
                                          <p:spTgt spid="203788"/>
                                        </p:tgtEl>
                                        <p:attrNameLst>
                                          <p:attrName>ppt_y</p:attrName>
                                        </p:attrNameLst>
                                      </p:cBhvr>
                                      <p:tavLst>
                                        <p:tav tm="0">
                                          <p:val>
                                            <p:strVal val="1+#ppt_h/2"/>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4" fill="hold" nodeType="clickEffect">
                                  <p:stCondLst>
                                    <p:cond delay="0"/>
                                  </p:stCondLst>
                                  <p:childTnLst>
                                    <p:set>
                                      <p:cBhvr>
                                        <p:cTn id="50" dur="1" fill="hold">
                                          <p:stCondLst>
                                            <p:cond delay="0"/>
                                          </p:stCondLst>
                                        </p:cTn>
                                        <p:tgtEl>
                                          <p:spTgt spid="203792"/>
                                        </p:tgtEl>
                                        <p:attrNameLst>
                                          <p:attrName>style.visibility</p:attrName>
                                        </p:attrNameLst>
                                      </p:cBhvr>
                                      <p:to>
                                        <p:strVal val="visible"/>
                                      </p:to>
                                    </p:set>
                                    <p:anim calcmode="lin" valueType="num">
                                      <p:cBhvr additive="base">
                                        <p:cTn id="51" dur="500" fill="hold"/>
                                        <p:tgtEl>
                                          <p:spTgt spid="203792"/>
                                        </p:tgtEl>
                                        <p:attrNameLst>
                                          <p:attrName>ppt_x</p:attrName>
                                        </p:attrNameLst>
                                      </p:cBhvr>
                                      <p:tavLst>
                                        <p:tav tm="0">
                                          <p:val>
                                            <p:strVal val="#ppt_x"/>
                                          </p:val>
                                        </p:tav>
                                        <p:tav tm="100000">
                                          <p:val>
                                            <p:strVal val="#ppt_x"/>
                                          </p:val>
                                        </p:tav>
                                      </p:tavLst>
                                    </p:anim>
                                    <p:anim calcmode="lin" valueType="num">
                                      <p:cBhvr additive="base">
                                        <p:cTn id="52" dur="500" fill="hold"/>
                                        <p:tgtEl>
                                          <p:spTgt spid="203792"/>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203791"/>
                                        </p:tgtEl>
                                        <p:attrNameLst>
                                          <p:attrName>style.visibility</p:attrName>
                                        </p:attrNameLst>
                                      </p:cBhvr>
                                      <p:to>
                                        <p:strVal val="visible"/>
                                      </p:to>
                                    </p:set>
                                    <p:anim calcmode="lin" valueType="num">
                                      <p:cBhvr additive="base">
                                        <p:cTn id="57" dur="500" fill="hold"/>
                                        <p:tgtEl>
                                          <p:spTgt spid="203791"/>
                                        </p:tgtEl>
                                        <p:attrNameLst>
                                          <p:attrName>ppt_x</p:attrName>
                                        </p:attrNameLst>
                                      </p:cBhvr>
                                      <p:tavLst>
                                        <p:tav tm="0">
                                          <p:val>
                                            <p:strVal val="#ppt_x"/>
                                          </p:val>
                                        </p:tav>
                                        <p:tav tm="100000">
                                          <p:val>
                                            <p:strVal val="#ppt_x"/>
                                          </p:val>
                                        </p:tav>
                                      </p:tavLst>
                                    </p:anim>
                                    <p:anim calcmode="lin" valueType="num">
                                      <p:cBhvr additive="base">
                                        <p:cTn id="58" dur="500" fill="hold"/>
                                        <p:tgtEl>
                                          <p:spTgt spid="2037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87" grpId="0" autoUpdateAnimBg="0"/>
      <p:bldP spid="203791"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Text Box 2"/>
          <p:cNvSpPr txBox="1">
            <a:spLocks noChangeArrowheads="1"/>
          </p:cNvSpPr>
          <p:nvPr/>
        </p:nvSpPr>
        <p:spPr bwMode="auto">
          <a:xfrm>
            <a:off x="2438400" y="654051"/>
            <a:ext cx="7315200" cy="1235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25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In general, the aperture field of an aperture antenna has </a:t>
            </a:r>
            <a:r>
              <a:rPr kumimoji="1" lang="en-US" altLang="zh-CN" sz="2000">
                <a:solidFill>
                  <a:srgbClr val="FF0000"/>
                </a:solidFill>
                <a:latin typeface="Times New Roman" panose="02020603050405020304" pitchFamily="18" charset="0"/>
              </a:rPr>
              <a:t>nonuniform</a:t>
            </a:r>
            <a:r>
              <a:rPr kumimoji="1" lang="en-US" altLang="zh-CN" sz="2000">
                <a:solidFill>
                  <a:srgbClr val="3333FF"/>
                </a:solidFill>
                <a:latin typeface="Times New Roman" panose="02020603050405020304" pitchFamily="18" charset="0"/>
              </a:rPr>
              <a:t> amplitude, but the phase is </a:t>
            </a:r>
            <a:r>
              <a:rPr kumimoji="1" lang="en-US" altLang="zh-CN" sz="2000">
                <a:solidFill>
                  <a:srgbClr val="FF0000"/>
                </a:solidFill>
                <a:latin typeface="Times New Roman" panose="02020603050405020304" pitchFamily="18" charset="0"/>
              </a:rPr>
              <a:t>equalized</a:t>
            </a:r>
            <a:r>
              <a:rPr kumimoji="1" lang="en-US" altLang="zh-CN" sz="2000">
                <a:solidFill>
                  <a:srgbClr val="3333FF"/>
                </a:solidFill>
                <a:latin typeface="Times New Roman" panose="02020603050405020304" pitchFamily="18" charset="0"/>
              </a:rPr>
              <a:t> or </a:t>
            </a:r>
            <a:r>
              <a:rPr kumimoji="1" lang="en-US" altLang="zh-CN" sz="2000">
                <a:solidFill>
                  <a:srgbClr val="FF0000"/>
                </a:solidFill>
                <a:latin typeface="Times New Roman" panose="02020603050405020304" pitchFamily="18" charset="0"/>
              </a:rPr>
              <a:t>symmetrical </a:t>
            </a:r>
            <a:r>
              <a:rPr kumimoji="1" lang="en-US" altLang="zh-CN" sz="2000">
                <a:solidFill>
                  <a:srgbClr val="3333FF"/>
                </a:solidFill>
                <a:latin typeface="Times New Roman" panose="02020603050405020304" pitchFamily="18" charset="0"/>
              </a:rPr>
              <a:t>about the center of the aperture. </a:t>
            </a:r>
            <a:endParaRPr kumimoji="1" lang="en-US" altLang="zh-CN" sz="2000">
              <a:solidFill>
                <a:srgbClr val="3333FF"/>
              </a:solidFill>
              <a:latin typeface="楷体_GB2312" pitchFamily="49" charset="-122"/>
              <a:ea typeface="楷体_GB2312" pitchFamily="49" charset="-122"/>
            </a:endParaRPr>
          </a:p>
        </p:txBody>
      </p:sp>
      <p:graphicFrame>
        <p:nvGraphicFramePr>
          <p:cNvPr id="204803" name="Object 3"/>
          <p:cNvGraphicFramePr>
            <a:graphicFrameLocks noChangeAspect="1"/>
          </p:cNvGraphicFramePr>
          <p:nvPr/>
        </p:nvGraphicFramePr>
        <p:xfrm>
          <a:off x="5334000" y="4259264"/>
          <a:ext cx="1676400" cy="617537"/>
        </p:xfrm>
        <a:graphic>
          <a:graphicData uri="http://schemas.openxmlformats.org/presentationml/2006/ole">
            <mc:AlternateContent xmlns:mc="http://schemas.openxmlformats.org/markup-compatibility/2006">
              <mc:Choice xmlns:v="urn:schemas-microsoft-com:vml" Requires="v">
                <p:oleObj spid="_x0000_s430109" name="Equation" r:id="rId3" imgW="1079280" imgH="393480" progId="Equation.3">
                  <p:embed/>
                </p:oleObj>
              </mc:Choice>
              <mc:Fallback>
                <p:oleObj name="Equation" r:id="rId3" imgW="1079280" imgH="39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4259264"/>
                        <a:ext cx="1676400" cy="617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4804" name="Text Box 4"/>
          <p:cNvSpPr txBox="1">
            <a:spLocks noChangeArrowheads="1"/>
          </p:cNvSpPr>
          <p:nvPr/>
        </p:nvSpPr>
        <p:spPr bwMode="auto">
          <a:xfrm>
            <a:off x="2514600" y="5013326"/>
            <a:ext cx="457200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en-US" altLang="zh-CN" sz="2000">
                <a:solidFill>
                  <a:srgbClr val="3333FF"/>
                </a:solidFill>
                <a:latin typeface="Times New Roman" panose="02020603050405020304" pitchFamily="18" charset="0"/>
              </a:rPr>
              <a:t>where </a:t>
            </a:r>
            <a:r>
              <a:rPr kumimoji="1" lang="en-US" altLang="zh-CN" sz="2000" i="1">
                <a:latin typeface="Times New Roman" panose="02020603050405020304" pitchFamily="18" charset="0"/>
                <a:sym typeface="Symbol" panose="05050102010706020507" pitchFamily="18" charset="2"/>
              </a:rPr>
              <a:t></a:t>
            </a:r>
            <a:r>
              <a:rPr kumimoji="1" lang="en-US" altLang="zh-CN" sz="2000">
                <a:solidFill>
                  <a:srgbClr val="3333FF"/>
                </a:solidFill>
                <a:latin typeface="Times New Roman" panose="02020603050405020304" pitchFamily="18" charset="0"/>
              </a:rPr>
              <a:t>  is called the </a:t>
            </a:r>
            <a:r>
              <a:rPr kumimoji="1" lang="en-US" altLang="zh-CN" sz="2000">
                <a:solidFill>
                  <a:srgbClr val="FF0000"/>
                </a:solidFill>
                <a:latin typeface="Times New Roman" panose="02020603050405020304" pitchFamily="18" charset="0"/>
              </a:rPr>
              <a:t>aperture efficiency</a:t>
            </a:r>
            <a:r>
              <a:rPr kumimoji="1" lang="en-US" altLang="zh-CN" sz="2000">
                <a:solidFill>
                  <a:srgbClr val="3333FF"/>
                </a:solidFill>
                <a:latin typeface="Times New Roman" panose="02020603050405020304" pitchFamily="18" charset="0"/>
              </a:rPr>
              <a:t>.</a:t>
            </a:r>
            <a:r>
              <a:rPr kumimoji="1" lang="en-US" altLang="zh-CN" sz="2000">
                <a:solidFill>
                  <a:srgbClr val="3333FF"/>
                </a:solidFill>
                <a:latin typeface="Times New Roman" panose="02020603050405020304" pitchFamily="18" charset="0"/>
                <a:ea typeface="楷体_GB2312" pitchFamily="49" charset="-122"/>
              </a:rPr>
              <a:t> </a:t>
            </a:r>
          </a:p>
        </p:txBody>
      </p:sp>
      <p:sp>
        <p:nvSpPr>
          <p:cNvPr id="204805" name="Text Box 5"/>
          <p:cNvSpPr txBox="1">
            <a:spLocks noChangeArrowheads="1"/>
          </p:cNvSpPr>
          <p:nvPr/>
        </p:nvSpPr>
        <p:spPr bwMode="auto">
          <a:xfrm>
            <a:off x="2503488" y="3184526"/>
            <a:ext cx="73152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In addition, considering the</a:t>
            </a:r>
            <a:r>
              <a:rPr kumimoji="1" lang="en-US" altLang="zh-CN" sz="2000">
                <a:solidFill>
                  <a:srgbClr val="FF0000"/>
                </a:solidFill>
                <a:latin typeface="Times New Roman" panose="02020603050405020304" pitchFamily="18" charset="0"/>
              </a:rPr>
              <a:t> loss</a:t>
            </a:r>
            <a:r>
              <a:rPr kumimoji="1" lang="en-US" altLang="zh-CN" sz="2000">
                <a:solidFill>
                  <a:srgbClr val="3333FF"/>
                </a:solidFill>
                <a:latin typeface="Times New Roman" panose="02020603050405020304" pitchFamily="18" charset="0"/>
              </a:rPr>
              <a:t> of the antenna, the gain of an aperture antenna can be written as</a:t>
            </a:r>
          </a:p>
        </p:txBody>
      </p:sp>
      <p:sp>
        <p:nvSpPr>
          <p:cNvPr id="204806" name="Text Box 6"/>
          <p:cNvSpPr txBox="1">
            <a:spLocks noChangeArrowheads="1"/>
          </p:cNvSpPr>
          <p:nvPr/>
        </p:nvSpPr>
        <p:spPr bwMode="auto">
          <a:xfrm>
            <a:off x="2481263" y="2117726"/>
            <a:ext cx="73152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In this case, the direction for maximum radiation is </a:t>
            </a:r>
            <a:r>
              <a:rPr kumimoji="1" lang="en-US" altLang="zh-CN" sz="2000">
                <a:solidFill>
                  <a:srgbClr val="FF0000"/>
                </a:solidFill>
                <a:latin typeface="Times New Roman" panose="02020603050405020304" pitchFamily="18" charset="0"/>
              </a:rPr>
              <a:t>still</a:t>
            </a:r>
            <a:r>
              <a:rPr kumimoji="1" lang="en-US" altLang="zh-CN" sz="2000">
                <a:solidFill>
                  <a:srgbClr val="3333FF"/>
                </a:solidFill>
                <a:latin typeface="Times New Roman" panose="02020603050405020304" pitchFamily="18" charset="0"/>
              </a:rPr>
              <a:t> in the front direction , but the directivity coefficient will be reduced.</a:t>
            </a:r>
            <a:r>
              <a:rPr kumimoji="1" lang="en-US" altLang="zh-CN" sz="2000">
                <a:solidFill>
                  <a:srgbClr val="3333FF"/>
                </a:solidFill>
                <a:latin typeface="Times New Roman" panose="02020603050405020304" pitchFamily="18" charset="0"/>
                <a:ea typeface="楷体_GB2312" pitchFamily="49" charset="-122"/>
              </a:rPr>
              <a:t>     </a:t>
            </a:r>
            <a:endParaRPr kumimoji="1" lang="en-US" altLang="zh-CN" sz="2000">
              <a:solidFill>
                <a:srgbClr val="3333FF"/>
              </a:solidFill>
              <a:latin typeface="Times New Roman" panose="02020603050405020304" pitchFamily="18" charset="0"/>
            </a:endParaRPr>
          </a:p>
        </p:txBody>
      </p:sp>
      <p:sp>
        <p:nvSpPr>
          <p:cNvPr id="204807" name="AutoShape 7">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04808" name="AutoShape 8">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Tree>
    <p:extLst>
      <p:ext uri="{BB962C8B-B14F-4D97-AF65-F5344CB8AC3E}">
        <p14:creationId xmlns:p14="http://schemas.microsoft.com/office/powerpoint/2010/main" val="6181807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04802"/>
                                        </p:tgtEl>
                                        <p:attrNameLst>
                                          <p:attrName>style.visibility</p:attrName>
                                        </p:attrNameLst>
                                      </p:cBhvr>
                                      <p:to>
                                        <p:strVal val="visible"/>
                                      </p:to>
                                    </p:set>
                                    <p:anim calcmode="lin" valueType="num">
                                      <p:cBhvr additive="base">
                                        <p:cTn id="7" dur="500" fill="hold"/>
                                        <p:tgtEl>
                                          <p:spTgt spid="204802"/>
                                        </p:tgtEl>
                                        <p:attrNameLst>
                                          <p:attrName>ppt_x</p:attrName>
                                        </p:attrNameLst>
                                      </p:cBhvr>
                                      <p:tavLst>
                                        <p:tav tm="0">
                                          <p:val>
                                            <p:strVal val="#ppt_x"/>
                                          </p:val>
                                        </p:tav>
                                        <p:tav tm="100000">
                                          <p:val>
                                            <p:strVal val="#ppt_x"/>
                                          </p:val>
                                        </p:tav>
                                      </p:tavLst>
                                    </p:anim>
                                    <p:anim calcmode="lin" valueType="num">
                                      <p:cBhvr additive="base">
                                        <p:cTn id="8" dur="500" fill="hold"/>
                                        <p:tgtEl>
                                          <p:spTgt spid="204802"/>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4806"/>
                                        </p:tgtEl>
                                        <p:attrNameLst>
                                          <p:attrName>style.visibility</p:attrName>
                                        </p:attrNameLst>
                                      </p:cBhvr>
                                      <p:to>
                                        <p:strVal val="visible"/>
                                      </p:to>
                                    </p:set>
                                    <p:anim calcmode="lin" valueType="num">
                                      <p:cBhvr additive="base">
                                        <p:cTn id="13" dur="500" fill="hold"/>
                                        <p:tgtEl>
                                          <p:spTgt spid="204806"/>
                                        </p:tgtEl>
                                        <p:attrNameLst>
                                          <p:attrName>ppt_x</p:attrName>
                                        </p:attrNameLst>
                                      </p:cBhvr>
                                      <p:tavLst>
                                        <p:tav tm="0">
                                          <p:val>
                                            <p:strVal val="#ppt_x"/>
                                          </p:val>
                                        </p:tav>
                                        <p:tav tm="100000">
                                          <p:val>
                                            <p:strVal val="#ppt_x"/>
                                          </p:val>
                                        </p:tav>
                                      </p:tavLst>
                                    </p:anim>
                                    <p:anim calcmode="lin" valueType="num">
                                      <p:cBhvr additive="base">
                                        <p:cTn id="14" dur="500" fill="hold"/>
                                        <p:tgtEl>
                                          <p:spTgt spid="20480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4805"/>
                                        </p:tgtEl>
                                        <p:attrNameLst>
                                          <p:attrName>style.visibility</p:attrName>
                                        </p:attrNameLst>
                                      </p:cBhvr>
                                      <p:to>
                                        <p:strVal val="visible"/>
                                      </p:to>
                                    </p:set>
                                    <p:anim calcmode="lin" valueType="num">
                                      <p:cBhvr additive="base">
                                        <p:cTn id="19" dur="500" fill="hold"/>
                                        <p:tgtEl>
                                          <p:spTgt spid="204805"/>
                                        </p:tgtEl>
                                        <p:attrNameLst>
                                          <p:attrName>ppt_x</p:attrName>
                                        </p:attrNameLst>
                                      </p:cBhvr>
                                      <p:tavLst>
                                        <p:tav tm="0">
                                          <p:val>
                                            <p:strVal val="#ppt_x"/>
                                          </p:val>
                                        </p:tav>
                                        <p:tav tm="100000">
                                          <p:val>
                                            <p:strVal val="#ppt_x"/>
                                          </p:val>
                                        </p:tav>
                                      </p:tavLst>
                                    </p:anim>
                                    <p:anim calcmode="lin" valueType="num">
                                      <p:cBhvr additive="base">
                                        <p:cTn id="20" dur="500" fill="hold"/>
                                        <p:tgtEl>
                                          <p:spTgt spid="204805"/>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204803"/>
                                        </p:tgtEl>
                                        <p:attrNameLst>
                                          <p:attrName>style.visibility</p:attrName>
                                        </p:attrNameLst>
                                      </p:cBhvr>
                                      <p:to>
                                        <p:strVal val="visible"/>
                                      </p:to>
                                    </p:set>
                                    <p:anim calcmode="lin" valueType="num">
                                      <p:cBhvr additive="base">
                                        <p:cTn id="25" dur="500" fill="hold"/>
                                        <p:tgtEl>
                                          <p:spTgt spid="204803"/>
                                        </p:tgtEl>
                                        <p:attrNameLst>
                                          <p:attrName>ppt_x</p:attrName>
                                        </p:attrNameLst>
                                      </p:cBhvr>
                                      <p:tavLst>
                                        <p:tav tm="0">
                                          <p:val>
                                            <p:strVal val="#ppt_x"/>
                                          </p:val>
                                        </p:tav>
                                        <p:tav tm="100000">
                                          <p:val>
                                            <p:strVal val="#ppt_x"/>
                                          </p:val>
                                        </p:tav>
                                      </p:tavLst>
                                    </p:anim>
                                    <p:anim calcmode="lin" valueType="num">
                                      <p:cBhvr additive="base">
                                        <p:cTn id="26" dur="500" fill="hold"/>
                                        <p:tgtEl>
                                          <p:spTgt spid="204803"/>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04804"/>
                                        </p:tgtEl>
                                        <p:attrNameLst>
                                          <p:attrName>style.visibility</p:attrName>
                                        </p:attrNameLst>
                                      </p:cBhvr>
                                      <p:to>
                                        <p:strVal val="visible"/>
                                      </p:to>
                                    </p:set>
                                    <p:anim calcmode="lin" valueType="num">
                                      <p:cBhvr additive="base">
                                        <p:cTn id="31" dur="500" fill="hold"/>
                                        <p:tgtEl>
                                          <p:spTgt spid="204804"/>
                                        </p:tgtEl>
                                        <p:attrNameLst>
                                          <p:attrName>ppt_x</p:attrName>
                                        </p:attrNameLst>
                                      </p:cBhvr>
                                      <p:tavLst>
                                        <p:tav tm="0">
                                          <p:val>
                                            <p:strVal val="#ppt_x"/>
                                          </p:val>
                                        </p:tav>
                                        <p:tav tm="100000">
                                          <p:val>
                                            <p:strVal val="#ppt_x"/>
                                          </p:val>
                                        </p:tav>
                                      </p:tavLst>
                                    </p:anim>
                                    <p:anim calcmode="lin" valueType="num">
                                      <p:cBhvr additive="base">
                                        <p:cTn id="32" dur="500" fill="hold"/>
                                        <p:tgtEl>
                                          <p:spTgt spid="2048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02" grpId="0" autoUpdateAnimBg="0"/>
      <p:bldP spid="204804" grpId="0" autoUpdateAnimBg="0"/>
      <p:bldP spid="204805" grpId="0" autoUpdateAnimBg="0"/>
      <p:bldP spid="204806" grpId="0"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826" name="Group 2"/>
          <p:cNvGrpSpPr>
            <a:grpSpLocks/>
          </p:cNvGrpSpPr>
          <p:nvPr/>
        </p:nvGrpSpPr>
        <p:grpSpPr bwMode="auto">
          <a:xfrm>
            <a:off x="2743200" y="3733801"/>
            <a:ext cx="7010400" cy="1463675"/>
            <a:chOff x="672" y="2496"/>
            <a:chExt cx="4416" cy="922"/>
          </a:xfrm>
        </p:grpSpPr>
        <p:sp>
          <p:nvSpPr>
            <p:cNvPr id="205827" name="Text Box 3"/>
            <p:cNvSpPr txBox="1">
              <a:spLocks noChangeArrowheads="1"/>
            </p:cNvSpPr>
            <p:nvPr/>
          </p:nvSpPr>
          <p:spPr bwMode="auto">
            <a:xfrm>
              <a:off x="672" y="2496"/>
              <a:ext cx="4416" cy="9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A </a:t>
              </a:r>
              <a:r>
                <a:rPr kumimoji="1" lang="en-US" altLang="zh-CN" sz="2000">
                  <a:solidFill>
                    <a:srgbClr val="FF0000"/>
                  </a:solidFill>
                  <a:latin typeface="Times New Roman" panose="02020603050405020304" pitchFamily="18" charset="0"/>
                </a:rPr>
                <a:t>parabolic antenna</a:t>
              </a:r>
              <a:r>
                <a:rPr kumimoji="1" lang="en-US" altLang="zh-CN" sz="2000">
                  <a:solidFill>
                    <a:srgbClr val="3333FF"/>
                  </a:solidFill>
                  <a:latin typeface="Times New Roman" panose="02020603050405020304" pitchFamily="18" charset="0"/>
                </a:rPr>
                <a:t> of diameter </a:t>
              </a:r>
              <a:r>
                <a:rPr kumimoji="1" lang="en-US" altLang="zh-CN" sz="2000">
                  <a:latin typeface="Times New Roman" panose="02020603050405020304" pitchFamily="18" charset="0"/>
                </a:rPr>
                <a:t>30 m</a:t>
              </a:r>
              <a:r>
                <a:rPr kumimoji="1" lang="en-US" altLang="zh-CN" sz="2000">
                  <a:solidFill>
                    <a:srgbClr val="3333FF"/>
                  </a:solidFill>
                  <a:latin typeface="Times New Roman" panose="02020603050405020304" pitchFamily="18" charset="0"/>
                </a:rPr>
                <a:t> used for satellite communication earth station with an aperture efficiency           </a:t>
              </a:r>
            </a:p>
            <a:p>
              <a:pPr algn="just">
                <a:lnSpc>
                  <a:spcPct val="150000"/>
                </a:lnSpc>
              </a:pPr>
              <a:r>
                <a:rPr kumimoji="1" lang="en-US" altLang="zh-CN" sz="2000">
                  <a:solidFill>
                    <a:srgbClr val="3333FF"/>
                  </a:solidFill>
                  <a:latin typeface="Times New Roman" panose="02020603050405020304" pitchFamily="18" charset="0"/>
                </a:rPr>
                <a:t>at wavelength            </a:t>
              </a:r>
              <a:r>
                <a:rPr kumimoji="1" lang="en-US" altLang="zh-CN" sz="2000">
                  <a:latin typeface="Times New Roman" panose="02020603050405020304" pitchFamily="18" charset="0"/>
                </a:rPr>
                <a:t>cm</a:t>
              </a:r>
              <a:r>
                <a:rPr kumimoji="1" lang="en-US" altLang="zh-CN" sz="2000">
                  <a:solidFill>
                    <a:srgbClr val="3333FF"/>
                  </a:solidFill>
                  <a:latin typeface="Times New Roman" panose="02020603050405020304" pitchFamily="18" charset="0"/>
                </a:rPr>
                <a:t>, a gain of           </a:t>
              </a:r>
              <a:r>
                <a:rPr kumimoji="1" lang="en-US" altLang="zh-CN" sz="2000">
                  <a:latin typeface="Times New Roman" panose="02020603050405020304" pitchFamily="18" charset="0"/>
                </a:rPr>
                <a:t>dB</a:t>
              </a:r>
              <a:r>
                <a:rPr kumimoji="1" lang="en-US" altLang="zh-CN" sz="2000">
                  <a:solidFill>
                    <a:srgbClr val="3333FF"/>
                  </a:solidFill>
                  <a:latin typeface="Times New Roman" panose="02020603050405020304" pitchFamily="18" charset="0"/>
                </a:rPr>
                <a:t> can be obtained.</a:t>
              </a:r>
              <a:r>
                <a:rPr kumimoji="1" lang="en-US" altLang="zh-CN" sz="2000">
                  <a:solidFill>
                    <a:srgbClr val="3333FF"/>
                  </a:solidFill>
                  <a:latin typeface="Times New Roman" panose="02020603050405020304" pitchFamily="18" charset="0"/>
                  <a:ea typeface="楷体_GB2312" pitchFamily="49" charset="-122"/>
                </a:rPr>
                <a:t>         </a:t>
              </a:r>
            </a:p>
          </p:txBody>
        </p:sp>
        <p:graphicFrame>
          <p:nvGraphicFramePr>
            <p:cNvPr id="205828" name="Object 4"/>
            <p:cNvGraphicFramePr>
              <a:graphicFrameLocks noChangeAspect="1"/>
            </p:cNvGraphicFramePr>
            <p:nvPr>
              <p:extLst>
                <p:ext uri="{D42A27DB-BD31-4B8C-83A1-F6EECF244321}">
                  <p14:modId xmlns:p14="http://schemas.microsoft.com/office/powerpoint/2010/main" val="3145561955"/>
                </p:ext>
              </p:extLst>
            </p:nvPr>
          </p:nvGraphicFramePr>
          <p:xfrm>
            <a:off x="4392" y="2914"/>
            <a:ext cx="420" cy="167"/>
          </p:xfrm>
          <a:graphic>
            <a:graphicData uri="http://schemas.openxmlformats.org/presentationml/2006/ole">
              <mc:AlternateContent xmlns:mc="http://schemas.openxmlformats.org/markup-compatibility/2006">
                <mc:Choice xmlns:v="urn:schemas-microsoft-com:vml" Requires="v">
                  <p:oleObj spid="_x0000_s431218" name="公式" r:id="rId3" imgW="457200" imgH="177480" progId="Equation.3">
                    <p:embed/>
                  </p:oleObj>
                </mc:Choice>
                <mc:Fallback>
                  <p:oleObj name="公式" r:id="rId3" imgW="457200" imgH="177480" progId="Equation.3">
                    <p:embed/>
                    <p:pic>
                      <p:nvPicPr>
                        <p:cNvPr id="0" name=""/>
                        <p:cNvPicPr>
                          <a:picLocks noChangeAspect="1" noChangeArrowheads="1"/>
                        </p:cNvPicPr>
                        <p:nvPr/>
                      </p:nvPicPr>
                      <p:blipFill>
                        <a:blip r:embed="rId4"/>
                        <a:srcRect/>
                        <a:stretch>
                          <a:fillRect/>
                        </a:stretch>
                      </p:blipFill>
                      <p:spPr bwMode="auto">
                        <a:xfrm>
                          <a:off x="4392" y="2914"/>
                          <a:ext cx="420" cy="1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829" name="Object 5"/>
            <p:cNvGraphicFramePr>
              <a:graphicFrameLocks noChangeAspect="1"/>
            </p:cNvGraphicFramePr>
            <p:nvPr>
              <p:extLst>
                <p:ext uri="{D42A27DB-BD31-4B8C-83A1-F6EECF244321}">
                  <p14:modId xmlns:p14="http://schemas.microsoft.com/office/powerpoint/2010/main" val="2457545566"/>
                </p:ext>
              </p:extLst>
            </p:nvPr>
          </p:nvGraphicFramePr>
          <p:xfrm>
            <a:off x="1672" y="3209"/>
            <a:ext cx="432" cy="158"/>
          </p:xfrm>
          <a:graphic>
            <a:graphicData uri="http://schemas.openxmlformats.org/presentationml/2006/ole">
              <mc:AlternateContent xmlns:mc="http://schemas.openxmlformats.org/markup-compatibility/2006">
                <mc:Choice xmlns:v="urn:schemas-microsoft-com:vml" Requires="v">
                  <p:oleObj spid="_x0000_s431219" r:id="rId5" imgW="494870" imgH="177646" progId="Equation.3">
                    <p:embed/>
                  </p:oleObj>
                </mc:Choice>
                <mc:Fallback>
                  <p:oleObj r:id="rId5" imgW="494870" imgH="177646"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2" y="3209"/>
                          <a:ext cx="432" cy="1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830" name="Object 6"/>
            <p:cNvGraphicFramePr>
              <a:graphicFrameLocks noChangeAspect="1"/>
            </p:cNvGraphicFramePr>
            <p:nvPr>
              <p:extLst>
                <p:ext uri="{D42A27DB-BD31-4B8C-83A1-F6EECF244321}">
                  <p14:modId xmlns:p14="http://schemas.microsoft.com/office/powerpoint/2010/main" val="1444831907"/>
                </p:ext>
              </p:extLst>
            </p:nvPr>
          </p:nvGraphicFramePr>
          <p:xfrm>
            <a:off x="3005" y="3202"/>
            <a:ext cx="376" cy="158"/>
          </p:xfrm>
          <a:graphic>
            <a:graphicData uri="http://schemas.openxmlformats.org/presentationml/2006/ole">
              <mc:AlternateContent xmlns:mc="http://schemas.openxmlformats.org/markup-compatibility/2006">
                <mc:Choice xmlns:v="urn:schemas-microsoft-com:vml" Requires="v">
                  <p:oleObj spid="_x0000_s431220" name="公式" r:id="rId7" imgW="431640" imgH="177480" progId="Equation.3">
                    <p:embed/>
                  </p:oleObj>
                </mc:Choice>
                <mc:Fallback>
                  <p:oleObj name="公式" r:id="rId7" imgW="431640" imgH="177480" progId="Equation.3">
                    <p:embed/>
                    <p:pic>
                      <p:nvPicPr>
                        <p:cNvPr id="0" name=""/>
                        <p:cNvPicPr>
                          <a:picLocks noChangeAspect="1" noChangeArrowheads="1"/>
                        </p:cNvPicPr>
                        <p:nvPr/>
                      </p:nvPicPr>
                      <p:blipFill>
                        <a:blip r:embed="rId8"/>
                        <a:srcRect/>
                        <a:stretch>
                          <a:fillRect/>
                        </a:stretch>
                      </p:blipFill>
                      <p:spPr bwMode="auto">
                        <a:xfrm>
                          <a:off x="3005" y="3202"/>
                          <a:ext cx="376" cy="1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05831" name="Text Box 7"/>
          <p:cNvSpPr txBox="1">
            <a:spLocks noChangeArrowheads="1"/>
          </p:cNvSpPr>
          <p:nvPr/>
        </p:nvSpPr>
        <p:spPr bwMode="auto">
          <a:xfrm>
            <a:off x="2667000" y="914400"/>
            <a:ext cx="6934200" cy="1477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50000"/>
              </a:lnSpc>
              <a:spcBef>
                <a:spcPct val="50000"/>
              </a:spcBef>
            </a:pPr>
            <a:r>
              <a:rPr kumimoji="1" lang="zh-CN" altLang="en-US" sz="2000">
                <a:solidFill>
                  <a:srgbClr val="3333FF"/>
                </a:solidFill>
                <a:latin typeface="Times New Roman" panose="02020603050405020304" pitchFamily="18" charset="0"/>
              </a:rPr>
              <a:t>       </a:t>
            </a:r>
            <a:r>
              <a:rPr kumimoji="1" lang="en-US" altLang="zh-CN" sz="2000">
                <a:solidFill>
                  <a:srgbClr val="3333FF"/>
                </a:solidFill>
                <a:latin typeface="Times New Roman" panose="02020603050405020304" pitchFamily="18" charset="0"/>
              </a:rPr>
              <a:t>Due to the non-uniformity in the </a:t>
            </a:r>
            <a:r>
              <a:rPr kumimoji="1" lang="en-US" altLang="zh-CN" sz="2000">
                <a:solidFill>
                  <a:srgbClr val="FF0000"/>
                </a:solidFill>
                <a:latin typeface="Times New Roman" panose="02020603050405020304" pitchFamily="18" charset="0"/>
              </a:rPr>
              <a:t>amplitude</a:t>
            </a:r>
            <a:r>
              <a:rPr kumimoji="1" lang="en-US" altLang="zh-CN" sz="2000">
                <a:solidFill>
                  <a:srgbClr val="3333FF"/>
                </a:solidFill>
                <a:latin typeface="Times New Roman" panose="02020603050405020304" pitchFamily="18" charset="0"/>
              </a:rPr>
              <a:t> of the aperture field, the variation in </a:t>
            </a:r>
            <a:r>
              <a:rPr kumimoji="1" lang="en-US" altLang="zh-CN" sz="2000">
                <a:solidFill>
                  <a:srgbClr val="FF0000"/>
                </a:solidFill>
                <a:latin typeface="Times New Roman" panose="02020603050405020304" pitchFamily="18" charset="0"/>
              </a:rPr>
              <a:t>phase</a:t>
            </a:r>
            <a:r>
              <a:rPr kumimoji="1" lang="en-US" altLang="zh-CN" sz="2000">
                <a:solidFill>
                  <a:srgbClr val="3333FF"/>
                </a:solidFill>
                <a:latin typeface="Times New Roman" panose="02020603050405020304" pitchFamily="18" charset="0"/>
              </a:rPr>
              <a:t>, the </a:t>
            </a:r>
            <a:r>
              <a:rPr kumimoji="1" lang="en-US" altLang="zh-CN" sz="2000">
                <a:solidFill>
                  <a:srgbClr val="FF0000"/>
                </a:solidFill>
                <a:latin typeface="Times New Roman" panose="02020603050405020304" pitchFamily="18" charset="0"/>
              </a:rPr>
              <a:t>loss</a:t>
            </a:r>
            <a:r>
              <a:rPr kumimoji="1" lang="en-US" altLang="zh-CN" sz="2000">
                <a:solidFill>
                  <a:srgbClr val="3333FF"/>
                </a:solidFill>
                <a:latin typeface="Times New Roman" panose="02020603050405020304" pitchFamily="18" charset="0"/>
              </a:rPr>
              <a:t>, the </a:t>
            </a:r>
            <a:r>
              <a:rPr kumimoji="1" lang="en-US" altLang="zh-CN" sz="2000">
                <a:solidFill>
                  <a:srgbClr val="FF0000"/>
                </a:solidFill>
                <a:latin typeface="Times New Roman" panose="02020603050405020304" pitchFamily="18" charset="0"/>
              </a:rPr>
              <a:t>blockage</a:t>
            </a:r>
            <a:r>
              <a:rPr kumimoji="1" lang="en-US" altLang="zh-CN" sz="2000">
                <a:solidFill>
                  <a:srgbClr val="3333FF"/>
                </a:solidFill>
                <a:latin typeface="Times New Roman" panose="02020603050405020304" pitchFamily="18" charset="0"/>
              </a:rPr>
              <a:t> of the feeder, and so on, the aperture efficiency will be further decreased.</a:t>
            </a:r>
            <a:r>
              <a:rPr kumimoji="1" lang="en-US" altLang="zh-CN" sz="2000">
                <a:solidFill>
                  <a:srgbClr val="3333FF"/>
                </a:solidFill>
                <a:latin typeface="Times New Roman" panose="02020603050405020304" pitchFamily="18" charset="0"/>
                <a:ea typeface="楷体_GB2312" pitchFamily="49" charset="-122"/>
              </a:rPr>
              <a:t>         </a:t>
            </a:r>
          </a:p>
        </p:txBody>
      </p:sp>
      <p:grpSp>
        <p:nvGrpSpPr>
          <p:cNvPr id="205832" name="Group 8"/>
          <p:cNvGrpSpPr>
            <a:grpSpLocks/>
          </p:cNvGrpSpPr>
          <p:nvPr/>
        </p:nvGrpSpPr>
        <p:grpSpPr bwMode="auto">
          <a:xfrm>
            <a:off x="3200400" y="3032126"/>
            <a:ext cx="2514600" cy="473075"/>
            <a:chOff x="1104" y="1824"/>
            <a:chExt cx="1584" cy="298"/>
          </a:xfrm>
        </p:grpSpPr>
        <p:graphicFrame>
          <p:nvGraphicFramePr>
            <p:cNvPr id="205833" name="Object 9"/>
            <p:cNvGraphicFramePr>
              <a:graphicFrameLocks noChangeAspect="1"/>
            </p:cNvGraphicFramePr>
            <p:nvPr/>
          </p:nvGraphicFramePr>
          <p:xfrm>
            <a:off x="1968" y="1920"/>
            <a:ext cx="432" cy="167"/>
          </p:xfrm>
          <a:graphic>
            <a:graphicData uri="http://schemas.openxmlformats.org/presentationml/2006/ole">
              <mc:AlternateContent xmlns:mc="http://schemas.openxmlformats.org/markup-compatibility/2006">
                <mc:Choice xmlns:v="urn:schemas-microsoft-com:vml" Requires="v">
                  <p:oleObj spid="_x0000_s431221" r:id="rId9" imgW="469696" imgH="177723" progId="Equation.3">
                    <p:embed/>
                  </p:oleObj>
                </mc:Choice>
                <mc:Fallback>
                  <p:oleObj r:id="rId9" imgW="469696" imgH="177723"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68" y="1920"/>
                          <a:ext cx="432" cy="1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834" name="Text Box 10"/>
            <p:cNvSpPr txBox="1">
              <a:spLocks noChangeArrowheads="1"/>
            </p:cNvSpPr>
            <p:nvPr/>
          </p:nvSpPr>
          <p:spPr bwMode="auto">
            <a:xfrm>
              <a:off x="1104" y="1824"/>
              <a:ext cx="1584"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50000"/>
                </a:spcBef>
              </a:pPr>
              <a:r>
                <a:rPr kumimoji="1" lang="en-US" altLang="zh-CN" sz="2000">
                  <a:solidFill>
                    <a:srgbClr val="3333FF"/>
                  </a:solidFill>
                  <a:latin typeface="Times New Roman" panose="02020603050405020304" pitchFamily="18" charset="0"/>
                </a:rPr>
                <a:t>In general, </a:t>
              </a:r>
            </a:p>
          </p:txBody>
        </p:sp>
      </p:grpSp>
      <p:sp>
        <p:nvSpPr>
          <p:cNvPr id="205835" name="AutoShape 11">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05836" name="AutoShape 12">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Tree>
    <p:extLst>
      <p:ext uri="{BB962C8B-B14F-4D97-AF65-F5344CB8AC3E}">
        <p14:creationId xmlns:p14="http://schemas.microsoft.com/office/powerpoint/2010/main" val="33117374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05831"/>
                                        </p:tgtEl>
                                        <p:attrNameLst>
                                          <p:attrName>style.visibility</p:attrName>
                                        </p:attrNameLst>
                                      </p:cBhvr>
                                      <p:to>
                                        <p:strVal val="visible"/>
                                      </p:to>
                                    </p:set>
                                    <p:anim calcmode="lin" valueType="num">
                                      <p:cBhvr additive="base">
                                        <p:cTn id="7" dur="500" fill="hold"/>
                                        <p:tgtEl>
                                          <p:spTgt spid="205831"/>
                                        </p:tgtEl>
                                        <p:attrNameLst>
                                          <p:attrName>ppt_x</p:attrName>
                                        </p:attrNameLst>
                                      </p:cBhvr>
                                      <p:tavLst>
                                        <p:tav tm="0">
                                          <p:val>
                                            <p:strVal val="#ppt_x"/>
                                          </p:val>
                                        </p:tav>
                                        <p:tav tm="100000">
                                          <p:val>
                                            <p:strVal val="#ppt_x"/>
                                          </p:val>
                                        </p:tav>
                                      </p:tavLst>
                                    </p:anim>
                                    <p:anim calcmode="lin" valueType="num">
                                      <p:cBhvr additive="base">
                                        <p:cTn id="8" dur="500" fill="hold"/>
                                        <p:tgtEl>
                                          <p:spTgt spid="205831"/>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05832"/>
                                        </p:tgtEl>
                                        <p:attrNameLst>
                                          <p:attrName>style.visibility</p:attrName>
                                        </p:attrNameLst>
                                      </p:cBhvr>
                                      <p:to>
                                        <p:strVal val="visible"/>
                                      </p:to>
                                    </p:set>
                                    <p:anim calcmode="lin" valueType="num">
                                      <p:cBhvr additive="base">
                                        <p:cTn id="13" dur="500" fill="hold"/>
                                        <p:tgtEl>
                                          <p:spTgt spid="205832"/>
                                        </p:tgtEl>
                                        <p:attrNameLst>
                                          <p:attrName>ppt_x</p:attrName>
                                        </p:attrNameLst>
                                      </p:cBhvr>
                                      <p:tavLst>
                                        <p:tav tm="0">
                                          <p:val>
                                            <p:strVal val="#ppt_x"/>
                                          </p:val>
                                        </p:tav>
                                        <p:tav tm="100000">
                                          <p:val>
                                            <p:strVal val="#ppt_x"/>
                                          </p:val>
                                        </p:tav>
                                      </p:tavLst>
                                    </p:anim>
                                    <p:anim calcmode="lin" valueType="num">
                                      <p:cBhvr additive="base">
                                        <p:cTn id="14" dur="500" fill="hold"/>
                                        <p:tgtEl>
                                          <p:spTgt spid="20583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205826"/>
                                        </p:tgtEl>
                                        <p:attrNameLst>
                                          <p:attrName>style.visibility</p:attrName>
                                        </p:attrNameLst>
                                      </p:cBhvr>
                                      <p:to>
                                        <p:strVal val="visible"/>
                                      </p:to>
                                    </p:set>
                                    <p:anim calcmode="lin" valueType="num">
                                      <p:cBhvr additive="base">
                                        <p:cTn id="19" dur="500" fill="hold"/>
                                        <p:tgtEl>
                                          <p:spTgt spid="205826"/>
                                        </p:tgtEl>
                                        <p:attrNameLst>
                                          <p:attrName>ppt_x</p:attrName>
                                        </p:attrNameLst>
                                      </p:cBhvr>
                                      <p:tavLst>
                                        <p:tav tm="0">
                                          <p:val>
                                            <p:strVal val="#ppt_x"/>
                                          </p:val>
                                        </p:tav>
                                        <p:tav tm="100000">
                                          <p:val>
                                            <p:strVal val="#ppt_x"/>
                                          </p:val>
                                        </p:tav>
                                      </p:tavLst>
                                    </p:anim>
                                    <p:anim calcmode="lin" valueType="num">
                                      <p:cBhvr additive="base">
                                        <p:cTn id="20" dur="500" fill="hold"/>
                                        <p:tgtEl>
                                          <p:spTgt spid="2058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31" grpId="0"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5588" y="0"/>
            <a:ext cx="9142412" cy="222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noChangeArrowheads="1"/>
          </p:cNvSpPr>
          <p:nvPr/>
        </p:nvSpPr>
        <p:spPr>
          <a:xfrm>
            <a:off x="4367213" y="3141664"/>
            <a:ext cx="4806950" cy="1222375"/>
          </a:xfrm>
          <a:prstGeom prst="rect">
            <a:avLst/>
          </a:prstGeom>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7200" i="1">
                <a:latin typeface="Arial" panose="020B0604020202020204" pitchFamily="34" charset="0"/>
                <a:ea typeface="方正兰亭黑简体"/>
                <a:cs typeface="方正兰亭黑简体"/>
              </a:rPr>
              <a:t>Thanks</a:t>
            </a:r>
            <a:r>
              <a:rPr lang="zh-CN" altLang="en-US" sz="7200">
                <a:latin typeface="Arial" panose="020B0604020202020204" pitchFamily="34" charset="0"/>
                <a:ea typeface="方正大标宋简体" pitchFamily="2" charset="-122"/>
              </a:rPr>
              <a:t>！</a:t>
            </a:r>
            <a:endParaRPr lang="en-US" altLang="zh-CN" sz="7200">
              <a:latin typeface="Arial" panose="020B0604020202020204" pitchFamily="34" charset="0"/>
              <a:ea typeface="方正大标宋简体" pitchFamily="2" charset="-122"/>
            </a:endParaRPr>
          </a:p>
        </p:txBody>
      </p:sp>
    </p:spTree>
    <p:extLst>
      <p:ext uri="{BB962C8B-B14F-4D97-AF65-F5344CB8AC3E}">
        <p14:creationId xmlns:p14="http://schemas.microsoft.com/office/powerpoint/2010/main" val="38314510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6978" name="Group 2"/>
          <p:cNvGrpSpPr>
            <a:grpSpLocks/>
          </p:cNvGrpSpPr>
          <p:nvPr/>
        </p:nvGrpSpPr>
        <p:grpSpPr bwMode="auto">
          <a:xfrm>
            <a:off x="2311400" y="706438"/>
            <a:ext cx="7594600" cy="893762"/>
            <a:chOff x="304" y="301"/>
            <a:chExt cx="4784" cy="563"/>
          </a:xfrm>
        </p:grpSpPr>
        <p:sp>
          <p:nvSpPr>
            <p:cNvPr id="126979" name="Text Box 3"/>
            <p:cNvSpPr txBox="1">
              <a:spLocks noChangeArrowheads="1"/>
            </p:cNvSpPr>
            <p:nvPr/>
          </p:nvSpPr>
          <p:spPr bwMode="auto">
            <a:xfrm>
              <a:off x="304" y="326"/>
              <a:ext cx="4784"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pPr>
              <a:r>
                <a:rPr kumimoji="1" lang="zh-CN" altLang="en-US" sz="2000">
                  <a:solidFill>
                    <a:srgbClr val="3333FF"/>
                  </a:solidFill>
                  <a:latin typeface="Times New Roman" panose="02020603050405020304" pitchFamily="18" charset="0"/>
                  <a:ea typeface="楷体_GB2312" pitchFamily="49" charset="-122"/>
                </a:rPr>
                <a:t>        </a:t>
              </a:r>
              <a:r>
                <a:rPr kumimoji="1" lang="en-US" altLang="zh-CN" sz="2000">
                  <a:solidFill>
                    <a:srgbClr val="3333FF"/>
                  </a:solidFill>
                  <a:latin typeface="Times New Roman" panose="02020603050405020304" pitchFamily="18" charset="0"/>
                  <a:ea typeface="楷体_GB2312" pitchFamily="49" charset="-122"/>
                </a:rPr>
                <a:t>From                                       or                             </a:t>
              </a:r>
              <a:r>
                <a:rPr kumimoji="1" lang="zh-CN" altLang="en-US" sz="2000">
                  <a:solidFill>
                    <a:srgbClr val="3333FF"/>
                  </a:solidFill>
                  <a:latin typeface="Times New Roman" panose="02020603050405020304" pitchFamily="18" charset="0"/>
                  <a:ea typeface="楷体_GB2312" pitchFamily="49" charset="-122"/>
                </a:rPr>
                <a:t>，</a:t>
              </a:r>
              <a:r>
                <a:rPr kumimoji="1" lang="en-US" altLang="zh-CN" sz="2000">
                  <a:solidFill>
                    <a:srgbClr val="3333FF"/>
                  </a:solidFill>
                  <a:latin typeface="Times New Roman" panose="02020603050405020304" pitchFamily="18" charset="0"/>
                  <a:ea typeface="楷体_GB2312" pitchFamily="49" charset="-122"/>
                </a:rPr>
                <a:t>we find the </a:t>
              </a:r>
              <a:r>
                <a:rPr kumimoji="1" lang="en-US" altLang="zh-CN" sz="2000">
                  <a:solidFill>
                    <a:srgbClr val="FF0000"/>
                  </a:solidFill>
                  <a:latin typeface="Times New Roman" panose="02020603050405020304" pitchFamily="18" charset="0"/>
                  <a:ea typeface="楷体_GB2312" pitchFamily="49" charset="-122"/>
                </a:rPr>
                <a:t>electric</a:t>
              </a:r>
              <a:r>
                <a:rPr kumimoji="1" lang="en-US" altLang="zh-CN" sz="2000">
                  <a:solidFill>
                    <a:srgbClr val="3333FF"/>
                  </a:solidFill>
                  <a:latin typeface="Times New Roman" panose="02020603050405020304" pitchFamily="18" charset="0"/>
                  <a:ea typeface="楷体_GB2312" pitchFamily="49" charset="-122"/>
                </a:rPr>
                <a:t> fields as</a:t>
              </a:r>
              <a:endParaRPr kumimoji="1" lang="en-US" altLang="zh-CN" sz="2000">
                <a:solidFill>
                  <a:srgbClr val="3333FF"/>
                </a:solidFill>
                <a:latin typeface="楷体_GB2312" pitchFamily="49" charset="-122"/>
                <a:ea typeface="楷体_GB2312" pitchFamily="49" charset="-122"/>
              </a:endParaRPr>
            </a:p>
          </p:txBody>
        </p:sp>
        <p:graphicFrame>
          <p:nvGraphicFramePr>
            <p:cNvPr id="126980" name="Object 4"/>
            <p:cNvGraphicFramePr>
              <a:graphicFrameLocks noChangeAspect="1"/>
            </p:cNvGraphicFramePr>
            <p:nvPr/>
          </p:nvGraphicFramePr>
          <p:xfrm>
            <a:off x="1152" y="301"/>
            <a:ext cx="1344" cy="426"/>
          </p:xfrm>
          <a:graphic>
            <a:graphicData uri="http://schemas.openxmlformats.org/presentationml/2006/ole">
              <mc:AlternateContent xmlns:mc="http://schemas.openxmlformats.org/markup-compatibility/2006">
                <mc:Choice xmlns:v="urn:schemas-microsoft-com:vml" Requires="v">
                  <p:oleObj spid="_x0000_s362741" r:id="rId3" imgW="1320227" imgH="418918" progId="Equation.3">
                    <p:embed/>
                  </p:oleObj>
                </mc:Choice>
                <mc:Fallback>
                  <p:oleObj r:id="rId3" imgW="1320227" imgH="418918"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 y="301"/>
                          <a:ext cx="1344" cy="4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6981" name="Object 5"/>
            <p:cNvGraphicFramePr>
              <a:graphicFrameLocks noChangeAspect="1"/>
            </p:cNvGraphicFramePr>
            <p:nvPr/>
          </p:nvGraphicFramePr>
          <p:xfrm>
            <a:off x="2833" y="414"/>
            <a:ext cx="1007" cy="203"/>
          </p:xfrm>
          <a:graphic>
            <a:graphicData uri="http://schemas.openxmlformats.org/presentationml/2006/ole">
              <mc:AlternateContent xmlns:mc="http://schemas.openxmlformats.org/markup-compatibility/2006">
                <mc:Choice xmlns:v="urn:schemas-microsoft-com:vml" Requires="v">
                  <p:oleObj spid="_x0000_s362742" r:id="rId5" imgW="990170" imgH="203112" progId="Equation.3">
                    <p:embed/>
                  </p:oleObj>
                </mc:Choice>
                <mc:Fallback>
                  <p:oleObj r:id="rId5" imgW="990170" imgH="20311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3" y="414"/>
                          <a:ext cx="1007" cy="2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26982" name="Object 6"/>
          <p:cNvGraphicFramePr>
            <a:graphicFrameLocks noChangeAspect="1"/>
          </p:cNvGraphicFramePr>
          <p:nvPr/>
        </p:nvGraphicFramePr>
        <p:xfrm>
          <a:off x="4337050" y="1809750"/>
          <a:ext cx="3683000" cy="704850"/>
        </p:xfrm>
        <a:graphic>
          <a:graphicData uri="http://schemas.openxmlformats.org/presentationml/2006/ole">
            <mc:AlternateContent xmlns:mc="http://schemas.openxmlformats.org/markup-compatibility/2006">
              <mc:Choice xmlns:v="urn:schemas-microsoft-com:vml" Requires="v">
                <p:oleObj spid="_x0000_s362743" name="Equation" r:id="rId7" imgW="2336760" imgH="444240" progId="Equation.3">
                  <p:embed/>
                </p:oleObj>
              </mc:Choice>
              <mc:Fallback>
                <p:oleObj name="Equation" r:id="rId7" imgW="2336760" imgH="4442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37050" y="1809750"/>
                        <a:ext cx="3683000" cy="704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6983" name="Object 7"/>
          <p:cNvGraphicFramePr>
            <a:graphicFrameLocks noChangeAspect="1"/>
          </p:cNvGraphicFramePr>
          <p:nvPr/>
        </p:nvGraphicFramePr>
        <p:xfrm>
          <a:off x="4337050" y="2724150"/>
          <a:ext cx="4222750" cy="704850"/>
        </p:xfrm>
        <a:graphic>
          <a:graphicData uri="http://schemas.openxmlformats.org/presentationml/2006/ole">
            <mc:AlternateContent xmlns:mc="http://schemas.openxmlformats.org/markup-compatibility/2006">
              <mc:Choice xmlns:v="urn:schemas-microsoft-com:vml" Requires="v">
                <p:oleObj spid="_x0000_s362744" name="Equation" r:id="rId9" imgW="2679480" imgH="444240" progId="Equation.3">
                  <p:embed/>
                </p:oleObj>
              </mc:Choice>
              <mc:Fallback>
                <p:oleObj name="Equation" r:id="rId9" imgW="2679480" imgH="4442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37050" y="2724150"/>
                        <a:ext cx="4222750" cy="704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6984" name="Object 8"/>
          <p:cNvGraphicFramePr>
            <a:graphicFrameLocks noChangeAspect="1"/>
          </p:cNvGraphicFramePr>
          <p:nvPr/>
        </p:nvGraphicFramePr>
        <p:xfrm>
          <a:off x="4329113" y="3740150"/>
          <a:ext cx="798512" cy="374650"/>
        </p:xfrm>
        <a:graphic>
          <a:graphicData uri="http://schemas.openxmlformats.org/presentationml/2006/ole">
            <mc:AlternateContent xmlns:mc="http://schemas.openxmlformats.org/markup-compatibility/2006">
              <mc:Choice xmlns:v="urn:schemas-microsoft-com:vml" Requires="v">
                <p:oleObj spid="_x0000_s362745" name="Equation" r:id="rId11" imgW="507960" imgH="241200" progId="Equation.3">
                  <p:embed/>
                </p:oleObj>
              </mc:Choice>
              <mc:Fallback>
                <p:oleObj name="Equation" r:id="rId11" imgW="507960" imgH="2412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29113" y="3740150"/>
                        <a:ext cx="798512" cy="374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26985" name="Group 9"/>
          <p:cNvGrpSpPr>
            <a:grpSpLocks/>
          </p:cNvGrpSpPr>
          <p:nvPr/>
        </p:nvGrpSpPr>
        <p:grpSpPr bwMode="auto">
          <a:xfrm>
            <a:off x="2362200" y="4403726"/>
            <a:ext cx="7315200" cy="1006475"/>
            <a:chOff x="528" y="2774"/>
            <a:chExt cx="4608" cy="634"/>
          </a:xfrm>
        </p:grpSpPr>
        <p:sp>
          <p:nvSpPr>
            <p:cNvPr id="126986" name="Text Box 10"/>
            <p:cNvSpPr txBox="1">
              <a:spLocks noChangeArrowheads="1"/>
            </p:cNvSpPr>
            <p:nvPr/>
          </p:nvSpPr>
          <p:spPr bwMode="auto">
            <a:xfrm>
              <a:off x="528" y="2774"/>
              <a:ext cx="4608"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spcBef>
                  <a:spcPct val="50000"/>
                </a:spcBef>
              </a:pPr>
              <a:r>
                <a:rPr kumimoji="1" lang="zh-CN" altLang="en-US" sz="2000">
                  <a:solidFill>
                    <a:srgbClr val="3333FF"/>
                  </a:solidFill>
                  <a:latin typeface="Times New Roman" panose="02020603050405020304" pitchFamily="18" charset="0"/>
                  <a:ea typeface="楷体_GB2312" pitchFamily="49" charset="-122"/>
                </a:rPr>
                <a:t>       </a:t>
              </a:r>
              <a:r>
                <a:rPr kumimoji="1" lang="en-US" altLang="zh-CN" sz="2000">
                  <a:solidFill>
                    <a:srgbClr val="3333FF"/>
                  </a:solidFill>
                  <a:latin typeface="Times New Roman" panose="02020603050405020304" pitchFamily="18" charset="0"/>
                  <a:ea typeface="楷体_GB2312" pitchFamily="49" charset="-122"/>
                </a:rPr>
                <a:t>The fields of a </a:t>
              </a:r>
              <a:r>
                <a:rPr kumimoji="1" lang="en-US" altLang="zh-CN" sz="2000" i="1">
                  <a:latin typeface="Times New Roman" panose="02020603050405020304" pitchFamily="18" charset="0"/>
                  <a:ea typeface="楷体_GB2312" pitchFamily="49" charset="-122"/>
                </a:rPr>
                <a:t>z</a:t>
              </a:r>
              <a:r>
                <a:rPr kumimoji="1" lang="en-US" altLang="zh-CN" sz="2000">
                  <a:solidFill>
                    <a:srgbClr val="3333FF"/>
                  </a:solidFill>
                  <a:latin typeface="Times New Roman" panose="02020603050405020304" pitchFamily="18" charset="0"/>
                  <a:ea typeface="楷体_GB2312" pitchFamily="49" charset="-122"/>
                </a:rPr>
                <a:t>-directed electric current element have</a:t>
              </a:r>
              <a:r>
                <a:rPr kumimoji="1" lang="en-US" altLang="zh-CN" sz="2000">
                  <a:solidFill>
                    <a:srgbClr val="FF0000"/>
                  </a:solidFill>
                  <a:latin typeface="Times New Roman" panose="02020603050405020304" pitchFamily="18" charset="0"/>
                  <a:ea typeface="楷体_GB2312" pitchFamily="49" charset="-122"/>
                </a:rPr>
                <a:t> three</a:t>
              </a:r>
              <a:r>
                <a:rPr kumimoji="1" lang="en-US" altLang="zh-CN" sz="2000">
                  <a:solidFill>
                    <a:srgbClr val="3333FF"/>
                  </a:solidFill>
                  <a:latin typeface="Times New Roman" panose="02020603050405020304" pitchFamily="18" charset="0"/>
                  <a:ea typeface="楷体_GB2312" pitchFamily="49" charset="-122"/>
                </a:rPr>
                <a:t> components:      ,      , and      only,  while                            .</a:t>
              </a:r>
            </a:p>
          </p:txBody>
        </p:sp>
        <p:graphicFrame>
          <p:nvGraphicFramePr>
            <p:cNvPr id="126987" name="Object 11"/>
            <p:cNvGraphicFramePr>
              <a:graphicFrameLocks noChangeAspect="1"/>
            </p:cNvGraphicFramePr>
            <p:nvPr>
              <p:extLst>
                <p:ext uri="{D42A27DB-BD31-4B8C-83A1-F6EECF244321}">
                  <p14:modId xmlns:p14="http://schemas.microsoft.com/office/powerpoint/2010/main" val="19769080"/>
                </p:ext>
              </p:extLst>
            </p:nvPr>
          </p:nvGraphicFramePr>
          <p:xfrm>
            <a:off x="1412" y="3168"/>
            <a:ext cx="227" cy="240"/>
          </p:xfrm>
          <a:graphic>
            <a:graphicData uri="http://schemas.openxmlformats.org/presentationml/2006/ole">
              <mc:AlternateContent xmlns:mc="http://schemas.openxmlformats.org/markup-compatibility/2006">
                <mc:Choice xmlns:v="urn:schemas-microsoft-com:vml" Requires="v">
                  <p:oleObj spid="_x0000_s362746" name="Equation" r:id="rId13" imgW="228600" imgH="241200" progId="Equation.3">
                    <p:embed/>
                  </p:oleObj>
                </mc:Choice>
                <mc:Fallback>
                  <p:oleObj name="Equation" r:id="rId13" imgW="228600" imgH="2412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12" y="3168"/>
                          <a:ext cx="227"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6988" name="Object 12"/>
            <p:cNvGraphicFramePr>
              <a:graphicFrameLocks noChangeAspect="1"/>
            </p:cNvGraphicFramePr>
            <p:nvPr>
              <p:extLst>
                <p:ext uri="{D42A27DB-BD31-4B8C-83A1-F6EECF244321}">
                  <p14:modId xmlns:p14="http://schemas.microsoft.com/office/powerpoint/2010/main" val="3502291865"/>
                </p:ext>
              </p:extLst>
            </p:nvPr>
          </p:nvGraphicFramePr>
          <p:xfrm>
            <a:off x="1736" y="3168"/>
            <a:ext cx="224" cy="240"/>
          </p:xfrm>
          <a:graphic>
            <a:graphicData uri="http://schemas.openxmlformats.org/presentationml/2006/ole">
              <mc:AlternateContent xmlns:mc="http://schemas.openxmlformats.org/markup-compatibility/2006">
                <mc:Choice xmlns:v="urn:schemas-microsoft-com:vml" Requires="v">
                  <p:oleObj spid="_x0000_s362747" r:id="rId15" imgW="190417" imgH="203112" progId="Equation.3">
                    <p:embed/>
                  </p:oleObj>
                </mc:Choice>
                <mc:Fallback>
                  <p:oleObj r:id="rId15" imgW="190417" imgH="203112"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36" y="3168"/>
                          <a:ext cx="224"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6989" name="Object 13"/>
            <p:cNvGraphicFramePr>
              <a:graphicFrameLocks noChangeAspect="1"/>
            </p:cNvGraphicFramePr>
            <p:nvPr>
              <p:extLst>
                <p:ext uri="{D42A27DB-BD31-4B8C-83A1-F6EECF244321}">
                  <p14:modId xmlns:p14="http://schemas.microsoft.com/office/powerpoint/2010/main" val="1418119880"/>
                </p:ext>
              </p:extLst>
            </p:nvPr>
          </p:nvGraphicFramePr>
          <p:xfrm>
            <a:off x="2306" y="3162"/>
            <a:ext cx="167" cy="240"/>
          </p:xfrm>
          <a:graphic>
            <a:graphicData uri="http://schemas.openxmlformats.org/presentationml/2006/ole">
              <mc:AlternateContent xmlns:mc="http://schemas.openxmlformats.org/markup-compatibility/2006">
                <mc:Choice xmlns:v="urn:schemas-microsoft-com:vml" Requires="v">
                  <p:oleObj spid="_x0000_s362748" name="Equation" r:id="rId17" imgW="203040" imgH="228600" progId="Equation.3">
                    <p:embed/>
                  </p:oleObj>
                </mc:Choice>
                <mc:Fallback>
                  <p:oleObj name="Equation" r:id="rId17" imgW="203040" imgH="2286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06" y="3162"/>
                          <a:ext cx="167" cy="240"/>
                        </a:xfrm>
                        <a:prstGeom prst="rect">
                          <a:avLst/>
                        </a:prstGeom>
                        <a:noFill/>
                        <a:extLst/>
                      </p:spPr>
                    </p:pic>
                  </p:oleObj>
                </mc:Fallback>
              </mc:AlternateContent>
            </a:graphicData>
          </a:graphic>
        </p:graphicFrame>
        <p:graphicFrame>
          <p:nvGraphicFramePr>
            <p:cNvPr id="126990" name="Object 14"/>
            <p:cNvGraphicFramePr>
              <a:graphicFrameLocks noChangeAspect="1"/>
            </p:cNvGraphicFramePr>
            <p:nvPr/>
          </p:nvGraphicFramePr>
          <p:xfrm>
            <a:off x="3311" y="3168"/>
            <a:ext cx="1132" cy="234"/>
          </p:xfrm>
          <a:graphic>
            <a:graphicData uri="http://schemas.openxmlformats.org/presentationml/2006/ole">
              <mc:AlternateContent xmlns:mc="http://schemas.openxmlformats.org/markup-compatibility/2006">
                <mc:Choice xmlns:v="urn:schemas-microsoft-com:vml" Requires="v">
                  <p:oleObj spid="_x0000_s362749" r:id="rId19" imgW="1155700" imgH="241300" progId="Equation.3">
                    <p:embed/>
                  </p:oleObj>
                </mc:Choice>
                <mc:Fallback>
                  <p:oleObj r:id="rId19" imgW="1155700" imgH="2413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311" y="3168"/>
                          <a:ext cx="1132" cy="23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26991" name="Text Box 15"/>
          <p:cNvSpPr txBox="1">
            <a:spLocks noChangeArrowheads="1"/>
          </p:cNvSpPr>
          <p:nvPr/>
        </p:nvSpPr>
        <p:spPr bwMode="auto">
          <a:xfrm>
            <a:off x="2819400" y="5562601"/>
            <a:ext cx="3276600"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50000"/>
              </a:spcBef>
            </a:pPr>
            <a:r>
              <a:rPr kumimoji="1" lang="en-US" altLang="zh-CN" sz="2000">
                <a:solidFill>
                  <a:srgbClr val="3333FF"/>
                </a:solidFill>
                <a:latin typeface="Times New Roman" panose="02020603050405020304" pitchFamily="18" charset="0"/>
              </a:rPr>
              <a:t>The fields are a </a:t>
            </a:r>
            <a:r>
              <a:rPr kumimoji="1" lang="en-US" altLang="zh-CN" sz="2000">
                <a:solidFill>
                  <a:srgbClr val="FF0000"/>
                </a:solidFill>
                <a:latin typeface="Times New Roman" panose="02020603050405020304" pitchFamily="18" charset="0"/>
              </a:rPr>
              <a:t>TM</a:t>
            </a:r>
            <a:r>
              <a:rPr kumimoji="1" lang="en-US" altLang="zh-CN" sz="2000">
                <a:solidFill>
                  <a:srgbClr val="3333FF"/>
                </a:solidFill>
                <a:latin typeface="Times New Roman" panose="02020603050405020304" pitchFamily="18" charset="0"/>
              </a:rPr>
              <a:t> wave.</a:t>
            </a:r>
          </a:p>
        </p:txBody>
      </p:sp>
      <p:sp>
        <p:nvSpPr>
          <p:cNvPr id="126992" name="AutoShape 16">
            <a:hlinkClick r:id="" action="ppaction://hlinkshowjump?jump=nextslide" highlightClick="1"/>
          </p:cNvPr>
          <p:cNvSpPr>
            <a:spLocks noChangeArrowheads="1"/>
          </p:cNvSpPr>
          <p:nvPr/>
        </p:nvSpPr>
        <p:spPr bwMode="auto">
          <a:xfrm>
            <a:off x="9448800" y="6406634"/>
            <a:ext cx="457200" cy="369332"/>
          </a:xfrm>
          <a:prstGeom prst="actionButtonForwardNext">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26993" name="AutoShape 17">
            <a:hlinkClick r:id="" action="ppaction://hlinkshowjump?jump=previousslide" highlightClick="1"/>
          </p:cNvPr>
          <p:cNvSpPr>
            <a:spLocks noChangeArrowheads="1"/>
          </p:cNvSpPr>
          <p:nvPr/>
        </p:nvSpPr>
        <p:spPr bwMode="auto">
          <a:xfrm>
            <a:off x="8839200" y="6406634"/>
            <a:ext cx="457200" cy="369332"/>
          </a:xfrm>
          <a:prstGeom prst="actionButtonBackPrevious">
            <a:avLst/>
          </a:prstGeom>
          <a:noFill/>
          <a:ln w="12700">
            <a:solidFill>
              <a:srgbClr val="0000FF"/>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Tree>
    <p:extLst>
      <p:ext uri="{BB962C8B-B14F-4D97-AF65-F5344CB8AC3E}">
        <p14:creationId xmlns:p14="http://schemas.microsoft.com/office/powerpoint/2010/main" val="1045602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126978"/>
                                        </p:tgtEl>
                                        <p:attrNameLst>
                                          <p:attrName>style.visibility</p:attrName>
                                        </p:attrNameLst>
                                      </p:cBhvr>
                                      <p:to>
                                        <p:strVal val="visible"/>
                                      </p:to>
                                    </p:set>
                                    <p:anim calcmode="lin" valueType="num">
                                      <p:cBhvr additive="base">
                                        <p:cTn id="7" dur="500" fill="hold"/>
                                        <p:tgtEl>
                                          <p:spTgt spid="126978"/>
                                        </p:tgtEl>
                                        <p:attrNameLst>
                                          <p:attrName>ppt_x</p:attrName>
                                        </p:attrNameLst>
                                      </p:cBhvr>
                                      <p:tavLst>
                                        <p:tav tm="0">
                                          <p:val>
                                            <p:strVal val="#ppt_x"/>
                                          </p:val>
                                        </p:tav>
                                        <p:tav tm="100000">
                                          <p:val>
                                            <p:strVal val="#ppt_x"/>
                                          </p:val>
                                        </p:tav>
                                      </p:tavLst>
                                    </p:anim>
                                    <p:anim calcmode="lin" valueType="num">
                                      <p:cBhvr additive="base">
                                        <p:cTn id="8" dur="500" fill="hold"/>
                                        <p:tgtEl>
                                          <p:spTgt spid="126978"/>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26982"/>
                                        </p:tgtEl>
                                        <p:attrNameLst>
                                          <p:attrName>style.visibility</p:attrName>
                                        </p:attrNameLst>
                                      </p:cBhvr>
                                      <p:to>
                                        <p:strVal val="visible"/>
                                      </p:to>
                                    </p:set>
                                    <p:anim calcmode="lin" valueType="num">
                                      <p:cBhvr additive="base">
                                        <p:cTn id="13" dur="500" fill="hold"/>
                                        <p:tgtEl>
                                          <p:spTgt spid="126982"/>
                                        </p:tgtEl>
                                        <p:attrNameLst>
                                          <p:attrName>ppt_x</p:attrName>
                                        </p:attrNameLst>
                                      </p:cBhvr>
                                      <p:tavLst>
                                        <p:tav tm="0">
                                          <p:val>
                                            <p:strVal val="#ppt_x"/>
                                          </p:val>
                                        </p:tav>
                                        <p:tav tm="100000">
                                          <p:val>
                                            <p:strVal val="#ppt_x"/>
                                          </p:val>
                                        </p:tav>
                                      </p:tavLst>
                                    </p:anim>
                                    <p:anim calcmode="lin" valueType="num">
                                      <p:cBhvr additive="base">
                                        <p:cTn id="14" dur="500" fill="hold"/>
                                        <p:tgtEl>
                                          <p:spTgt spid="12698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26983"/>
                                        </p:tgtEl>
                                        <p:attrNameLst>
                                          <p:attrName>style.visibility</p:attrName>
                                        </p:attrNameLst>
                                      </p:cBhvr>
                                      <p:to>
                                        <p:strVal val="visible"/>
                                      </p:to>
                                    </p:set>
                                    <p:anim calcmode="lin" valueType="num">
                                      <p:cBhvr additive="base">
                                        <p:cTn id="19" dur="500" fill="hold"/>
                                        <p:tgtEl>
                                          <p:spTgt spid="126983"/>
                                        </p:tgtEl>
                                        <p:attrNameLst>
                                          <p:attrName>ppt_x</p:attrName>
                                        </p:attrNameLst>
                                      </p:cBhvr>
                                      <p:tavLst>
                                        <p:tav tm="0">
                                          <p:val>
                                            <p:strVal val="#ppt_x"/>
                                          </p:val>
                                        </p:tav>
                                        <p:tav tm="100000">
                                          <p:val>
                                            <p:strVal val="#ppt_x"/>
                                          </p:val>
                                        </p:tav>
                                      </p:tavLst>
                                    </p:anim>
                                    <p:anim calcmode="lin" valueType="num">
                                      <p:cBhvr additive="base">
                                        <p:cTn id="20" dur="500" fill="hold"/>
                                        <p:tgtEl>
                                          <p:spTgt spid="126983"/>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26984"/>
                                        </p:tgtEl>
                                        <p:attrNameLst>
                                          <p:attrName>style.visibility</p:attrName>
                                        </p:attrNameLst>
                                      </p:cBhvr>
                                      <p:to>
                                        <p:strVal val="visible"/>
                                      </p:to>
                                    </p:set>
                                    <p:anim calcmode="lin" valueType="num">
                                      <p:cBhvr additive="base">
                                        <p:cTn id="25" dur="500" fill="hold"/>
                                        <p:tgtEl>
                                          <p:spTgt spid="126984"/>
                                        </p:tgtEl>
                                        <p:attrNameLst>
                                          <p:attrName>ppt_x</p:attrName>
                                        </p:attrNameLst>
                                      </p:cBhvr>
                                      <p:tavLst>
                                        <p:tav tm="0">
                                          <p:val>
                                            <p:strVal val="#ppt_x"/>
                                          </p:val>
                                        </p:tav>
                                        <p:tav tm="100000">
                                          <p:val>
                                            <p:strVal val="#ppt_x"/>
                                          </p:val>
                                        </p:tav>
                                      </p:tavLst>
                                    </p:anim>
                                    <p:anim calcmode="lin" valueType="num">
                                      <p:cBhvr additive="base">
                                        <p:cTn id="26" dur="500" fill="hold"/>
                                        <p:tgtEl>
                                          <p:spTgt spid="126984"/>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26985"/>
                                        </p:tgtEl>
                                        <p:attrNameLst>
                                          <p:attrName>style.visibility</p:attrName>
                                        </p:attrNameLst>
                                      </p:cBhvr>
                                      <p:to>
                                        <p:strVal val="visible"/>
                                      </p:to>
                                    </p:set>
                                    <p:anim calcmode="lin" valueType="num">
                                      <p:cBhvr additive="base">
                                        <p:cTn id="31" dur="500" fill="hold"/>
                                        <p:tgtEl>
                                          <p:spTgt spid="126985"/>
                                        </p:tgtEl>
                                        <p:attrNameLst>
                                          <p:attrName>ppt_x</p:attrName>
                                        </p:attrNameLst>
                                      </p:cBhvr>
                                      <p:tavLst>
                                        <p:tav tm="0">
                                          <p:val>
                                            <p:strVal val="#ppt_x"/>
                                          </p:val>
                                        </p:tav>
                                        <p:tav tm="100000">
                                          <p:val>
                                            <p:strVal val="#ppt_x"/>
                                          </p:val>
                                        </p:tav>
                                      </p:tavLst>
                                    </p:anim>
                                    <p:anim calcmode="lin" valueType="num">
                                      <p:cBhvr additive="base">
                                        <p:cTn id="32" dur="500" fill="hold"/>
                                        <p:tgtEl>
                                          <p:spTgt spid="126985"/>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6991"/>
                                        </p:tgtEl>
                                        <p:attrNameLst>
                                          <p:attrName>style.visibility</p:attrName>
                                        </p:attrNameLst>
                                      </p:cBhvr>
                                      <p:to>
                                        <p:strVal val="visible"/>
                                      </p:to>
                                    </p:set>
                                    <p:anim calcmode="lin" valueType="num">
                                      <p:cBhvr additive="base">
                                        <p:cTn id="37" dur="500" fill="hold"/>
                                        <p:tgtEl>
                                          <p:spTgt spid="126991"/>
                                        </p:tgtEl>
                                        <p:attrNameLst>
                                          <p:attrName>ppt_x</p:attrName>
                                        </p:attrNameLst>
                                      </p:cBhvr>
                                      <p:tavLst>
                                        <p:tav tm="0">
                                          <p:val>
                                            <p:strVal val="#ppt_x"/>
                                          </p:val>
                                        </p:tav>
                                        <p:tav tm="100000">
                                          <p:val>
                                            <p:strVal val="#ppt_x"/>
                                          </p:val>
                                        </p:tav>
                                      </p:tavLst>
                                    </p:anim>
                                    <p:anim calcmode="lin" valueType="num">
                                      <p:cBhvr additive="base">
                                        <p:cTn id="38" dur="500" fill="hold"/>
                                        <p:tgtEl>
                                          <p:spTgt spid="1269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91" grpId="0" autoUpdateAnimBg="0"/>
    </p:bldLst>
  </p:timing>
</p:sld>
</file>

<file path=ppt/theme/theme1.xml><?xml version="1.0" encoding="utf-8"?>
<a:theme xmlns:a="http://schemas.openxmlformats.org/drawingml/2006/main" name="丝状">
  <a:themeElements>
    <a:clrScheme name="丝状">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丝状">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丝状">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1296</TotalTime>
  <Words>6733</Words>
  <Application>Microsoft Office PowerPoint</Application>
  <PresentationFormat>宽屏</PresentationFormat>
  <Paragraphs>882</Paragraphs>
  <Slides>86</Slides>
  <Notes>3</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6</vt:i4>
      </vt:variant>
      <vt:variant>
        <vt:lpstr>幻灯片标题</vt:lpstr>
      </vt:variant>
      <vt:variant>
        <vt:i4>86</vt:i4>
      </vt:variant>
    </vt:vector>
  </HeadingPairs>
  <TitlesOfParts>
    <vt:vector size="111" baseType="lpstr">
      <vt:lpstr>方正大标宋简体</vt:lpstr>
      <vt:lpstr>方正兰亭黑简体</vt:lpstr>
      <vt:lpstr>仿宋_GB2312</vt:lpstr>
      <vt:lpstr>黑体</vt:lpstr>
      <vt:lpstr>华文新魏</vt:lpstr>
      <vt:lpstr>楷体_GB2312</vt:lpstr>
      <vt:lpstr>宋体</vt:lpstr>
      <vt:lpstr>幼圆</vt:lpstr>
      <vt:lpstr>Arial</vt:lpstr>
      <vt:lpstr>Calibri</vt:lpstr>
      <vt:lpstr>Cambria Math</vt:lpstr>
      <vt:lpstr>Century Gothic</vt:lpstr>
      <vt:lpstr>Courier New</vt:lpstr>
      <vt:lpstr>Symbol</vt:lpstr>
      <vt:lpstr>Times New Roman</vt:lpstr>
      <vt:lpstr>Verdana</vt:lpstr>
      <vt:lpstr>Wingdings</vt:lpstr>
      <vt:lpstr>Wingdings 3</vt:lpstr>
      <vt:lpstr>丝状</vt:lpstr>
      <vt:lpstr>位图图像</vt:lpstr>
      <vt:lpstr>Equation</vt:lpstr>
      <vt:lpstr>Microsoft 公式 3.0</vt:lpstr>
      <vt:lpstr>图像文档</vt:lpstr>
      <vt:lpstr>公式</vt:lpstr>
      <vt:lpstr>Image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lwq</dc:creator>
  <cp:lastModifiedBy>lwq</cp:lastModifiedBy>
  <cp:revision>50</cp:revision>
  <dcterms:created xsi:type="dcterms:W3CDTF">2019-03-21T03:59:03Z</dcterms:created>
  <dcterms:modified xsi:type="dcterms:W3CDTF">2019-04-11T06:11:01Z</dcterms:modified>
</cp:coreProperties>
</file>